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2" r:id="rId2"/>
    <p:sldId id="272" r:id="rId3"/>
    <p:sldId id="274" r:id="rId4"/>
    <p:sldId id="278" r:id="rId5"/>
    <p:sldId id="281" r:id="rId6"/>
    <p:sldId id="280" r:id="rId7"/>
    <p:sldId id="279" r:id="rId8"/>
    <p:sldId id="263" r:id="rId9"/>
  </p:sldIdLst>
  <p:sldSz cx="10287000" cy="6858000" type="35mm"/>
  <p:notesSz cx="6724650" cy="987425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53" autoAdjust="0"/>
    <p:restoredTop sz="93463" autoAdjust="0"/>
  </p:normalViewPr>
  <p:slideViewPr>
    <p:cSldViewPr>
      <p:cViewPr varScale="1">
        <p:scale>
          <a:sx n="102" d="100"/>
          <a:sy n="102" d="100"/>
        </p:scale>
        <p:origin x="996" y="96"/>
      </p:cViewPr>
      <p:guideLst>
        <p:guide orient="horz" pos="2160"/>
        <p:guide pos="32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453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13" tIns="45757" rIns="91513" bIns="457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0112" y="0"/>
            <a:ext cx="29145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13" tIns="45757" rIns="91513" bIns="457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80537"/>
            <a:ext cx="291453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13" tIns="45757" rIns="91513" bIns="457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0112" y="9380537"/>
            <a:ext cx="29145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13" tIns="45757" rIns="91513" bIns="457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0B06893-2643-47DA-A0BB-7621FAEE10E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00856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453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13" tIns="45757" rIns="91513" bIns="457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8541" y="0"/>
            <a:ext cx="291453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13" tIns="45757" rIns="91513" bIns="457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88963" y="741363"/>
            <a:ext cx="5548312" cy="370046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2465" y="4690269"/>
            <a:ext cx="5379720" cy="444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13" tIns="45757" rIns="91513" bIns="457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8955"/>
            <a:ext cx="291453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13" tIns="45757" rIns="91513" bIns="457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8541" y="9378955"/>
            <a:ext cx="291453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13" tIns="45757" rIns="91513" bIns="457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7B612BC-73C4-4C3B-A435-6E52AFA883F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066064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400300" y="2730500"/>
            <a:ext cx="6602412" cy="107950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00300" y="3962401"/>
            <a:ext cx="6602412" cy="914399"/>
          </a:xfrm>
        </p:spPr>
        <p:txBody>
          <a:bodyPr lIns="0" tIns="0" rIns="0" bIns="0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dirty="0" smtClean="0"/>
          </a:p>
        </p:txBody>
      </p:sp>
      <p:sp>
        <p:nvSpPr>
          <p:cNvPr id="5" name="Rectangle 4"/>
          <p:cNvSpPr txBox="1">
            <a:spLocks noChangeArrowheads="1"/>
          </p:cNvSpPr>
          <p:nvPr userDrawn="1"/>
        </p:nvSpPr>
        <p:spPr bwMode="auto">
          <a:xfrm>
            <a:off x="3162300" y="116632"/>
            <a:ext cx="6975475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fr-BE" altLang="en-US" sz="800" b="0" baseline="0" dirty="0" smtClean="0">
                <a:solidFill>
                  <a:schemeClr val="bg1"/>
                </a:solidFill>
              </a:rPr>
              <a:t>Public</a:t>
            </a:r>
            <a:endParaRPr lang="en-GB" altLang="en-US" sz="800" b="0" baseline="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9602A12-8246-4EA4-B74C-2213FCBB7EE0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5" name="Rectangle 4"/>
          <p:cNvSpPr txBox="1">
            <a:spLocks noChangeArrowheads="1"/>
          </p:cNvSpPr>
          <p:nvPr userDrawn="1"/>
        </p:nvSpPr>
        <p:spPr bwMode="auto">
          <a:xfrm>
            <a:off x="3162300" y="116632"/>
            <a:ext cx="6975475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fr-BE" altLang="en-US" sz="800" b="0" dirty="0" smtClean="0">
                <a:solidFill>
                  <a:schemeClr val="tx1"/>
                </a:solidFill>
              </a:rPr>
              <a:t>Public</a:t>
            </a:r>
            <a:endParaRPr lang="en-GB" altLang="en-US" sz="800" b="0" baseline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863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9602A12-8246-4EA4-B74C-2213FCBB7EE0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5" name="Rectangle 4"/>
          <p:cNvSpPr txBox="1">
            <a:spLocks noChangeArrowheads="1"/>
          </p:cNvSpPr>
          <p:nvPr userDrawn="1"/>
        </p:nvSpPr>
        <p:spPr bwMode="auto">
          <a:xfrm>
            <a:off x="3162300" y="116632"/>
            <a:ext cx="6975475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fr-BE" altLang="en-US" sz="800" b="0" dirty="0" smtClean="0">
                <a:solidFill>
                  <a:schemeClr val="tx1"/>
                </a:solidFill>
              </a:rPr>
              <a:t>Public</a:t>
            </a:r>
            <a:endParaRPr lang="en-GB" altLang="en-US" sz="800" b="0" baseline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521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17663" y="2057400"/>
            <a:ext cx="3567112" cy="3698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175" y="2057400"/>
            <a:ext cx="3568700" cy="3698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52559C8-3212-43B0-A3B3-EDFF9A843340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6" name="Rectangle 4"/>
          <p:cNvSpPr txBox="1">
            <a:spLocks noChangeArrowheads="1"/>
          </p:cNvSpPr>
          <p:nvPr userDrawn="1"/>
        </p:nvSpPr>
        <p:spPr bwMode="auto">
          <a:xfrm>
            <a:off x="3162300" y="116632"/>
            <a:ext cx="6975475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fr-BE" altLang="en-US" sz="800" b="0" dirty="0" smtClean="0">
                <a:solidFill>
                  <a:schemeClr val="tx1"/>
                </a:solidFill>
              </a:rPr>
              <a:t>Public</a:t>
            </a:r>
            <a:endParaRPr lang="en-GB" altLang="en-US" sz="800" b="0" baseline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922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5419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17663" y="500063"/>
            <a:ext cx="7288212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title</a:t>
            </a:r>
            <a:br>
              <a:rPr lang="en-GB" altLang="en-US" dirty="0" smtClean="0"/>
            </a:br>
            <a:r>
              <a:rPr lang="en-GB" altLang="en-US" dirty="0" smtClean="0"/>
              <a:t>Subtitle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17663" y="2057400"/>
            <a:ext cx="7288212" cy="369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Bullet list level 1</a:t>
            </a:r>
          </a:p>
          <a:p>
            <a:pPr lvl="1"/>
            <a:r>
              <a:rPr lang="en-GB" altLang="en-US" dirty="0" smtClean="0"/>
              <a:t>Bullet list level 2</a:t>
            </a:r>
          </a:p>
          <a:p>
            <a:pPr lvl="2"/>
            <a:r>
              <a:rPr lang="en-GB" altLang="en-US" dirty="0" smtClean="0"/>
              <a:t>Bullet list level 3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752011" y="6525344"/>
            <a:ext cx="385763" cy="21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2"/>
                </a:solidFill>
                <a:latin typeface="+mn-lt"/>
              </a:defRPr>
            </a:lvl1pPr>
          </a:lstStyle>
          <a:p>
            <a:fld id="{9DC1BE01-4DFE-4A9C-BDA9-2ECDD8CBAD8F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2" r:id="rId4"/>
    <p:sldLayoutId id="2147483656" r:id="rId5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9pPr>
    </p:titleStyle>
    <p:bodyStyle>
      <a:lvl1pPr marL="180975" indent="-1809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363538" indent="-182563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0000"/>
        <a:buFont typeface="Century Gothic" panose="020B0502020202020204" pitchFamily="34" charset="0"/>
        <a:buChar char="►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534988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0000"/>
        <a:buFont typeface="Times" panose="02020603050405020304" pitchFamily="18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4173538" indent="-228600" algn="l" rtl="0" eaLnBrk="1" fontAlgn="base" hangingPunct="1">
        <a:spcBef>
          <a:spcPct val="20000"/>
        </a:spcBef>
        <a:spcAft>
          <a:spcPct val="0"/>
        </a:spcAft>
        <a:defRPr sz="2400" kern="1200">
          <a:solidFill>
            <a:srgbClr val="4C4C4C"/>
          </a:solidFill>
          <a:latin typeface="+mn-lt"/>
          <a:ea typeface="+mn-ea"/>
          <a:cs typeface="+mn-cs"/>
        </a:defRPr>
      </a:lvl4pPr>
      <a:lvl5pPr marL="4581525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 kern="1200">
          <a:solidFill>
            <a:srgbClr val="4C4C4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GB" dirty="0" smtClean="0"/>
              <a:t>Buy up quantity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GB" dirty="0" smtClean="0"/>
              <a:t>Change request proposal from FR NMPG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51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5068" y="2057400"/>
            <a:ext cx="8496943" cy="4179912"/>
          </a:xfrm>
        </p:spPr>
        <p:txBody>
          <a:bodyPr/>
          <a:lstStyle/>
          <a:p>
            <a:r>
              <a:rPr lang="en-US" sz="1200" dirty="0"/>
              <a:t>Some corporate actions offer to the investor the choice to round-down or round-up the proceeds quantity. (example: DVOP on the French market for which the decision to propose this type of options to the investor is done during the general meetings.)</a:t>
            </a:r>
          </a:p>
          <a:p>
            <a:endParaRPr lang="en-US" sz="1200" dirty="0"/>
          </a:p>
          <a:p>
            <a:r>
              <a:rPr lang="en-US" sz="1200" dirty="0"/>
              <a:t>As both options are compensated by cash credit or debit, </a:t>
            </a:r>
            <a:r>
              <a:rPr lang="en-US" sz="1200" dirty="0" smtClean="0"/>
              <a:t>the </a:t>
            </a:r>
            <a:r>
              <a:rPr lang="en-US" sz="1200" dirty="0"/>
              <a:t>disposition of fraction </a:t>
            </a:r>
            <a:r>
              <a:rPr lang="en-US" sz="1200" dirty="0" smtClean="0"/>
              <a:t>must be CINL </a:t>
            </a:r>
            <a:r>
              <a:rPr lang="en-US" sz="1200" dirty="0"/>
              <a:t>or BUYU. </a:t>
            </a:r>
          </a:p>
          <a:p>
            <a:pPr lvl="1"/>
            <a:r>
              <a:rPr lang="en-US" sz="1200" dirty="0" smtClean="0"/>
              <a:t>For the SECU option with DISF//CINL, if QINS x ratio = 1.2,</a:t>
            </a:r>
          </a:p>
          <a:p>
            <a:pPr lvl="2"/>
            <a:r>
              <a:rPr lang="en-US" sz="1200" dirty="0" smtClean="0"/>
              <a:t>1 share is credited</a:t>
            </a:r>
          </a:p>
          <a:p>
            <a:pPr lvl="2"/>
            <a:r>
              <a:rPr lang="en-US" sz="1200" dirty="0" smtClean="0"/>
              <a:t>The cash value of 0.2 shares is credited</a:t>
            </a:r>
            <a:endParaRPr lang="en-US" sz="1200" dirty="0"/>
          </a:p>
          <a:p>
            <a:pPr lvl="1"/>
            <a:r>
              <a:rPr lang="en-US" sz="1200" dirty="0" smtClean="0"/>
              <a:t>For </a:t>
            </a:r>
            <a:r>
              <a:rPr lang="en-US" sz="1200" dirty="0"/>
              <a:t>the SECU </a:t>
            </a:r>
            <a:r>
              <a:rPr lang="en-US" sz="1200" dirty="0" smtClean="0"/>
              <a:t>option </a:t>
            </a:r>
            <a:r>
              <a:rPr lang="en-US" sz="1200" dirty="0"/>
              <a:t>with DISF</a:t>
            </a:r>
            <a:r>
              <a:rPr lang="en-US" sz="1200" dirty="0" smtClean="0"/>
              <a:t>//BUYU </a:t>
            </a:r>
            <a:r>
              <a:rPr lang="en-US" sz="1200" dirty="0"/>
              <a:t>option, if QINS x ratio </a:t>
            </a:r>
            <a:r>
              <a:rPr lang="en-US" sz="1200" dirty="0" smtClean="0"/>
              <a:t>= 1.2</a:t>
            </a:r>
            <a:r>
              <a:rPr lang="en-US" sz="1200" dirty="0"/>
              <a:t>,</a:t>
            </a:r>
          </a:p>
          <a:p>
            <a:pPr lvl="2"/>
            <a:r>
              <a:rPr lang="en-US" sz="1200" dirty="0" smtClean="0"/>
              <a:t>2 shares are </a:t>
            </a:r>
            <a:r>
              <a:rPr lang="en-US" sz="1200" dirty="0"/>
              <a:t>credited</a:t>
            </a:r>
          </a:p>
          <a:p>
            <a:pPr lvl="2"/>
            <a:r>
              <a:rPr lang="en-US" sz="1200" dirty="0"/>
              <a:t>The cash value of </a:t>
            </a:r>
            <a:r>
              <a:rPr lang="en-US" sz="1200" dirty="0" smtClean="0"/>
              <a:t>0.8 shares </a:t>
            </a:r>
            <a:r>
              <a:rPr lang="en-US" sz="1200" dirty="0"/>
              <a:t>is </a:t>
            </a:r>
            <a:r>
              <a:rPr lang="en-US" sz="1200" dirty="0" smtClean="0"/>
              <a:t>debited</a:t>
            </a:r>
            <a:endParaRPr lang="en-US" sz="1200" dirty="0"/>
          </a:p>
          <a:p>
            <a:endParaRPr lang="en-US" sz="1200" dirty="0" smtClean="0"/>
          </a:p>
          <a:p>
            <a:r>
              <a:rPr lang="en-US" sz="1200" dirty="0" smtClean="0"/>
              <a:t>When multiple instructions are consolidated, the rounding does not always give the expected quantity of new shares:</a:t>
            </a:r>
          </a:p>
          <a:p>
            <a:pPr lvl="1"/>
            <a:r>
              <a:rPr lang="en-US" sz="1200" dirty="0" smtClean="0"/>
              <a:t>For the options with DISF//CINL: it is possible to instruct on the required quantity of rights to receive the expected shares (use less rights than the available position) =&gt; no issue .</a:t>
            </a:r>
          </a:p>
          <a:p>
            <a:pPr lvl="1"/>
            <a:r>
              <a:rPr lang="en-US" sz="1200" dirty="0" smtClean="0"/>
              <a:t>For the options with DISF//BUYU: it is not possible to instruct on the required quantity of rights. This would mean use more rights than the available position</a:t>
            </a:r>
            <a:r>
              <a:rPr lang="en-US" sz="1200" b="1" dirty="0" smtClean="0"/>
              <a:t>. =&gt; issue</a:t>
            </a: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02A12-8246-4EA4-B74C-2213FCBB7EE0}" type="slidenum">
              <a:rPr lang="en-GB" altLang="en-US" smtClean="0"/>
              <a:pPr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9747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DVOP - instructions on BUYU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8" y="1772816"/>
            <a:ext cx="8064896" cy="4824536"/>
          </a:xfrm>
        </p:spPr>
        <p:txBody>
          <a:bodyPr/>
          <a:lstStyle/>
          <a:p>
            <a:r>
              <a:rPr lang="en-US" sz="1050" dirty="0" smtClean="0"/>
              <a:t>Event details:</a:t>
            </a:r>
          </a:p>
          <a:p>
            <a:pPr lvl="1"/>
            <a:r>
              <a:rPr lang="en-US" sz="1050" dirty="0" smtClean="0"/>
              <a:t>Dividend rate (GRSS) = 1.2 EUR</a:t>
            </a:r>
          </a:p>
          <a:p>
            <a:pPr lvl="1"/>
            <a:r>
              <a:rPr lang="en-US" sz="1050" dirty="0" smtClean="0"/>
              <a:t>Reinvestment prices (PRPP) = 10 EUR</a:t>
            </a:r>
          </a:p>
          <a:p>
            <a:pPr lvl="1"/>
            <a:r>
              <a:rPr lang="en-US" sz="1050" dirty="0"/>
              <a:t>NEWO = </a:t>
            </a:r>
            <a:r>
              <a:rPr lang="en-US" sz="1050" dirty="0" smtClean="0"/>
              <a:t>0.12/1</a:t>
            </a:r>
          </a:p>
          <a:p>
            <a:endParaRPr lang="en-US" sz="1050" dirty="0"/>
          </a:p>
          <a:p>
            <a:r>
              <a:rPr lang="en-US" sz="1050" dirty="0" smtClean="0"/>
              <a:t>Instructions received by the custodian:</a:t>
            </a:r>
          </a:p>
          <a:p>
            <a:endParaRPr lang="en-US" sz="1050" dirty="0"/>
          </a:p>
          <a:p>
            <a:endParaRPr lang="en-US" sz="1050" dirty="0" smtClean="0"/>
          </a:p>
          <a:p>
            <a:endParaRPr lang="en-US" sz="1050" dirty="0"/>
          </a:p>
          <a:p>
            <a:endParaRPr lang="en-US" sz="1050" dirty="0" smtClean="0"/>
          </a:p>
          <a:p>
            <a:endParaRPr lang="en-US" sz="1050" dirty="0"/>
          </a:p>
          <a:p>
            <a:endParaRPr lang="en-US" sz="1050" dirty="0" smtClean="0"/>
          </a:p>
          <a:p>
            <a:endParaRPr lang="en-US" sz="1050" dirty="0" smtClean="0"/>
          </a:p>
          <a:p>
            <a:endParaRPr lang="en-US" sz="1050" dirty="0"/>
          </a:p>
          <a:p>
            <a:endParaRPr lang="en-US" sz="1050" dirty="0"/>
          </a:p>
          <a:p>
            <a:r>
              <a:rPr lang="en-US" sz="1050" dirty="0" smtClean="0"/>
              <a:t>Consolidated instruction to send to the CSD</a:t>
            </a:r>
          </a:p>
          <a:p>
            <a:pPr lvl="1"/>
            <a:endParaRPr lang="en-US" sz="1050" dirty="0" smtClean="0"/>
          </a:p>
          <a:p>
            <a:pPr lvl="1"/>
            <a:endParaRPr lang="en-US" sz="1050" dirty="0"/>
          </a:p>
          <a:p>
            <a:pPr marL="180975" lvl="1" indent="0">
              <a:buNone/>
            </a:pPr>
            <a:endParaRPr lang="en-US" sz="1050" dirty="0" smtClean="0"/>
          </a:p>
          <a:p>
            <a:pPr lvl="1"/>
            <a:r>
              <a:rPr lang="en-US" sz="1050" dirty="0" smtClean="0"/>
              <a:t>The custodian does not receive the expected number of new shares.</a:t>
            </a:r>
          </a:p>
          <a:p>
            <a:pPr lvl="2"/>
            <a:endParaRPr lang="en-US" sz="1050" dirty="0" smtClean="0"/>
          </a:p>
          <a:p>
            <a:endParaRPr lang="en-US" sz="1050" dirty="0" smtClean="0"/>
          </a:p>
          <a:p>
            <a:pPr lvl="1"/>
            <a:endParaRPr lang="en-US" sz="1050" dirty="0"/>
          </a:p>
          <a:p>
            <a:pPr marL="180975" lvl="1" indent="0">
              <a:buNone/>
              <a:tabLst>
                <a:tab pos="812800" algn="l"/>
              </a:tabLst>
            </a:pPr>
            <a:endParaRPr lang="en-US" sz="1050" dirty="0" smtClean="0"/>
          </a:p>
          <a:p>
            <a:pPr>
              <a:tabLst>
                <a:tab pos="812800" algn="l"/>
              </a:tabLst>
            </a:pPr>
            <a:endParaRPr lang="en-US" sz="1050" dirty="0">
              <a:sym typeface="Wingdings" panose="05000000000000000000" pitchFamily="2" charset="2"/>
            </a:endParaRPr>
          </a:p>
          <a:p>
            <a:pPr>
              <a:tabLst>
                <a:tab pos="812800" algn="l"/>
              </a:tabLst>
            </a:pPr>
            <a:endParaRPr lang="en-US" sz="105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1050" dirty="0" smtClean="0"/>
          </a:p>
          <a:p>
            <a:pPr marL="180975" lvl="1" indent="0">
              <a:buNone/>
              <a:tabLst>
                <a:tab pos="812800" algn="l"/>
              </a:tabLst>
            </a:pPr>
            <a:endParaRPr lang="en-US" sz="105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02A12-8246-4EA4-B74C-2213FCBB7EE0}" type="slidenum">
              <a:rPr lang="en-GB" altLang="en-US" smtClean="0"/>
              <a:pPr/>
              <a:t>3</a:t>
            </a:fld>
            <a:endParaRPr lang="en-GB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1293"/>
              </p:ext>
            </p:extLst>
          </p:nvPr>
        </p:nvGraphicFramePr>
        <p:xfrm>
          <a:off x="1168190" y="2969659"/>
          <a:ext cx="8799846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8055"/>
                <a:gridCol w="1292543"/>
                <a:gridCol w="1382840"/>
                <a:gridCol w="1565593"/>
                <a:gridCol w="1152128"/>
                <a:gridCol w="2458687"/>
              </a:tblGrid>
              <a:tr h="20194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Instruction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Option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Quantity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Ratio applied on QINS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Roun</a:t>
                      </a:r>
                      <a:r>
                        <a:rPr lang="en-US" sz="1000" baseline="0" dirty="0" smtClean="0"/>
                        <a:t>d up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Cash to pay</a:t>
                      </a:r>
                      <a:r>
                        <a:rPr lang="en-US" sz="1000" baseline="0" dirty="0" smtClean="0"/>
                        <a:t> for extra share fractions</a:t>
                      </a:r>
                      <a:endParaRPr lang="en-US" sz="10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Instruction</a:t>
                      </a:r>
                      <a:r>
                        <a:rPr lang="en-US" sz="1000" baseline="0" dirty="0" smtClean="0"/>
                        <a:t> 1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SECU - DISF//BUYU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10 rights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10 x 0.12 = 1.2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0.8 x</a:t>
                      </a:r>
                      <a:r>
                        <a:rPr lang="en-US" sz="1000" baseline="0" dirty="0" smtClean="0"/>
                        <a:t> 10 EUR = 8EUR</a:t>
                      </a:r>
                      <a:endParaRPr lang="en-US" sz="1000" dirty="0" smtClean="0"/>
                    </a:p>
                  </a:txBody>
                  <a:tcPr/>
                </a:tc>
              </a:tr>
              <a:tr h="20025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Instruction 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SECU - DISF//BUYU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10 rights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10 x 0.12 = 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0.8 x</a:t>
                      </a:r>
                      <a:r>
                        <a:rPr lang="en-US" sz="1000" baseline="0" dirty="0" smtClean="0"/>
                        <a:t> 10 EUR = 8EUR</a:t>
                      </a:r>
                      <a:endParaRPr lang="en-US" sz="1000" dirty="0" smtClean="0"/>
                    </a:p>
                  </a:txBody>
                  <a:tcPr/>
                </a:tc>
              </a:tr>
              <a:tr h="144618"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TOTAL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20 rights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4 new shares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16 EUR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116234"/>
              </p:ext>
            </p:extLst>
          </p:nvPr>
        </p:nvGraphicFramePr>
        <p:xfrm>
          <a:off x="1149836" y="4898022"/>
          <a:ext cx="8848710" cy="48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8055"/>
                <a:gridCol w="1292543"/>
                <a:gridCol w="1454848"/>
                <a:gridCol w="1565593"/>
                <a:gridCol w="1152128"/>
                <a:gridCol w="2435543"/>
              </a:tblGrid>
              <a:tr h="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Instruction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Option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QINS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Ratio applied on QINS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Roun</a:t>
                      </a:r>
                      <a:r>
                        <a:rPr lang="en-US" sz="1000" baseline="0" dirty="0" smtClean="0"/>
                        <a:t>d up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Cash to pay</a:t>
                      </a:r>
                      <a:r>
                        <a:rPr lang="en-US" sz="1000" baseline="0" dirty="0" smtClean="0"/>
                        <a:t> for extra share fractions</a:t>
                      </a:r>
                      <a:endParaRPr lang="en-US" sz="10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Instruction</a:t>
                      </a:r>
                      <a:r>
                        <a:rPr lang="en-US" sz="1000" baseline="0" dirty="0" smtClean="0"/>
                        <a:t> A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SECU - DISF//BUYU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20 rights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20 x 0.12 = 2.4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0.6 x 10 EUR = 6 EUR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545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 - Proposal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557" y="2060848"/>
            <a:ext cx="7918325" cy="4464496"/>
          </a:xfrm>
        </p:spPr>
        <p:txBody>
          <a:bodyPr/>
          <a:lstStyle/>
          <a:p>
            <a:r>
              <a:rPr lang="en-US" sz="1100" dirty="0" smtClean="0"/>
              <a:t>A new information should be added in the MT565:</a:t>
            </a:r>
          </a:p>
          <a:p>
            <a:pPr lvl="1"/>
            <a:r>
              <a:rPr lang="en-US" sz="1100" dirty="0" smtClean="0"/>
              <a:t>BUYQ (buy-up quantity): additional securities to be received on top of the rounding to the next unit.</a:t>
            </a:r>
          </a:p>
          <a:p>
            <a:pPr lvl="1"/>
            <a:r>
              <a:rPr lang="en-US" sz="1100" dirty="0" smtClean="0"/>
              <a:t>This </a:t>
            </a:r>
            <a:r>
              <a:rPr lang="en-US" sz="1100" u="sng" dirty="0" smtClean="0"/>
              <a:t>optional</a:t>
            </a:r>
            <a:r>
              <a:rPr lang="en-US" sz="1100" dirty="0" smtClean="0"/>
              <a:t> field can be </a:t>
            </a:r>
            <a:r>
              <a:rPr lang="en-US" sz="1100" dirty="0"/>
              <a:t>used </a:t>
            </a:r>
            <a:r>
              <a:rPr lang="en-US" sz="1100" dirty="0" smtClean="0"/>
              <a:t>for options with DISF</a:t>
            </a:r>
            <a:r>
              <a:rPr lang="en-US" sz="1100" dirty="0"/>
              <a:t>//BUYU (Disposition of fraction / Buy up</a:t>
            </a:r>
            <a:r>
              <a:rPr lang="en-US" sz="1100" dirty="0" smtClean="0"/>
              <a:t>).</a:t>
            </a:r>
            <a:endParaRPr lang="en-US" sz="1100" dirty="0" smtClean="0"/>
          </a:p>
          <a:p>
            <a:pPr marL="0" indent="0">
              <a:buNone/>
            </a:pPr>
            <a:endParaRPr lang="en-US" sz="1100" dirty="0" smtClean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endParaRPr lang="en-US" sz="1100" dirty="0" smtClean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endParaRPr lang="en-US" sz="1100" dirty="0" smtClean="0"/>
          </a:p>
          <a:p>
            <a:pPr lvl="1"/>
            <a:endParaRPr lang="en-US" sz="1100" dirty="0" smtClean="0"/>
          </a:p>
          <a:p>
            <a:pPr lvl="1"/>
            <a:endParaRPr lang="en-US" sz="1100" dirty="0"/>
          </a:p>
          <a:p>
            <a:pPr lvl="1"/>
            <a:endParaRPr lang="en-US" sz="1100" dirty="0" smtClean="0"/>
          </a:p>
          <a:p>
            <a:pPr lvl="1"/>
            <a:endParaRPr lang="en-US" sz="1100" dirty="0"/>
          </a:p>
          <a:p>
            <a:endParaRPr lang="en-US" sz="1100" dirty="0" smtClean="0"/>
          </a:p>
          <a:p>
            <a:endParaRPr lang="en-US" sz="1100" dirty="0" smtClean="0"/>
          </a:p>
          <a:p>
            <a:endParaRPr lang="en-US" sz="1100" dirty="0" smtClean="0"/>
          </a:p>
          <a:p>
            <a:endParaRPr lang="en-US" sz="1100" dirty="0" smtClean="0"/>
          </a:p>
          <a:p>
            <a:endParaRPr lang="en-US" sz="1100" dirty="0"/>
          </a:p>
          <a:p>
            <a:pPr lvl="1"/>
            <a:endParaRPr lang="en-US" sz="1100" dirty="0" smtClean="0"/>
          </a:p>
          <a:p>
            <a:endParaRPr lang="en-US" sz="1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02A12-8246-4EA4-B74C-2213FCBB7EE0}" type="slidenum">
              <a:rPr lang="en-GB" altLang="en-US" smtClean="0"/>
              <a:pPr/>
              <a:t>4</a:t>
            </a:fld>
            <a:endParaRPr lang="en-GB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613152"/>
              </p:ext>
            </p:extLst>
          </p:nvPr>
        </p:nvGraphicFramePr>
        <p:xfrm>
          <a:off x="861054" y="3068960"/>
          <a:ext cx="9083838" cy="590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1868"/>
                <a:gridCol w="1321118"/>
                <a:gridCol w="711518"/>
                <a:gridCol w="672943"/>
                <a:gridCol w="1565593"/>
                <a:gridCol w="1284605"/>
                <a:gridCol w="2556193"/>
              </a:tblGrid>
              <a:tr h="346248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Instruction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Option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QINS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BUYQ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Ratio applied on QINS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Rounding + BUYQ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Cash to pay</a:t>
                      </a:r>
                      <a:r>
                        <a:rPr lang="en-US" sz="1000" baseline="0" dirty="0" smtClean="0"/>
                        <a:t> for extra share &amp; fractions</a:t>
                      </a:r>
                      <a:endParaRPr lang="en-US" sz="10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Instruction</a:t>
                      </a:r>
                      <a:r>
                        <a:rPr lang="en-US" sz="1000" baseline="0" dirty="0" smtClean="0"/>
                        <a:t> A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SECU - DISF//BUYU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20 rights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20 x 0.12 = 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 + 1 =</a:t>
                      </a:r>
                      <a:r>
                        <a:rPr lang="en-US" sz="1000" baseline="0" dirty="0" smtClean="0"/>
                        <a:t> 4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1.6 x 10 EUR = 16 EUR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037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be discussed: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7662" y="2057400"/>
            <a:ext cx="7846317" cy="3819872"/>
          </a:xfrm>
        </p:spPr>
        <p:txBody>
          <a:bodyPr/>
          <a:lstStyle/>
          <a:p>
            <a:r>
              <a:rPr lang="en-US" sz="1200" dirty="0" smtClean="0"/>
              <a:t>Does SMPG agree with this CR and its  business case ?</a:t>
            </a:r>
          </a:p>
          <a:p>
            <a:endParaRPr lang="en-US" sz="1200" dirty="0" smtClean="0"/>
          </a:p>
          <a:p>
            <a:r>
              <a:rPr lang="en-US" sz="1200" dirty="0" smtClean="0"/>
              <a:t>Is “BUYU”, the right code? (It must  not be considered as a “buy” of securities on the market)</a:t>
            </a:r>
          </a:p>
          <a:p>
            <a:endParaRPr lang="en-US" sz="1200" dirty="0" smtClean="0"/>
          </a:p>
          <a:p>
            <a:r>
              <a:rPr lang="en-US" sz="1200" dirty="0" smtClean="0"/>
              <a:t>Is it required to define a usage rule?</a:t>
            </a:r>
          </a:p>
          <a:p>
            <a:pPr lvl="1"/>
            <a:r>
              <a:rPr lang="en-US" sz="1200" dirty="0" smtClean="0"/>
              <a:t>BUYQ allowed on any instruction?</a:t>
            </a:r>
          </a:p>
          <a:p>
            <a:pPr lvl="1"/>
            <a:r>
              <a:rPr lang="en-US" sz="1200" dirty="0" smtClean="0"/>
              <a:t>BUYQ allowed only if the option contains DISF//BUYU?</a:t>
            </a:r>
          </a:p>
          <a:p>
            <a:pPr lvl="1"/>
            <a:r>
              <a:rPr lang="en-US" sz="1200" dirty="0" smtClean="0"/>
              <a:t>BUYQ allowed only if the option contains a “BUYQ allowed flag” (new flag in MT564)? </a:t>
            </a:r>
          </a:p>
          <a:p>
            <a:endParaRPr lang="en-US" sz="1200" dirty="0" smtClean="0"/>
          </a:p>
          <a:p>
            <a:r>
              <a:rPr lang="en-US" sz="1200" dirty="0" smtClean="0"/>
              <a:t>Is it required to add new status in MT567 in case of wrong BUYQ ?</a:t>
            </a:r>
            <a:endParaRPr lang="en-US" sz="3200" dirty="0"/>
          </a:p>
          <a:p>
            <a:endParaRPr lang="en-US" sz="1100" dirty="0" smtClean="0"/>
          </a:p>
          <a:p>
            <a:r>
              <a:rPr lang="en-US" sz="1100" dirty="0" smtClean="0"/>
              <a:t>Remark: The </a:t>
            </a:r>
            <a:r>
              <a:rPr lang="en-US" sz="1100" dirty="0"/>
              <a:t>French market </a:t>
            </a:r>
            <a:r>
              <a:rPr lang="en-US" sz="1100" dirty="0" smtClean="0"/>
              <a:t>has rejected </a:t>
            </a:r>
            <a:r>
              <a:rPr lang="en-US" sz="1100" dirty="0"/>
              <a:t>the possibility to use 2 instructions: one for the QINS part and one for the BUYQ part:</a:t>
            </a:r>
          </a:p>
          <a:p>
            <a:pPr lvl="1"/>
            <a:r>
              <a:rPr lang="en-US" sz="1100" dirty="0"/>
              <a:t>Extra-complexity to create and follow-up 2 instructions</a:t>
            </a:r>
          </a:p>
          <a:p>
            <a:pPr lvl="1"/>
            <a:r>
              <a:rPr lang="en-US" sz="1100" dirty="0" smtClean="0"/>
              <a:t>Need </a:t>
            </a:r>
            <a:r>
              <a:rPr lang="en-US" sz="1100" dirty="0"/>
              <a:t>to reconcile one payment with 2 </a:t>
            </a:r>
            <a:r>
              <a:rPr lang="en-US" sz="1100" dirty="0" smtClean="0"/>
              <a:t>instructions (and manage cases where one of the two is rejected)</a:t>
            </a:r>
            <a:endParaRPr lang="en-US" sz="1100" dirty="0"/>
          </a:p>
          <a:p>
            <a:pPr lvl="1"/>
            <a:r>
              <a:rPr lang="en-US" sz="1100" dirty="0"/>
              <a:t>Higher risk of abuse of BUYQ (need to control that no stand-alone BUYQ instructions are used</a:t>
            </a:r>
            <a:r>
              <a:rPr lang="en-US" sz="1100" dirty="0" smtClean="0"/>
              <a:t>)</a:t>
            </a: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02A12-8246-4EA4-B74C-2213FCBB7EE0}" type="slidenum">
              <a:rPr lang="en-GB" altLang="en-US" smtClean="0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49033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5108" y="3789040"/>
            <a:ext cx="7288212" cy="719137"/>
          </a:xfrm>
        </p:spPr>
        <p:txBody>
          <a:bodyPr/>
          <a:lstStyle/>
          <a:p>
            <a:r>
              <a:rPr lang="fr-BE" b="1" dirty="0" smtClean="0"/>
              <a:t>Annexe: CINL </a:t>
            </a:r>
            <a:r>
              <a:rPr lang="fr-BE" b="1" dirty="0" err="1" smtClean="0"/>
              <a:t>example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02A12-8246-4EA4-B74C-2213FCBB7EE0}" type="slidenum">
              <a:rPr lang="en-GB" altLang="en-US" smtClean="0"/>
              <a:pPr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9950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DVOP - instructions on CINL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8" y="1776591"/>
            <a:ext cx="9639297" cy="4824536"/>
          </a:xfrm>
        </p:spPr>
        <p:txBody>
          <a:bodyPr/>
          <a:lstStyle/>
          <a:p>
            <a:r>
              <a:rPr lang="en-US" sz="1050" dirty="0" smtClean="0"/>
              <a:t>Event details:</a:t>
            </a:r>
          </a:p>
          <a:p>
            <a:pPr lvl="1"/>
            <a:r>
              <a:rPr lang="en-US" sz="1050" dirty="0" smtClean="0"/>
              <a:t>Dividend rate = 1.2 EUR</a:t>
            </a:r>
          </a:p>
          <a:p>
            <a:pPr lvl="1"/>
            <a:r>
              <a:rPr lang="en-US" sz="1050" dirty="0" smtClean="0"/>
              <a:t>PRPP = 10 EUR</a:t>
            </a:r>
          </a:p>
          <a:p>
            <a:pPr lvl="1"/>
            <a:r>
              <a:rPr lang="en-US" sz="1050" dirty="0"/>
              <a:t>NEWO = </a:t>
            </a:r>
            <a:r>
              <a:rPr lang="en-US" sz="1050" dirty="0" smtClean="0"/>
              <a:t>0.12/1</a:t>
            </a:r>
          </a:p>
          <a:p>
            <a:endParaRPr lang="en-US" sz="1050" dirty="0"/>
          </a:p>
          <a:p>
            <a:r>
              <a:rPr lang="en-US" sz="1050" dirty="0" smtClean="0"/>
              <a:t>Instructions received by the custodian:</a:t>
            </a:r>
          </a:p>
          <a:p>
            <a:endParaRPr lang="en-US" sz="1050" dirty="0"/>
          </a:p>
          <a:p>
            <a:endParaRPr lang="en-US" sz="1050" dirty="0" smtClean="0"/>
          </a:p>
          <a:p>
            <a:endParaRPr lang="en-US" sz="1050" dirty="0"/>
          </a:p>
          <a:p>
            <a:endParaRPr lang="en-US" sz="1050" dirty="0" smtClean="0"/>
          </a:p>
          <a:p>
            <a:endParaRPr lang="en-US" sz="1050" dirty="0"/>
          </a:p>
          <a:p>
            <a:endParaRPr lang="en-US" sz="1050" dirty="0" smtClean="0"/>
          </a:p>
          <a:p>
            <a:endParaRPr lang="en-US" sz="1050" dirty="0" smtClean="0"/>
          </a:p>
          <a:p>
            <a:endParaRPr lang="en-US" sz="1050" dirty="0"/>
          </a:p>
          <a:p>
            <a:r>
              <a:rPr lang="en-US" sz="1050" dirty="0" smtClean="0"/>
              <a:t>Consolidated instruction to send to the CSD – alternative 1 : QINS = sum of QINS</a:t>
            </a:r>
          </a:p>
          <a:p>
            <a:pPr lvl="1"/>
            <a:endParaRPr lang="en-US" sz="1050" dirty="0" smtClean="0"/>
          </a:p>
          <a:p>
            <a:pPr lvl="1"/>
            <a:endParaRPr lang="en-US" sz="1050" dirty="0"/>
          </a:p>
          <a:p>
            <a:pPr lvl="1"/>
            <a:endParaRPr lang="en-US" sz="1050" dirty="0" smtClean="0"/>
          </a:p>
          <a:p>
            <a:pPr lvl="1"/>
            <a:r>
              <a:rPr lang="en-US" sz="1050" dirty="0" smtClean="0"/>
              <a:t>The custodian receives too much new shares</a:t>
            </a:r>
          </a:p>
          <a:p>
            <a:pPr lvl="1"/>
            <a:endParaRPr lang="en-US" sz="1050" dirty="0"/>
          </a:p>
          <a:p>
            <a:r>
              <a:rPr lang="en-US" sz="1050" dirty="0"/>
              <a:t>Consolidated instruction to send to the CSD – alternative </a:t>
            </a:r>
            <a:r>
              <a:rPr lang="en-US" sz="1050" dirty="0" smtClean="0"/>
              <a:t>2 : </a:t>
            </a:r>
            <a:r>
              <a:rPr lang="en-US" sz="1050" dirty="0"/>
              <a:t>QINS = </a:t>
            </a:r>
            <a:r>
              <a:rPr lang="en-US" sz="1050" dirty="0" smtClean="0"/>
              <a:t>compute the QINS based on expected new shares (target model on French market)</a:t>
            </a:r>
            <a:endParaRPr lang="en-US" sz="1050" dirty="0"/>
          </a:p>
          <a:p>
            <a:pPr lvl="1"/>
            <a:endParaRPr lang="en-US" sz="1050" dirty="0" smtClean="0"/>
          </a:p>
          <a:p>
            <a:endParaRPr lang="en-US" sz="1050" dirty="0" smtClean="0"/>
          </a:p>
          <a:p>
            <a:endParaRPr lang="en-US" sz="1050" dirty="0" smtClean="0"/>
          </a:p>
          <a:p>
            <a:endParaRPr lang="en-US" sz="1050" dirty="0" smtClean="0"/>
          </a:p>
          <a:p>
            <a:pPr lvl="1"/>
            <a:endParaRPr lang="en-US" sz="1050" dirty="0"/>
          </a:p>
          <a:p>
            <a:pPr marL="180975" lvl="1" indent="0">
              <a:buNone/>
              <a:tabLst>
                <a:tab pos="812800" algn="l"/>
              </a:tabLst>
            </a:pPr>
            <a:endParaRPr lang="en-US" sz="1050" dirty="0" smtClean="0"/>
          </a:p>
          <a:p>
            <a:pPr>
              <a:tabLst>
                <a:tab pos="812800" algn="l"/>
              </a:tabLst>
            </a:pPr>
            <a:endParaRPr lang="en-US" sz="1050" dirty="0">
              <a:sym typeface="Wingdings" panose="05000000000000000000" pitchFamily="2" charset="2"/>
            </a:endParaRPr>
          </a:p>
          <a:p>
            <a:pPr>
              <a:tabLst>
                <a:tab pos="812800" algn="l"/>
              </a:tabLst>
            </a:pPr>
            <a:endParaRPr lang="en-US" sz="105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1050" dirty="0" smtClean="0"/>
          </a:p>
          <a:p>
            <a:pPr marL="180975" lvl="1" indent="0">
              <a:buNone/>
              <a:tabLst>
                <a:tab pos="812800" algn="l"/>
              </a:tabLst>
            </a:pPr>
            <a:endParaRPr lang="en-US" sz="105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02A12-8246-4EA4-B74C-2213FCBB7EE0}" type="slidenum">
              <a:rPr lang="en-GB" altLang="en-US" smtClean="0"/>
              <a:pPr/>
              <a:t>7</a:t>
            </a:fld>
            <a:endParaRPr lang="en-GB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78733"/>
              </p:ext>
            </p:extLst>
          </p:nvPr>
        </p:nvGraphicFramePr>
        <p:xfrm>
          <a:off x="1168190" y="2969659"/>
          <a:ext cx="8799846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8055"/>
                <a:gridCol w="1292543"/>
                <a:gridCol w="1382840"/>
                <a:gridCol w="1565593"/>
                <a:gridCol w="1152128"/>
                <a:gridCol w="2458687"/>
              </a:tblGrid>
              <a:tr h="20194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Instruction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Option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Quantity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Ratio applied on QINS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Rounding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Cash in lieu</a:t>
                      </a:r>
                      <a:endParaRPr lang="en-US" sz="10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Instruction</a:t>
                      </a:r>
                      <a:r>
                        <a:rPr lang="en-US" sz="1000" baseline="0" dirty="0" smtClean="0"/>
                        <a:t> 1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SECU - DISF//CINL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15 rights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15 x 0.12 = 1.8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0.8 x</a:t>
                      </a:r>
                      <a:r>
                        <a:rPr lang="en-US" sz="1000" baseline="0" dirty="0" smtClean="0"/>
                        <a:t> 10 EUR = 8EUR</a:t>
                      </a:r>
                      <a:endParaRPr lang="en-US" sz="1000" dirty="0" smtClean="0"/>
                    </a:p>
                  </a:txBody>
                  <a:tcPr/>
                </a:tc>
              </a:tr>
              <a:tr h="20025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Instruction 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SECU - DISF//CINL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15 rights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15 x 0.12 = 1.8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0.8 x</a:t>
                      </a:r>
                      <a:r>
                        <a:rPr lang="en-US" sz="1000" baseline="0" dirty="0" smtClean="0"/>
                        <a:t> 10 EUR = 8EUR</a:t>
                      </a:r>
                      <a:endParaRPr lang="en-US" sz="1000" dirty="0" smtClean="0"/>
                    </a:p>
                  </a:txBody>
                  <a:tcPr/>
                </a:tc>
              </a:tr>
              <a:tr h="20025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Instruction 3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SECU - DISF//CINL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15 rights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15 x 0.12 = 1.8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0.8 x</a:t>
                      </a:r>
                      <a:r>
                        <a:rPr lang="en-US" sz="1000" baseline="0" dirty="0" smtClean="0"/>
                        <a:t> 10 EUR = 8EUR</a:t>
                      </a:r>
                      <a:endParaRPr lang="en-US" sz="1000" dirty="0" smtClean="0"/>
                    </a:p>
                  </a:txBody>
                  <a:tcPr/>
                </a:tc>
              </a:tr>
              <a:tr h="144618"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TOTAL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45 rights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3 new shares</a:t>
                      </a:r>
                      <a:endParaRPr lang="en-US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24 EUR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81676"/>
              </p:ext>
            </p:extLst>
          </p:nvPr>
        </p:nvGraphicFramePr>
        <p:xfrm>
          <a:off x="1169760" y="4742475"/>
          <a:ext cx="8848710" cy="48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8055"/>
                <a:gridCol w="1292543"/>
                <a:gridCol w="1454848"/>
                <a:gridCol w="1565593"/>
                <a:gridCol w="1152128"/>
                <a:gridCol w="2435543"/>
              </a:tblGrid>
              <a:tr h="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Instruction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Option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QINS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Ratio applied on QINS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Rounding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Cash to pay</a:t>
                      </a:r>
                      <a:r>
                        <a:rPr lang="en-US" sz="1000" baseline="0" dirty="0" smtClean="0"/>
                        <a:t> for extra share fractions</a:t>
                      </a:r>
                      <a:endParaRPr lang="en-US" sz="10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Instruction</a:t>
                      </a:r>
                      <a:r>
                        <a:rPr lang="en-US" sz="1000" baseline="0" dirty="0" smtClean="0"/>
                        <a:t> A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SECU - DISF//CINL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45 rights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45 x 0.12 = 5.4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0.4 x 10 EUR = 4 EUR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956415"/>
              </p:ext>
            </p:extLst>
          </p:nvPr>
        </p:nvGraphicFramePr>
        <p:xfrm>
          <a:off x="1119326" y="6100223"/>
          <a:ext cx="884871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8055"/>
                <a:gridCol w="1292543"/>
                <a:gridCol w="1454848"/>
                <a:gridCol w="1565593"/>
                <a:gridCol w="1152128"/>
                <a:gridCol w="2435543"/>
              </a:tblGrid>
              <a:tr h="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Instruction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Option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QINS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Ratio applied on QINS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Rounding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Cash to pay</a:t>
                      </a:r>
                      <a:r>
                        <a:rPr lang="en-US" sz="1000" baseline="0" dirty="0" smtClean="0"/>
                        <a:t> for extra share fractions</a:t>
                      </a:r>
                      <a:endParaRPr lang="en-US" sz="10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Instruction</a:t>
                      </a:r>
                      <a:r>
                        <a:rPr lang="en-US" sz="1000" baseline="0" dirty="0" smtClean="0"/>
                        <a:t> A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SECU - DISF//CINL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25 rights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25 x 0.12 = 3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Instruction B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CASH (default)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20</a:t>
                      </a:r>
                      <a:r>
                        <a:rPr lang="en-US" sz="1000" baseline="0" dirty="0" smtClean="0"/>
                        <a:t> rights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20 x 1.2 EUR = 24</a:t>
                      </a:r>
                      <a:r>
                        <a:rPr lang="en-US" sz="1000" baseline="0" dirty="0" smtClean="0"/>
                        <a:t> EUR</a:t>
                      </a:r>
                      <a:endParaRPr lang="en-US" sz="1000" dirty="0" smtClean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9" name="Straight Connector 8"/>
          <p:cNvCxnSpPr/>
          <p:nvPr/>
        </p:nvCxnSpPr>
        <p:spPr bwMode="auto">
          <a:xfrm>
            <a:off x="4135388" y="4437112"/>
            <a:ext cx="864096" cy="8640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 flipH="1">
            <a:off x="4135388" y="4437112"/>
            <a:ext cx="864096" cy="8640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1182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275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porate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555555"/>
      </a:lt2>
      <a:accent1>
        <a:srgbClr val="CF0A2C"/>
      </a:accent1>
      <a:accent2>
        <a:srgbClr val="ED7E23"/>
      </a:accent2>
      <a:accent3>
        <a:srgbClr val="FFFFFF"/>
      </a:accent3>
      <a:accent4>
        <a:srgbClr val="000000"/>
      </a:accent4>
      <a:accent5>
        <a:srgbClr val="DCADAE"/>
      </a:accent5>
      <a:accent6>
        <a:srgbClr val="D7721F"/>
      </a:accent6>
      <a:hlink>
        <a:srgbClr val="4B4B4B"/>
      </a:hlink>
      <a:folHlink>
        <a:srgbClr val="969696"/>
      </a:folHlink>
    </a:clrScheme>
    <a:fontScheme name="Corporate_35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Corporate_35 1">
        <a:dk1>
          <a:srgbClr val="000000"/>
        </a:dk1>
        <a:lt1>
          <a:srgbClr val="FFFFFF"/>
        </a:lt1>
        <a:dk2>
          <a:srgbClr val="000000"/>
        </a:dk2>
        <a:lt2>
          <a:srgbClr val="555555"/>
        </a:lt2>
        <a:accent1>
          <a:srgbClr val="BF2F38"/>
        </a:accent1>
        <a:accent2>
          <a:srgbClr val="ED7E23"/>
        </a:accent2>
        <a:accent3>
          <a:srgbClr val="FFFFFF"/>
        </a:accent3>
        <a:accent4>
          <a:srgbClr val="000000"/>
        </a:accent4>
        <a:accent5>
          <a:srgbClr val="DCADAE"/>
        </a:accent5>
        <a:accent6>
          <a:srgbClr val="D7721F"/>
        </a:accent6>
        <a:hlink>
          <a:srgbClr val="4B4B4B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orporate_Template.potx" id="{6AAA602F-A421-4931-8911-59883C53AFAD}" vid="{AA872062-E709-4058-B5B9-A6EFFA43DBE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External_Corporate_Template</Template>
  <TotalTime>1373</TotalTime>
  <Words>906</Words>
  <Application>Microsoft Office PowerPoint</Application>
  <PresentationFormat>35mm Slides</PresentationFormat>
  <Paragraphs>218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Times</vt:lpstr>
      <vt:lpstr>Wingdings</vt:lpstr>
      <vt:lpstr>Corporate</vt:lpstr>
      <vt:lpstr>Buy up quantity</vt:lpstr>
      <vt:lpstr>Problem statement</vt:lpstr>
      <vt:lpstr>Example – DVOP - instructions on BUYU</vt:lpstr>
      <vt:lpstr>CR - Proposal</vt:lpstr>
      <vt:lpstr>To be discussed:  </vt:lpstr>
      <vt:lpstr>Annexe: CINL example</vt:lpstr>
      <vt:lpstr>Example – DVOP - instructions on CINL</vt:lpstr>
      <vt:lpstr>PowerPoint Presentation</vt:lpstr>
    </vt:vector>
  </TitlesOfParts>
  <Company>Euroclear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DVOP</dc:title>
  <dc:creator>LAMBOTTE JEAN-PAUL</dc:creator>
  <cp:lastModifiedBy>LAMBOTTE JEAN-PAUL</cp:lastModifiedBy>
  <cp:revision>480</cp:revision>
  <cp:lastPrinted>2018-02-05T07:13:46Z</cp:lastPrinted>
  <dcterms:created xsi:type="dcterms:W3CDTF">2018-01-30T11:21:02Z</dcterms:created>
  <dcterms:modified xsi:type="dcterms:W3CDTF">2018-02-08T17:04:19Z</dcterms:modified>
</cp:coreProperties>
</file>