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256" r:id="rId2"/>
    <p:sldId id="281" r:id="rId3"/>
    <p:sldId id="291" r:id="rId4"/>
    <p:sldId id="300" r:id="rId5"/>
    <p:sldId id="297" r:id="rId6"/>
    <p:sldId id="301" r:id="rId7"/>
    <p:sldId id="304" r:id="rId8"/>
    <p:sldId id="303" r:id="rId9"/>
    <p:sldId id="299" r:id="rId10"/>
    <p:sldId id="295" r:id="rId11"/>
    <p:sldId id="305" r:id="rId12"/>
    <p:sldId id="264" r:id="rId13"/>
  </p:sldIdLst>
  <p:sldSz cx="9144000" cy="6858000" type="screen4x3"/>
  <p:notesSz cx="6883400" cy="99060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40" algn="l" rtl="0" eaLnBrk="0" fontAlgn="base" hangingPunct="0">
      <a:spcBef>
        <a:spcPct val="0"/>
      </a:spcBef>
      <a:spcAft>
        <a:spcPct val="0"/>
      </a:spcAft>
      <a:defRPr sz="2800" kern="1200">
        <a:solidFill>
          <a:schemeClr val="tx1"/>
        </a:solidFill>
        <a:latin typeface="Arial" charset="0"/>
        <a:ea typeface="+mn-ea"/>
        <a:cs typeface="+mn-cs"/>
      </a:defRPr>
    </a:lvl2pPr>
    <a:lvl3pPr marL="1079676" algn="l" rtl="0" eaLnBrk="0" fontAlgn="base" hangingPunct="0">
      <a:spcBef>
        <a:spcPct val="0"/>
      </a:spcBef>
      <a:spcAft>
        <a:spcPct val="0"/>
      </a:spcAft>
      <a:defRPr sz="2800" kern="1200">
        <a:solidFill>
          <a:schemeClr val="tx1"/>
        </a:solidFill>
        <a:latin typeface="Arial" charset="0"/>
        <a:ea typeface="+mn-ea"/>
        <a:cs typeface="+mn-cs"/>
      </a:defRPr>
    </a:lvl3pPr>
    <a:lvl4pPr marL="1619516" algn="l" rtl="0" eaLnBrk="0" fontAlgn="base" hangingPunct="0">
      <a:spcBef>
        <a:spcPct val="0"/>
      </a:spcBef>
      <a:spcAft>
        <a:spcPct val="0"/>
      </a:spcAft>
      <a:defRPr sz="2800" kern="1200">
        <a:solidFill>
          <a:schemeClr val="tx1"/>
        </a:solidFill>
        <a:latin typeface="Arial" charset="0"/>
        <a:ea typeface="+mn-ea"/>
        <a:cs typeface="+mn-cs"/>
      </a:defRPr>
    </a:lvl4pPr>
    <a:lvl5pPr marL="2159354" algn="l" rtl="0" eaLnBrk="0" fontAlgn="base" hangingPunct="0">
      <a:spcBef>
        <a:spcPct val="0"/>
      </a:spcBef>
      <a:spcAft>
        <a:spcPct val="0"/>
      </a:spcAft>
      <a:defRPr sz="2800" kern="1200">
        <a:solidFill>
          <a:schemeClr val="tx1"/>
        </a:solidFill>
        <a:latin typeface="Arial" charset="0"/>
        <a:ea typeface="+mn-ea"/>
        <a:cs typeface="+mn-cs"/>
      </a:defRPr>
    </a:lvl5pPr>
    <a:lvl6pPr marL="2699194" algn="l" defTabSz="1079676" rtl="0" eaLnBrk="1" latinLnBrk="0" hangingPunct="1">
      <a:defRPr sz="2800" kern="1200">
        <a:solidFill>
          <a:schemeClr val="tx1"/>
        </a:solidFill>
        <a:latin typeface="Arial" charset="0"/>
        <a:ea typeface="+mn-ea"/>
        <a:cs typeface="+mn-cs"/>
      </a:defRPr>
    </a:lvl6pPr>
    <a:lvl7pPr marL="3239031" algn="l" defTabSz="1079676" rtl="0" eaLnBrk="1" latinLnBrk="0" hangingPunct="1">
      <a:defRPr sz="2800" kern="1200">
        <a:solidFill>
          <a:schemeClr val="tx1"/>
        </a:solidFill>
        <a:latin typeface="Arial" charset="0"/>
        <a:ea typeface="+mn-ea"/>
        <a:cs typeface="+mn-cs"/>
      </a:defRPr>
    </a:lvl7pPr>
    <a:lvl8pPr marL="3778870" algn="l" defTabSz="1079676" rtl="0" eaLnBrk="1" latinLnBrk="0" hangingPunct="1">
      <a:defRPr sz="2800" kern="1200">
        <a:solidFill>
          <a:schemeClr val="tx1"/>
        </a:solidFill>
        <a:latin typeface="Arial" charset="0"/>
        <a:ea typeface="+mn-ea"/>
        <a:cs typeface="+mn-cs"/>
      </a:defRPr>
    </a:lvl8pPr>
    <a:lvl9pPr marL="4318710" algn="l" defTabSz="1079676" rtl="0" eaLnBrk="1" latinLnBrk="0" hangingPunct="1">
      <a:defRPr sz="2800" kern="1200">
        <a:solidFill>
          <a:schemeClr val="tx1"/>
        </a:solidFill>
        <a:latin typeface="Arial" charset="0"/>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3300"/>
    <a:srgbClr val="FF9933"/>
    <a:srgbClr val="93FF93"/>
    <a:srgbClr val="9FFF9F"/>
    <a:srgbClr val="B3DEFF"/>
    <a:srgbClr val="009900"/>
    <a:srgbClr val="61FFA8"/>
    <a:srgbClr val="D6001A"/>
    <a:srgbClr val="82C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4158" autoAdjust="0"/>
  </p:normalViewPr>
  <p:slideViewPr>
    <p:cSldViewPr snapToGrid="0">
      <p:cViewPr varScale="1">
        <p:scale>
          <a:sx n="103" d="100"/>
          <a:sy n="103" d="100"/>
        </p:scale>
        <p:origin x="-306" y="-90"/>
      </p:cViewPr>
      <p:guideLst>
        <p:guide orient="horz" pos="3974"/>
        <p:guide orient="horz" pos="210"/>
        <p:guide orient="horz" pos="3884"/>
        <p:guide pos="153"/>
        <p:guide pos="5607"/>
      </p:guideLst>
    </p:cSldViewPr>
  </p:slideViewPr>
  <p:outlineViewPr>
    <p:cViewPr>
      <p:scale>
        <a:sx n="33" d="100"/>
        <a:sy n="33" d="100"/>
      </p:scale>
      <p:origin x="0" y="2490"/>
    </p:cViewPr>
  </p:outlineViewPr>
  <p:notesTextViewPr>
    <p:cViewPr>
      <p:scale>
        <a:sx n="125" d="100"/>
        <a:sy n="125" d="100"/>
      </p:scale>
      <p:origin x="0" y="0"/>
    </p:cViewPr>
  </p:notesTextViewPr>
  <p:sorterViewPr>
    <p:cViewPr>
      <p:scale>
        <a:sx n="110" d="100"/>
        <a:sy n="110" d="100"/>
      </p:scale>
      <p:origin x="0" y="0"/>
    </p:cViewPr>
  </p:sorterViewPr>
  <p:notesViewPr>
    <p:cSldViewPr snapToGrid="0">
      <p:cViewPr varScale="1">
        <p:scale>
          <a:sx n="65" d="100"/>
          <a:sy n="65" d="100"/>
        </p:scale>
        <p:origin x="-3390" y="-114"/>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dirty="0"/>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40" algn="l" rtl="0" fontAlgn="base">
      <a:spcBef>
        <a:spcPct val="30000"/>
      </a:spcBef>
      <a:spcAft>
        <a:spcPct val="0"/>
      </a:spcAft>
      <a:defRPr sz="1400" kern="1200">
        <a:solidFill>
          <a:schemeClr val="tx1"/>
        </a:solidFill>
        <a:latin typeface="Times New Roman" pitchFamily="18" charset="0"/>
        <a:ea typeface="+mn-ea"/>
        <a:cs typeface="+mn-cs"/>
      </a:defRPr>
    </a:lvl2pPr>
    <a:lvl3pPr marL="1079676" algn="l" rtl="0" fontAlgn="base">
      <a:spcBef>
        <a:spcPct val="30000"/>
      </a:spcBef>
      <a:spcAft>
        <a:spcPct val="0"/>
      </a:spcAft>
      <a:defRPr sz="1400" kern="1200">
        <a:solidFill>
          <a:schemeClr val="tx1"/>
        </a:solidFill>
        <a:latin typeface="Times New Roman" pitchFamily="18" charset="0"/>
        <a:ea typeface="+mn-ea"/>
        <a:cs typeface="+mn-cs"/>
      </a:defRPr>
    </a:lvl3pPr>
    <a:lvl4pPr marL="1619516" algn="l" rtl="0" fontAlgn="base">
      <a:spcBef>
        <a:spcPct val="30000"/>
      </a:spcBef>
      <a:spcAft>
        <a:spcPct val="0"/>
      </a:spcAft>
      <a:defRPr sz="1400" kern="1200">
        <a:solidFill>
          <a:schemeClr val="tx1"/>
        </a:solidFill>
        <a:latin typeface="Times New Roman" pitchFamily="18" charset="0"/>
        <a:ea typeface="+mn-ea"/>
        <a:cs typeface="+mn-cs"/>
      </a:defRPr>
    </a:lvl4pPr>
    <a:lvl5pPr marL="2159354" algn="l" rtl="0" fontAlgn="base">
      <a:spcBef>
        <a:spcPct val="30000"/>
      </a:spcBef>
      <a:spcAft>
        <a:spcPct val="0"/>
      </a:spcAft>
      <a:defRPr sz="1400" kern="1200">
        <a:solidFill>
          <a:schemeClr val="tx1"/>
        </a:solidFill>
        <a:latin typeface="Times New Roman" pitchFamily="18" charset="0"/>
        <a:ea typeface="+mn-ea"/>
        <a:cs typeface="+mn-cs"/>
      </a:defRPr>
    </a:lvl5pPr>
    <a:lvl6pPr marL="2699194" algn="l" defTabSz="1079676" rtl="0" eaLnBrk="1" latinLnBrk="0" hangingPunct="1">
      <a:defRPr sz="1400" kern="1200">
        <a:solidFill>
          <a:schemeClr val="tx1"/>
        </a:solidFill>
        <a:latin typeface="+mn-lt"/>
        <a:ea typeface="+mn-ea"/>
        <a:cs typeface="+mn-cs"/>
      </a:defRPr>
    </a:lvl6pPr>
    <a:lvl7pPr marL="3239031" algn="l" defTabSz="1079676" rtl="0" eaLnBrk="1" latinLnBrk="0" hangingPunct="1">
      <a:defRPr sz="1400" kern="1200">
        <a:solidFill>
          <a:schemeClr val="tx1"/>
        </a:solidFill>
        <a:latin typeface="+mn-lt"/>
        <a:ea typeface="+mn-ea"/>
        <a:cs typeface="+mn-cs"/>
      </a:defRPr>
    </a:lvl7pPr>
    <a:lvl8pPr marL="3778870" algn="l" defTabSz="1079676" rtl="0" eaLnBrk="1" latinLnBrk="0" hangingPunct="1">
      <a:defRPr sz="1400" kern="1200">
        <a:solidFill>
          <a:schemeClr val="tx1"/>
        </a:solidFill>
        <a:latin typeface="+mn-lt"/>
        <a:ea typeface="+mn-ea"/>
        <a:cs typeface="+mn-cs"/>
      </a:defRPr>
    </a:lvl8pPr>
    <a:lvl9pPr marL="4318710" algn="l" defTabSz="10796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18" name="Rectangle 17"/>
          <p:cNvSpPr/>
          <p:nvPr userDrawn="1"/>
        </p:nvSpPr>
        <p:spPr bwMode="auto">
          <a:xfrm>
            <a:off x="0" y="0"/>
            <a:ext cx="91440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12" name="Title"/>
          <p:cNvSpPr>
            <a:spLocks noGrp="1" noChangeArrowheads="1"/>
          </p:cNvSpPr>
          <p:nvPr>
            <p:ph type="ctrTitle" hasCustomPrompt="1"/>
          </p:nvPr>
        </p:nvSpPr>
        <p:spPr>
          <a:xfrm>
            <a:off x="1166013" y="2291858"/>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13" name="Text Placeholder 4"/>
          <p:cNvSpPr>
            <a:spLocks noGrp="1"/>
          </p:cNvSpPr>
          <p:nvPr>
            <p:ph type="body" sz="quarter" idx="12" hasCustomPrompt="1"/>
          </p:nvPr>
        </p:nvSpPr>
        <p:spPr>
          <a:xfrm>
            <a:off x="1166013" y="5706028"/>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14" name="Text Placeholder 4"/>
          <p:cNvSpPr>
            <a:spLocks noGrp="1"/>
          </p:cNvSpPr>
          <p:nvPr>
            <p:ph type="body" sz="quarter" idx="13" hasCustomPrompt="1"/>
          </p:nvPr>
        </p:nvSpPr>
        <p:spPr>
          <a:xfrm>
            <a:off x="1166013" y="4625908"/>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30" name="Group 29"/>
          <p:cNvGrpSpPr/>
          <p:nvPr userDrawn="1"/>
        </p:nvGrpSpPr>
        <p:grpSpPr>
          <a:xfrm>
            <a:off x="1166013" y="817697"/>
            <a:ext cx="1027123" cy="1028938"/>
            <a:chOff x="1230313" y="1433513"/>
            <a:chExt cx="898525" cy="900113"/>
          </a:xfrm>
        </p:grpSpPr>
        <p:sp>
          <p:nvSpPr>
            <p:cNvPr id="31" name="Freeform 30"/>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26" name="Rectangle 25"/>
          <p:cNvSpPr/>
          <p:nvPr userDrawn="1"/>
        </p:nvSpPr>
        <p:spPr bwMode="auto">
          <a:xfrm>
            <a:off x="0" y="2967"/>
            <a:ext cx="91440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25" name="Text Placeholder 4"/>
          <p:cNvSpPr>
            <a:spLocks noGrp="1"/>
          </p:cNvSpPr>
          <p:nvPr>
            <p:ph type="body" sz="quarter" idx="12" hasCustomPrompt="1"/>
          </p:nvPr>
        </p:nvSpPr>
        <p:spPr>
          <a:xfrm>
            <a:off x="242888" y="333375"/>
            <a:ext cx="8658225" cy="4656904"/>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2" name="Group 11"/>
          <p:cNvGrpSpPr/>
          <p:nvPr userDrawn="1"/>
        </p:nvGrpSpPr>
        <p:grpSpPr>
          <a:xfrm>
            <a:off x="242888" y="6303963"/>
            <a:ext cx="288924" cy="288924"/>
            <a:chOff x="242888" y="6303963"/>
            <a:chExt cx="288924" cy="288924"/>
          </a:xfrm>
          <a:solidFill>
            <a:schemeClr val="bg1"/>
          </a:solidFill>
        </p:grpSpPr>
        <p:sp>
          <p:nvSpPr>
            <p:cNvPr id="6" name="Freeform 5"/>
            <p:cNvSpPr>
              <a:spLocks noEditPoints="1"/>
            </p:cNvSpPr>
            <p:nvPr userDrawn="1"/>
          </p:nvSpPr>
          <p:spPr bwMode="auto">
            <a:xfrm>
              <a:off x="242888" y="6303963"/>
              <a:ext cx="288924" cy="288924"/>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6"/>
            <p:cNvSpPr>
              <a:spLocks/>
            </p:cNvSpPr>
            <p:nvPr userDrawn="1"/>
          </p:nvSpPr>
          <p:spPr bwMode="auto">
            <a:xfrm>
              <a:off x="381000" y="6418263"/>
              <a:ext cx="34925" cy="587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7"/>
            <p:cNvSpPr>
              <a:spLocks/>
            </p:cNvSpPr>
            <p:nvPr userDrawn="1"/>
          </p:nvSpPr>
          <p:spPr bwMode="auto">
            <a:xfrm>
              <a:off x="261938" y="6416675"/>
              <a:ext cx="42862" cy="61912"/>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8"/>
            <p:cNvSpPr>
              <a:spLocks/>
            </p:cNvSpPr>
            <p:nvPr userDrawn="1"/>
          </p:nvSpPr>
          <p:spPr bwMode="auto">
            <a:xfrm>
              <a:off x="412750" y="6418263"/>
              <a:ext cx="53975" cy="587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9"/>
            <p:cNvSpPr>
              <a:spLocks/>
            </p:cNvSpPr>
            <p:nvPr userDrawn="1"/>
          </p:nvSpPr>
          <p:spPr bwMode="auto">
            <a:xfrm>
              <a:off x="466725" y="6418263"/>
              <a:ext cx="47625" cy="587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0"/>
            <p:cNvSpPr>
              <a:spLocks/>
            </p:cNvSpPr>
            <p:nvPr userDrawn="1"/>
          </p:nvSpPr>
          <p:spPr bwMode="auto">
            <a:xfrm>
              <a:off x="311150" y="6418263"/>
              <a:ext cx="77787" cy="587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7" name="Rectangle 6"/>
          <p:cNvSpPr/>
          <p:nvPr userDrawn="1"/>
        </p:nvSpPr>
        <p:spPr bwMode="auto">
          <a:xfrm>
            <a:off x="0" y="0"/>
            <a:ext cx="9144000" cy="6858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4" name="Text Placeholder 4"/>
          <p:cNvSpPr>
            <a:spLocks noGrp="1"/>
          </p:cNvSpPr>
          <p:nvPr>
            <p:ph type="body" sz="quarter" idx="12" hasCustomPrompt="1"/>
          </p:nvPr>
        </p:nvSpPr>
        <p:spPr>
          <a:xfrm>
            <a:off x="242888" y="333375"/>
            <a:ext cx="8658225" cy="4656904"/>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3" name="Group 12"/>
          <p:cNvGrpSpPr/>
          <p:nvPr userDrawn="1"/>
        </p:nvGrpSpPr>
        <p:grpSpPr>
          <a:xfrm>
            <a:off x="242888" y="6303963"/>
            <a:ext cx="288924" cy="288924"/>
            <a:chOff x="242888" y="6303963"/>
            <a:chExt cx="288924" cy="288924"/>
          </a:xfrm>
          <a:solidFill>
            <a:schemeClr val="bg1"/>
          </a:solidFill>
        </p:grpSpPr>
        <p:sp>
          <p:nvSpPr>
            <p:cNvPr id="15" name="Freeform 14"/>
            <p:cNvSpPr>
              <a:spLocks noEditPoints="1"/>
            </p:cNvSpPr>
            <p:nvPr userDrawn="1"/>
          </p:nvSpPr>
          <p:spPr bwMode="auto">
            <a:xfrm>
              <a:off x="242888" y="6303963"/>
              <a:ext cx="288924" cy="288924"/>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2"/>
            <p:cNvSpPr>
              <a:spLocks/>
            </p:cNvSpPr>
            <p:nvPr userDrawn="1"/>
          </p:nvSpPr>
          <p:spPr bwMode="auto">
            <a:xfrm>
              <a:off x="381000" y="6418263"/>
              <a:ext cx="34925" cy="587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3"/>
            <p:cNvSpPr>
              <a:spLocks/>
            </p:cNvSpPr>
            <p:nvPr userDrawn="1"/>
          </p:nvSpPr>
          <p:spPr bwMode="auto">
            <a:xfrm>
              <a:off x="261938" y="6416675"/>
              <a:ext cx="42862" cy="61912"/>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4"/>
            <p:cNvSpPr>
              <a:spLocks/>
            </p:cNvSpPr>
            <p:nvPr userDrawn="1"/>
          </p:nvSpPr>
          <p:spPr bwMode="auto">
            <a:xfrm>
              <a:off x="412750" y="6418263"/>
              <a:ext cx="53975" cy="587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5"/>
            <p:cNvSpPr>
              <a:spLocks/>
            </p:cNvSpPr>
            <p:nvPr userDrawn="1"/>
          </p:nvSpPr>
          <p:spPr bwMode="auto">
            <a:xfrm>
              <a:off x="466725" y="6418263"/>
              <a:ext cx="47625" cy="587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6"/>
            <p:cNvSpPr>
              <a:spLocks/>
            </p:cNvSpPr>
            <p:nvPr userDrawn="1"/>
          </p:nvSpPr>
          <p:spPr bwMode="auto">
            <a:xfrm>
              <a:off x="311150" y="6418263"/>
              <a:ext cx="77787" cy="587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915815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7" name="Rectangle 6"/>
          <p:cNvSpPr/>
          <p:nvPr userDrawn="1"/>
        </p:nvSpPr>
        <p:spPr bwMode="auto">
          <a:xfrm>
            <a:off x="0" y="0"/>
            <a:ext cx="9144000" cy="685800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5" name="Text Placeholder 4"/>
          <p:cNvSpPr>
            <a:spLocks noGrp="1"/>
          </p:cNvSpPr>
          <p:nvPr>
            <p:ph type="body" sz="quarter" idx="12" hasCustomPrompt="1"/>
          </p:nvPr>
        </p:nvSpPr>
        <p:spPr>
          <a:xfrm>
            <a:off x="242888" y="333375"/>
            <a:ext cx="8658225" cy="4656904"/>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3" name="Group 12"/>
          <p:cNvGrpSpPr/>
          <p:nvPr userDrawn="1"/>
        </p:nvGrpSpPr>
        <p:grpSpPr>
          <a:xfrm>
            <a:off x="242888" y="6303963"/>
            <a:ext cx="288924" cy="288924"/>
            <a:chOff x="242888" y="6303963"/>
            <a:chExt cx="288924" cy="288924"/>
          </a:xfrm>
          <a:solidFill>
            <a:schemeClr val="bg1"/>
          </a:solidFill>
        </p:grpSpPr>
        <p:sp>
          <p:nvSpPr>
            <p:cNvPr id="14" name="Freeform 13"/>
            <p:cNvSpPr>
              <a:spLocks noEditPoints="1"/>
            </p:cNvSpPr>
            <p:nvPr userDrawn="1"/>
          </p:nvSpPr>
          <p:spPr bwMode="auto">
            <a:xfrm>
              <a:off x="242888" y="6303963"/>
              <a:ext cx="288924" cy="288924"/>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2"/>
            <p:cNvSpPr>
              <a:spLocks/>
            </p:cNvSpPr>
            <p:nvPr userDrawn="1"/>
          </p:nvSpPr>
          <p:spPr bwMode="auto">
            <a:xfrm>
              <a:off x="381000" y="6418263"/>
              <a:ext cx="34925" cy="587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3"/>
            <p:cNvSpPr>
              <a:spLocks/>
            </p:cNvSpPr>
            <p:nvPr userDrawn="1"/>
          </p:nvSpPr>
          <p:spPr bwMode="auto">
            <a:xfrm>
              <a:off x="261938" y="6416675"/>
              <a:ext cx="42862" cy="61912"/>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4"/>
            <p:cNvSpPr>
              <a:spLocks/>
            </p:cNvSpPr>
            <p:nvPr userDrawn="1"/>
          </p:nvSpPr>
          <p:spPr bwMode="auto">
            <a:xfrm>
              <a:off x="412750" y="6418263"/>
              <a:ext cx="53975" cy="587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5"/>
            <p:cNvSpPr>
              <a:spLocks/>
            </p:cNvSpPr>
            <p:nvPr userDrawn="1"/>
          </p:nvSpPr>
          <p:spPr bwMode="auto">
            <a:xfrm>
              <a:off x="466725" y="6418263"/>
              <a:ext cx="47625" cy="587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6"/>
            <p:cNvSpPr>
              <a:spLocks/>
            </p:cNvSpPr>
            <p:nvPr userDrawn="1"/>
          </p:nvSpPr>
          <p:spPr bwMode="auto">
            <a:xfrm>
              <a:off x="311150" y="6418263"/>
              <a:ext cx="77787" cy="587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5687861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1" name="Footer Placeholder 3"/>
          <p:cNvSpPr>
            <a:spLocks noGrp="1"/>
          </p:cNvSpPr>
          <p:nvPr>
            <p:ph type="ftr" sz="quarter" idx="3"/>
          </p:nvPr>
        </p:nvSpPr>
        <p:spPr>
          <a:xfrm>
            <a:off x="557287" y="6310942"/>
            <a:ext cx="4807185" cy="257981"/>
          </a:xfrm>
          <a:prstGeom prst="rect">
            <a:avLst/>
          </a:prstGeom>
        </p:spPr>
        <p:txBody>
          <a:bodyPr/>
          <a:lstStyle>
            <a:lvl1pPr>
              <a:defRPr sz="800">
                <a:solidFill>
                  <a:schemeClr val="tx2"/>
                </a:solidFill>
              </a:defRPr>
            </a:lvl1pPr>
          </a:lstStyle>
          <a:p>
            <a:r>
              <a:rPr lang="en-US" dirty="0" smtClean="0"/>
              <a:t>Power Point template - You can edit footer content by going into 'Insert' tab &gt; 'Header &amp; Footer'</a:t>
            </a:r>
            <a:endParaRPr lang="en-GB" dirty="0"/>
          </a:p>
        </p:txBody>
      </p:sp>
      <p:sp>
        <p:nvSpPr>
          <p:cNvPr id="12" name="Slide Number Placeholder 4"/>
          <p:cNvSpPr>
            <a:spLocks noGrp="1"/>
          </p:cNvSpPr>
          <p:nvPr>
            <p:ph type="sldNum" sz="quarter" idx="4"/>
          </p:nvPr>
        </p:nvSpPr>
        <p:spPr>
          <a:xfrm>
            <a:off x="8315982" y="6310942"/>
            <a:ext cx="645079" cy="257981"/>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13" name="Rectangle 12"/>
          <p:cNvSpPr/>
          <p:nvPr userDrawn="1"/>
        </p:nvSpPr>
        <p:spPr bwMode="auto">
          <a:xfrm>
            <a:off x="0" y="0"/>
            <a:ext cx="91440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spcCol="0" rtlCol="0" anchor="t" anchorCtr="0" compatLnSpc="1">
            <a:prstTxWarp prst="textNoShape">
              <a:avLst/>
            </a:prstTxWarp>
          </a:bodyPr>
          <a:lstStyle/>
          <a:p>
            <a:pPr defTabSz="1079676"/>
            <a:endParaRPr lang="en-GB" dirty="0"/>
          </a:p>
        </p:txBody>
      </p:sp>
      <p:sp>
        <p:nvSpPr>
          <p:cNvPr id="14" name="TextBox 13"/>
          <p:cNvSpPr txBox="1"/>
          <p:nvPr userDrawn="1"/>
        </p:nvSpPr>
        <p:spPr>
          <a:xfrm>
            <a:off x="3926567" y="4520155"/>
            <a:ext cx="1266941" cy="276997"/>
          </a:xfrm>
          <a:prstGeom prst="rect">
            <a:avLst/>
          </a:prstGeom>
          <a:noFill/>
          <a:ln>
            <a:noFill/>
          </a:ln>
        </p:spPr>
        <p:txBody>
          <a:bodyPr wrap="square" lIns="91437" tIns="45719" rIns="91437" bIns="45719" rtlCol="0">
            <a:spAutoFit/>
          </a:bodyPr>
          <a:lstStyle/>
          <a:p>
            <a:pPr algn="ctr"/>
            <a:r>
              <a:rPr lang="en-GB" sz="1200" dirty="0" smtClean="0">
                <a:solidFill>
                  <a:schemeClr val="bg1"/>
                </a:solidFill>
              </a:rPr>
              <a:t>www.swift.com</a:t>
            </a:r>
            <a:endParaRPr lang="en-GB" sz="1100" dirty="0" smtClean="0">
              <a:solidFill>
                <a:schemeClr val="bg1"/>
              </a:solidFill>
            </a:endParaRPr>
          </a:p>
        </p:txBody>
      </p:sp>
      <p:grpSp>
        <p:nvGrpSpPr>
          <p:cNvPr id="26" name="Group 25"/>
          <p:cNvGrpSpPr/>
          <p:nvPr userDrawn="1"/>
        </p:nvGrpSpPr>
        <p:grpSpPr>
          <a:xfrm>
            <a:off x="3945120" y="2811973"/>
            <a:ext cx="1238948" cy="1241138"/>
            <a:chOff x="1230313" y="1433513"/>
            <a:chExt cx="898525" cy="900113"/>
          </a:xfrm>
        </p:grpSpPr>
        <p:sp>
          <p:nvSpPr>
            <p:cNvPr id="27" name="Freeform 26"/>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63532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93610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9685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2"/>
          </p:nvPr>
        </p:nvSpPr>
        <p:spPr/>
        <p:txBody>
          <a:bodyPr/>
          <a:lstStyle>
            <a:lvl1pPr>
              <a:defRPr/>
            </a:lvl1pPr>
          </a:lstStyle>
          <a:p>
            <a:pPr>
              <a:defRPr/>
            </a:pPr>
            <a:fld id="{CF6502C3-88C5-432C-BC88-69C0999AA03D}"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6108930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Shareholders Rights Directive II - ISO Messaging Impact – December 2018</a:t>
            </a:r>
            <a:endParaRPr lang="en-GB" dirty="0"/>
          </a:p>
        </p:txBody>
      </p:sp>
      <p:sp>
        <p:nvSpPr>
          <p:cNvPr id="4" name="Slide Number Placeholder 3"/>
          <p:cNvSpPr>
            <a:spLocks noGrp="1"/>
          </p:cNvSpPr>
          <p:nvPr>
            <p:ph type="sldNum" sz="quarter" idx="11"/>
          </p:nvPr>
        </p:nvSpPr>
        <p:spPr/>
        <p:txBody>
          <a:body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242888" y="333375"/>
            <a:ext cx="8110115" cy="4650458"/>
          </a:xfrm>
        </p:spPr>
        <p:txBody>
          <a:bodyPr/>
          <a:lstStyle>
            <a:lvl1pPr marL="342900" indent="-342900">
              <a:buFont typeface="Arial" panose="020B0604020202020204" pitchFamily="34" charset="0"/>
              <a:buChar char="̶"/>
              <a:defRPr sz="2400" b="1"/>
            </a:lvl1pPr>
            <a:lvl2pPr>
              <a:defRPr sz="1800" b="1"/>
            </a:lvl2pPr>
            <a:lvl3pPr>
              <a:defRPr sz="1800" b="1"/>
            </a:lvl3pPr>
            <a:lvl4pPr>
              <a:defRPr sz="1800" b="1"/>
            </a:lvl4pPr>
            <a:lvl5pPr>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a:t>
            </a:r>
          </a:p>
          <a:p>
            <a:endParaRPr lang="en-US" dirty="0" smtClean="0"/>
          </a:p>
          <a:p>
            <a:endParaRPr lang="en-GB" dirty="0"/>
          </a:p>
        </p:txBody>
      </p:sp>
    </p:spTree>
    <p:extLst>
      <p:ext uri="{BB962C8B-B14F-4D97-AF65-F5344CB8AC3E}">
        <p14:creationId xmlns:p14="http://schemas.microsoft.com/office/powerpoint/2010/main" val="271136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
        <p:nvSpPr>
          <p:cNvPr id="11" name="Content Placeholder 2"/>
          <p:cNvSpPr>
            <a:spLocks noGrp="1"/>
          </p:cNvSpPr>
          <p:nvPr>
            <p:ph sz="quarter" idx="12" hasCustomPrompt="1"/>
          </p:nvPr>
        </p:nvSpPr>
        <p:spPr>
          <a:xfrm>
            <a:off x="242888" y="1052736"/>
            <a:ext cx="8650288" cy="4824536"/>
          </a:xfrm>
        </p:spPr>
        <p:txBody>
          <a:bodyPr/>
          <a:lstStyle>
            <a:lvl1pPr>
              <a:defRPr b="0"/>
            </a:lvl1pPr>
            <a:lvl2pPr>
              <a:defRPr b="0"/>
            </a:lvl2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 </a:t>
            </a:r>
          </a:p>
        </p:txBody>
      </p:sp>
      <p:sp>
        <p:nvSpPr>
          <p:cNvPr id="6" name="Footer Placeholder 3"/>
          <p:cNvSpPr>
            <a:spLocks noGrp="1"/>
          </p:cNvSpPr>
          <p:nvPr>
            <p:ph type="ftr" sz="quarter" idx="3"/>
          </p:nvPr>
        </p:nvSpPr>
        <p:spPr>
          <a:xfrm>
            <a:off x="628911" y="6339371"/>
            <a:ext cx="4807185" cy="257981"/>
          </a:xfrm>
          <a:prstGeom prst="rect">
            <a:avLst/>
          </a:prstGeom>
        </p:spPr>
        <p:txBody>
          <a:bodyPr lIns="91437" tIns="45719" rIns="91437" bIns="45719"/>
          <a:lstStyle>
            <a:lvl1pPr>
              <a:defRPr sz="800">
                <a:solidFill>
                  <a:schemeClr val="tx2"/>
                </a:solidFill>
              </a:defRPr>
            </a:lvl1pPr>
          </a:lstStyle>
          <a:p>
            <a:r>
              <a:rPr lang="en-GB" dirty="0" smtClean="0"/>
              <a:t>Shareholders Rights Directive II - ISO Messaging Impact – December 2018</a:t>
            </a:r>
            <a:endParaRPr lang="en-GB" dirty="0"/>
          </a:p>
        </p:txBody>
      </p:sp>
      <p:sp>
        <p:nvSpPr>
          <p:cNvPr id="9" name="Rectangle 34"/>
          <p:cNvSpPr>
            <a:spLocks noGrp="1" noChangeArrowheads="1"/>
          </p:cNvSpPr>
          <p:nvPr>
            <p:ph type="title" hasCustomPrompt="1"/>
          </p:nvPr>
        </p:nvSpPr>
        <p:spPr bwMode="auto">
          <a:xfrm>
            <a:off x="243582" y="333375"/>
            <a:ext cx="8648897"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defRPr/>
            </a:lvl1pPr>
          </a:lstStyle>
          <a:p>
            <a:pPr lvl="0"/>
            <a:r>
              <a:rPr lang="en-US" dirty="0" smtClean="0"/>
              <a:t>Your title – keep it short, size can vary between 14pt and 24pt</a:t>
            </a:r>
            <a:endParaRPr lang="en-GB" dirty="0" smtClean="0"/>
          </a:p>
        </p:txBody>
      </p:sp>
    </p:spTree>
    <p:extLst>
      <p:ext uri="{BB962C8B-B14F-4D97-AF65-F5344CB8AC3E}">
        <p14:creationId xmlns:p14="http://schemas.microsoft.com/office/powerpoint/2010/main" val="30098570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solidFill>
                  <a:schemeClr val="tx2"/>
                </a:solidFill>
              </a:defRPr>
            </a:lvl1pPr>
          </a:lstStyle>
          <a:p>
            <a:r>
              <a:rPr lang="en-GB" dirty="0" smtClean="0"/>
              <a:t>Shareholders Rights Directive II - ISO Messaging Impact – December 2018</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solidFill>
                  <a:schemeClr val="tx2"/>
                </a:solidFill>
              </a:defRPr>
            </a:lvl1pPr>
          </a:lstStyle>
          <a:p>
            <a:fld id="{F17889F7-7963-4A16-ADF8-FEE4D97DC541}" type="slidenum">
              <a:rPr lang="en-GB" smtClean="0"/>
              <a:pPr/>
              <a:t>‹#›</a:t>
            </a:fld>
            <a:endParaRPr lang="en-GB" dirty="0"/>
          </a:p>
        </p:txBody>
      </p:sp>
      <p:sp>
        <p:nvSpPr>
          <p:cNvPr id="6" name="Rectangle 34"/>
          <p:cNvSpPr>
            <a:spLocks noGrp="1" noChangeArrowheads="1"/>
          </p:cNvSpPr>
          <p:nvPr>
            <p:ph type="title" hasCustomPrompt="1"/>
          </p:nvPr>
        </p:nvSpPr>
        <p:spPr bwMode="auto">
          <a:xfrm>
            <a:off x="242888" y="333375"/>
            <a:ext cx="8640960" cy="432048"/>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defRPr/>
            </a:lvl1pPr>
          </a:lstStyle>
          <a:p>
            <a:pPr lvl="0"/>
            <a:r>
              <a:rPr lang="en-US" dirty="0" smtClean="0"/>
              <a:t>Your title – keep it short, size can vary between 14pt and 24pt</a:t>
            </a:r>
            <a:endParaRPr lang="en-GB" dirty="0" smtClean="0"/>
          </a:p>
        </p:txBody>
      </p:sp>
    </p:spTree>
    <p:extLst>
      <p:ext uri="{BB962C8B-B14F-4D97-AF65-F5344CB8AC3E}">
        <p14:creationId xmlns:p14="http://schemas.microsoft.com/office/powerpoint/2010/main" val="13729692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smtClean="0"/>
              <a:t>Shareholders Rights Directive II - ISO Messaging Impact – December 2018</a:t>
            </a:r>
          </a:p>
          <a:p>
            <a:r>
              <a:rPr lang="en-US" dirty="0" smtClean="0"/>
              <a:t>'</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
        <p:nvSpPr>
          <p:cNvPr id="16" name="Rectangle 34"/>
          <p:cNvSpPr>
            <a:spLocks noGrp="1" noChangeArrowheads="1"/>
          </p:cNvSpPr>
          <p:nvPr>
            <p:ph type="title" hasCustomPrompt="1"/>
          </p:nvPr>
        </p:nvSpPr>
        <p:spPr bwMode="auto">
          <a:xfrm>
            <a:off x="242888" y="333375"/>
            <a:ext cx="8649593"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defRPr baseline="0"/>
            </a:lvl1pPr>
          </a:lstStyle>
          <a:p>
            <a:pPr lvl="0"/>
            <a:r>
              <a:rPr lang="en-US" dirty="0" smtClean="0"/>
              <a:t>Your title – keep it short, size can vary between 14pt and 24pt</a:t>
            </a:r>
            <a:endParaRPr lang="en-GB" dirty="0" smtClean="0"/>
          </a:p>
        </p:txBody>
      </p:sp>
      <p:sp>
        <p:nvSpPr>
          <p:cNvPr id="5" name="Text Placeholder 4"/>
          <p:cNvSpPr>
            <a:spLocks noGrp="1"/>
          </p:cNvSpPr>
          <p:nvPr>
            <p:ph type="body" sz="quarter" idx="12" hasCustomPrompt="1"/>
          </p:nvPr>
        </p:nvSpPr>
        <p:spPr>
          <a:xfrm>
            <a:off x="242888" y="1052736"/>
            <a:ext cx="8649593" cy="4670529"/>
          </a:xfrm>
        </p:spPr>
        <p:txBody>
          <a:bodyPr/>
          <a:lstStyle>
            <a:lvl1pPr>
              <a:defRPr sz="3500" b="1"/>
            </a:lvl1pPr>
            <a:lvl2pPr>
              <a:defRPr sz="4000" b="1"/>
            </a:lvl2pPr>
            <a:lvl3pPr>
              <a:defRPr sz="4000" b="1"/>
            </a:lvl3pPr>
            <a:lvl4pPr>
              <a:defRPr sz="4000" b="1"/>
            </a:lvl4pPr>
            <a:lvl5pPr>
              <a:defRPr sz="3500" b="1"/>
            </a:lvl5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
        <p:nvSpPr>
          <p:cNvPr id="6" name="Footer Placeholder 3"/>
          <p:cNvSpPr>
            <a:spLocks noGrp="1"/>
          </p:cNvSpPr>
          <p:nvPr>
            <p:ph type="ftr" sz="quarter" idx="3"/>
          </p:nvPr>
        </p:nvSpPr>
        <p:spPr>
          <a:xfrm>
            <a:off x="628911" y="6339371"/>
            <a:ext cx="4807185" cy="257981"/>
          </a:xfrm>
          <a:prstGeom prst="rect">
            <a:avLst/>
          </a:prstGeom>
        </p:spPr>
        <p:txBody>
          <a:bodyPr lIns="91437" tIns="45719" rIns="91437" bIns="45719"/>
          <a:lstStyle>
            <a:lvl1pPr>
              <a:defRPr sz="800">
                <a:solidFill>
                  <a:schemeClr val="tx2"/>
                </a:solidFill>
              </a:defRPr>
            </a:lvl1pPr>
          </a:lstStyle>
          <a:p>
            <a:r>
              <a:rPr lang="en-GB" dirty="0" smtClean="0"/>
              <a:t>Shareholders Rights Directive II - ISO Messaging Impact – December 2018</a:t>
            </a:r>
          </a:p>
          <a:p>
            <a:r>
              <a:rPr lang="en-US" dirty="0" smtClean="0"/>
              <a:t>'</a:t>
            </a:r>
            <a:endParaRPr lang="en-GB" dirty="0"/>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28911" y="548680"/>
            <a:ext cx="6903624" cy="4505579"/>
          </a:xfrm>
        </p:spPr>
        <p:txBody>
          <a:bodyPr/>
          <a:lstStyle>
            <a:lvl1pPr>
              <a:defRPr sz="3600" b="0">
                <a:latin typeface="+mj-lt"/>
              </a:defRPr>
            </a:lvl1pPr>
            <a:lvl2pPr>
              <a:defRPr sz="4000" b="1"/>
            </a:lvl2pPr>
            <a:lvl3pPr>
              <a:defRPr sz="4000" b="1"/>
            </a:lvl3pPr>
            <a:lvl4pPr>
              <a:defRPr sz="4000" b="1"/>
            </a:lvl4pPr>
            <a:lvl5pPr>
              <a:defRPr sz="35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28911" y="5216953"/>
            <a:ext cx="6904002" cy="444295"/>
          </a:xfrm>
        </p:spPr>
        <p:txBody>
          <a:bodyPr/>
          <a:lstStyle>
            <a:lvl1pPr marL="285741" indent="-285741">
              <a:buFont typeface="Arial" panose="020B0604020202020204" pitchFamily="34" charset="0"/>
              <a:buChar char="̶"/>
              <a:defRPr sz="1800" b="0"/>
            </a:lvl1pPr>
          </a:lstStyle>
          <a:p>
            <a:pPr lvl="0"/>
            <a:r>
              <a:rPr lang="en-US" dirty="0" smtClean="0"/>
              <a:t>Isaac Asimov</a:t>
            </a:r>
            <a:endParaRPr lang="en-GB" dirty="0"/>
          </a:p>
        </p:txBody>
      </p:sp>
      <p:sp>
        <p:nvSpPr>
          <p:cNvPr id="6" name="Footer Placeholder 3"/>
          <p:cNvSpPr>
            <a:spLocks noGrp="1"/>
          </p:cNvSpPr>
          <p:nvPr>
            <p:ph type="ftr" sz="quarter" idx="3"/>
          </p:nvPr>
        </p:nvSpPr>
        <p:spPr>
          <a:xfrm>
            <a:off x="628911" y="6339371"/>
            <a:ext cx="4807185" cy="257981"/>
          </a:xfrm>
          <a:prstGeom prst="rect">
            <a:avLst/>
          </a:prstGeom>
        </p:spPr>
        <p:txBody>
          <a:bodyPr lIns="91437" tIns="45719" rIns="91437" bIns="45719"/>
          <a:lstStyle>
            <a:lvl1pPr>
              <a:defRPr sz="800">
                <a:solidFill>
                  <a:schemeClr val="tx2"/>
                </a:solidFill>
              </a:defRPr>
            </a:lvl1pPr>
          </a:lstStyle>
          <a:p>
            <a:r>
              <a:rPr lang="en-GB" dirty="0" smtClean="0"/>
              <a:t>Shareholders Rights Directive II - ISO Messaging Impact – December 2018</a:t>
            </a:r>
          </a:p>
          <a:p>
            <a:r>
              <a:rPr lang="en-US" dirty="0" smtClean="0"/>
              <a:t>'</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smtClean="0"/>
              <a:t>Shareholders Rights Directive II - ISO Messaging Impact – December 2018</a:t>
            </a:r>
            <a:endParaRPr lang="en-GB" dirty="0"/>
          </a:p>
        </p:txBody>
      </p:sp>
      <p:sp>
        <p:nvSpPr>
          <p:cNvPr id="5"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42889" y="333375"/>
            <a:ext cx="8658224"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defRPr/>
            </a:lvl1pPr>
          </a:lstStyle>
          <a:p>
            <a:pPr lvl="0"/>
            <a:r>
              <a:rPr lang="en-US" dirty="0" smtClean="0"/>
              <a:t>Your title – keep it short, size can vary between 14pt and 24pt</a:t>
            </a:r>
            <a:endParaRPr lang="en-GB" dirty="0" smtClean="0"/>
          </a:p>
        </p:txBody>
      </p:sp>
      <p:sp>
        <p:nvSpPr>
          <p:cNvPr id="10" name="Text Placeholder 2"/>
          <p:cNvSpPr>
            <a:spLocks noGrp="1"/>
          </p:cNvSpPr>
          <p:nvPr>
            <p:ph type="body" idx="12" hasCustomPrompt="1"/>
          </p:nvPr>
        </p:nvSpPr>
        <p:spPr>
          <a:xfrm>
            <a:off x="242888" y="1052736"/>
            <a:ext cx="4248473" cy="4968552"/>
          </a:xfrm>
          <a:prstGeom prst="rect">
            <a:avLst/>
          </a:prstGeom>
        </p:spPr>
        <p:txBody>
          <a:bodyPr anchor="t" anchorCtr="0"/>
          <a:lstStyle>
            <a:lvl1pPr marL="0" indent="0">
              <a:buFont typeface="Arial" panose="020B0604020202020204" pitchFamily="34" charset="0"/>
              <a:buNone/>
              <a:defRPr sz="1400" b="0" baseline="0"/>
            </a:lvl1pPr>
            <a:lvl2pPr marL="742928" indent="-285741">
              <a:buFont typeface="Arial" panose="020B0604020202020204" pitchFamily="34" charset="0"/>
              <a:buChar char="•"/>
              <a:defRPr sz="1400"/>
            </a:lvl2pPr>
            <a:lvl3pPr marL="1200115" indent="-285741">
              <a:buFont typeface="Courier New" panose="02070309020205020404" pitchFamily="49" charset="0"/>
              <a:buChar char="o"/>
              <a:defRPr sz="1400" baseline="0"/>
            </a:lvl3pPr>
            <a:lvl4pPr marL="1371559" indent="0">
              <a:buFont typeface="+mj-lt"/>
              <a:buNone/>
              <a:defRPr sz="1400"/>
            </a:lvl4pPr>
            <a:lvl5pPr marL="1828746" indent="0">
              <a:buFont typeface="Wingdings" panose="05000000000000000000" pitchFamily="2" charset="2"/>
              <a:buNone/>
              <a:defRPr sz="1400"/>
            </a:lvl5pPr>
            <a:lvl6pPr marL="2285932" indent="0">
              <a:buNone/>
              <a:defRPr sz="1400"/>
            </a:lvl6pPr>
            <a:lvl7pPr marL="2743119" indent="0">
              <a:buNone/>
              <a:defRPr sz="1400"/>
            </a:lvl7pPr>
            <a:lvl8pPr marL="3200306" indent="0">
              <a:buNone/>
              <a:defRPr sz="1400"/>
            </a:lvl8pPr>
            <a:lvl9pPr marL="3657491"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8" name="Text Placeholder 2"/>
          <p:cNvSpPr>
            <a:spLocks noGrp="1"/>
          </p:cNvSpPr>
          <p:nvPr>
            <p:ph type="body" idx="14" hasCustomPrompt="1"/>
          </p:nvPr>
        </p:nvSpPr>
        <p:spPr>
          <a:xfrm>
            <a:off x="4644008" y="1052736"/>
            <a:ext cx="4248473" cy="4968552"/>
          </a:xfrm>
          <a:prstGeom prst="rect">
            <a:avLst/>
          </a:prstGeom>
        </p:spPr>
        <p:txBody>
          <a:bodyPr anchor="t" anchorCtr="0"/>
          <a:lstStyle>
            <a:lvl1pPr marL="0" indent="0">
              <a:buFont typeface="Arial" panose="020B0604020202020204" pitchFamily="34" charset="0"/>
              <a:buNone/>
              <a:defRPr sz="1400" b="0" baseline="0"/>
            </a:lvl1pPr>
            <a:lvl2pPr marL="742928" indent="-285741">
              <a:buFont typeface="Arial" panose="020B0604020202020204" pitchFamily="34" charset="0"/>
              <a:buChar char="•"/>
              <a:defRPr sz="1400"/>
            </a:lvl2pPr>
            <a:lvl3pPr marL="1200115" indent="-285741">
              <a:buFont typeface="Courier New" panose="02070309020205020404" pitchFamily="49" charset="0"/>
              <a:buChar char="o"/>
              <a:defRPr sz="1400" baseline="0"/>
            </a:lvl3pPr>
            <a:lvl4pPr marL="1371559" indent="0">
              <a:buFont typeface="+mj-lt"/>
              <a:buNone/>
              <a:defRPr sz="1400"/>
            </a:lvl4pPr>
            <a:lvl5pPr marL="1828746" indent="0">
              <a:buFont typeface="Wingdings" panose="05000000000000000000" pitchFamily="2" charset="2"/>
              <a:buNone/>
              <a:defRPr sz="1400"/>
            </a:lvl5pPr>
            <a:lvl6pPr marL="2285932" indent="0">
              <a:buNone/>
              <a:defRPr sz="1400"/>
            </a:lvl6pPr>
            <a:lvl7pPr marL="2743119" indent="0">
              <a:buNone/>
              <a:defRPr sz="1400"/>
            </a:lvl7pPr>
            <a:lvl8pPr marL="3200306" indent="0">
              <a:buNone/>
              <a:defRPr sz="1400"/>
            </a:lvl8pPr>
            <a:lvl9pPr marL="3657491"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28329087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smtClean="0"/>
              <a:t>Shareholders Rights Directive II - ISO Messaging Impact – December 2018</a:t>
            </a:r>
          </a:p>
        </p:txBody>
      </p:sp>
      <p:sp>
        <p:nvSpPr>
          <p:cNvPr id="5" name="Slide Number Placeholder 4"/>
          <p:cNvSpPr>
            <a:spLocks noGrp="1"/>
          </p:cNvSpPr>
          <p:nvPr>
            <p:ph type="sldNum" sz="quarter" idx="11"/>
          </p:nvPr>
        </p:nvSpPr>
        <p:spPr>
          <a:xfrm>
            <a:off x="8315982" y="6339371"/>
            <a:ext cx="645079" cy="257981"/>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42888" y="333375"/>
            <a:ext cx="8649592"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defRPr/>
            </a:lvl1pPr>
          </a:lstStyle>
          <a:p>
            <a:pPr lvl="0"/>
            <a:r>
              <a:rPr lang="en-US" dirty="0" smtClean="0"/>
              <a:t>Your title – keep it short, size can vary between 14pt and 24pt</a:t>
            </a:r>
            <a:endParaRPr lang="en-GB" dirty="0" smtClean="0"/>
          </a:p>
        </p:txBody>
      </p:sp>
      <p:sp>
        <p:nvSpPr>
          <p:cNvPr id="10" name="Text Placeholder 2"/>
          <p:cNvSpPr>
            <a:spLocks noGrp="1"/>
          </p:cNvSpPr>
          <p:nvPr>
            <p:ph type="body" idx="12" hasCustomPrompt="1"/>
          </p:nvPr>
        </p:nvSpPr>
        <p:spPr>
          <a:xfrm>
            <a:off x="242889" y="1052736"/>
            <a:ext cx="2600920" cy="4896544"/>
          </a:xfrm>
          <a:prstGeom prst="rect">
            <a:avLst/>
          </a:prstGeom>
        </p:spPr>
        <p:txBody>
          <a:bodyPr anchor="t" anchorCtr="0"/>
          <a:lstStyle>
            <a:lvl1pPr marL="0" indent="0">
              <a:buFont typeface="Arial" panose="020B0604020202020204" pitchFamily="34" charset="0"/>
              <a:buNone/>
              <a:defRPr sz="1400" b="0" baseline="0"/>
            </a:lvl1pPr>
            <a:lvl2pPr marL="742928" indent="-285741">
              <a:buFont typeface="Arial" panose="020B0604020202020204" pitchFamily="34" charset="0"/>
              <a:buChar char="•"/>
              <a:defRPr sz="1400"/>
            </a:lvl2pPr>
            <a:lvl3pPr marL="1200115" indent="-285741">
              <a:buFont typeface="Courier New" panose="02070309020205020404" pitchFamily="49" charset="0"/>
              <a:buChar char="o"/>
              <a:defRPr sz="1400" baseline="0"/>
            </a:lvl3pPr>
            <a:lvl4pPr marL="1371559" indent="0">
              <a:buFont typeface="+mj-lt"/>
              <a:buNone/>
              <a:defRPr sz="1400"/>
            </a:lvl4pPr>
            <a:lvl5pPr marL="1828746" indent="0">
              <a:buFont typeface="Wingdings" panose="05000000000000000000" pitchFamily="2" charset="2"/>
              <a:buNone/>
              <a:defRPr sz="1400"/>
            </a:lvl5pPr>
            <a:lvl6pPr marL="2285932" indent="0">
              <a:buNone/>
              <a:defRPr sz="1400"/>
            </a:lvl6pPr>
            <a:lvl7pPr marL="2743119" indent="0">
              <a:buNone/>
              <a:defRPr sz="1400"/>
            </a:lvl7pPr>
            <a:lvl8pPr marL="3200306" indent="0">
              <a:buNone/>
              <a:defRPr sz="1400"/>
            </a:lvl8pPr>
            <a:lvl9pPr marL="3657491"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7" name="Text Placeholder 2"/>
          <p:cNvSpPr>
            <a:spLocks noGrp="1"/>
          </p:cNvSpPr>
          <p:nvPr>
            <p:ph type="body" idx="13" hasCustomPrompt="1"/>
          </p:nvPr>
        </p:nvSpPr>
        <p:spPr>
          <a:xfrm>
            <a:off x="3275855" y="1052736"/>
            <a:ext cx="2592289" cy="4896544"/>
          </a:xfrm>
          <a:prstGeom prst="rect">
            <a:avLst/>
          </a:prstGeom>
        </p:spPr>
        <p:txBody>
          <a:bodyPr anchor="t" anchorCtr="0"/>
          <a:lstStyle>
            <a:lvl1pPr marL="0" indent="0">
              <a:buFont typeface="Arial" panose="020B0604020202020204" pitchFamily="34" charset="0"/>
              <a:buNone/>
              <a:defRPr sz="1400" b="0" baseline="0"/>
            </a:lvl1pPr>
            <a:lvl2pPr marL="742928" indent="-285741">
              <a:buFont typeface="Arial" panose="020B0604020202020204" pitchFamily="34" charset="0"/>
              <a:buChar char="•"/>
              <a:defRPr sz="1400"/>
            </a:lvl2pPr>
            <a:lvl3pPr marL="1200115" indent="-285741">
              <a:buFont typeface="Courier New" panose="02070309020205020404" pitchFamily="49" charset="0"/>
              <a:buChar char="o"/>
              <a:defRPr sz="1400" baseline="0"/>
            </a:lvl3pPr>
            <a:lvl4pPr marL="1371559" indent="0">
              <a:buFont typeface="+mj-lt"/>
              <a:buNone/>
              <a:defRPr sz="1400"/>
            </a:lvl4pPr>
            <a:lvl5pPr marL="1828746" indent="0">
              <a:buFont typeface="Wingdings" panose="05000000000000000000" pitchFamily="2" charset="2"/>
              <a:buNone/>
              <a:defRPr sz="1400"/>
            </a:lvl5pPr>
            <a:lvl6pPr marL="2285932" indent="0">
              <a:buNone/>
              <a:defRPr sz="1400"/>
            </a:lvl6pPr>
            <a:lvl7pPr marL="2743119" indent="0">
              <a:buNone/>
              <a:defRPr sz="1400"/>
            </a:lvl7pPr>
            <a:lvl8pPr marL="3200306" indent="0">
              <a:buNone/>
              <a:defRPr sz="1400"/>
            </a:lvl8pPr>
            <a:lvl9pPr marL="3657491"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8" name="Text Placeholder 2"/>
          <p:cNvSpPr>
            <a:spLocks noGrp="1"/>
          </p:cNvSpPr>
          <p:nvPr>
            <p:ph type="body" idx="14" hasCustomPrompt="1"/>
          </p:nvPr>
        </p:nvSpPr>
        <p:spPr>
          <a:xfrm>
            <a:off x="6300192" y="1052736"/>
            <a:ext cx="2592289" cy="4896544"/>
          </a:xfrm>
          <a:prstGeom prst="rect">
            <a:avLst/>
          </a:prstGeom>
        </p:spPr>
        <p:txBody>
          <a:bodyPr anchor="t" anchorCtr="0"/>
          <a:lstStyle>
            <a:lvl1pPr marL="0" indent="0">
              <a:buFont typeface="Arial" panose="020B0604020202020204" pitchFamily="34" charset="0"/>
              <a:buNone/>
              <a:defRPr sz="1400" b="0" baseline="0"/>
            </a:lvl1pPr>
            <a:lvl2pPr marL="742928" indent="-285741">
              <a:buFont typeface="Arial" panose="020B0604020202020204" pitchFamily="34" charset="0"/>
              <a:buChar char="•"/>
              <a:defRPr sz="1400"/>
            </a:lvl2pPr>
            <a:lvl3pPr marL="1200115" indent="-285741">
              <a:buFont typeface="Courier New" panose="02070309020205020404" pitchFamily="49" charset="0"/>
              <a:buChar char="o"/>
              <a:defRPr sz="1400" baseline="0"/>
            </a:lvl3pPr>
            <a:lvl4pPr marL="1371559" indent="0">
              <a:buFont typeface="+mj-lt"/>
              <a:buNone/>
              <a:defRPr sz="1400"/>
            </a:lvl4pPr>
            <a:lvl5pPr marL="1828746" indent="0">
              <a:buFont typeface="Wingdings" panose="05000000000000000000" pitchFamily="2" charset="2"/>
              <a:buNone/>
              <a:defRPr sz="1400"/>
            </a:lvl5pPr>
            <a:lvl6pPr marL="2285932" indent="0">
              <a:buNone/>
              <a:defRPr sz="1400"/>
            </a:lvl6pPr>
            <a:lvl7pPr marL="2743119" indent="0">
              <a:buNone/>
              <a:defRPr sz="1400"/>
            </a:lvl7pPr>
            <a:lvl8pPr marL="3200306" indent="0">
              <a:buNone/>
              <a:defRPr sz="1400"/>
            </a:lvl8pPr>
            <a:lvl9pPr marL="3657491"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42888" y="1052736"/>
            <a:ext cx="8658225" cy="4896544"/>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51520" y="333375"/>
            <a:ext cx="8640960"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p>
            <a:pPr lvl="0"/>
            <a:r>
              <a:rPr lang="en-US" dirty="0" smtClean="0"/>
              <a:t>Your title – keep it short, size can vary between 14pt and 24pt</a:t>
            </a:r>
            <a:endParaRPr lang="en-GB" dirty="0" smtClean="0"/>
          </a:p>
        </p:txBody>
      </p:sp>
      <p:sp>
        <p:nvSpPr>
          <p:cNvPr id="5" name="Footer Placeholder 3"/>
          <p:cNvSpPr>
            <a:spLocks noGrp="1"/>
          </p:cNvSpPr>
          <p:nvPr>
            <p:ph type="ftr" sz="quarter" idx="3"/>
          </p:nvPr>
        </p:nvSpPr>
        <p:spPr>
          <a:xfrm>
            <a:off x="628911" y="6339371"/>
            <a:ext cx="4807185" cy="257981"/>
          </a:xfrm>
          <a:prstGeom prst="rect">
            <a:avLst/>
          </a:prstGeom>
        </p:spPr>
        <p:txBody>
          <a:bodyPr lIns="91437" tIns="45719" rIns="91437" bIns="45719"/>
          <a:lstStyle>
            <a:lvl1pPr>
              <a:defRPr sz="800">
                <a:solidFill>
                  <a:schemeClr val="tx2"/>
                </a:solidFill>
              </a:defRPr>
            </a:lvl1pPr>
          </a:lstStyle>
          <a:p>
            <a:r>
              <a:rPr lang="en-GB" dirty="0" smtClean="0"/>
              <a:t>Shareholders Rights Directive II - ISO Messaging Impact – December 2018</a:t>
            </a:r>
            <a:endParaRPr lang="en-GB" dirty="0"/>
          </a:p>
        </p:txBody>
      </p:sp>
      <p:sp>
        <p:nvSpPr>
          <p:cNvPr id="6" name="Slide Number Placeholder 4"/>
          <p:cNvSpPr>
            <a:spLocks noGrp="1"/>
          </p:cNvSpPr>
          <p:nvPr>
            <p:ph type="sldNum" sz="quarter" idx="4"/>
          </p:nvPr>
        </p:nvSpPr>
        <p:spPr>
          <a:xfrm>
            <a:off x="8315982" y="6339371"/>
            <a:ext cx="645079" cy="257981"/>
          </a:xfrm>
          <a:prstGeom prst="rect">
            <a:avLst/>
          </a:prstGeom>
        </p:spPr>
        <p:txBody>
          <a:bodyPr lIns="91437" tIns="45719" rIns="91437" bIns="45719"/>
          <a:lstStyle>
            <a:lvl1pPr algn="r">
              <a:defRPr sz="800">
                <a:solidFill>
                  <a:schemeClr val="tx2"/>
                </a:solidFill>
              </a:defRPr>
            </a:lvl1pPr>
          </a:lstStyle>
          <a:p>
            <a:fld id="{F17889F7-7963-4A16-ADF8-FEE4D97DC541}" type="slidenum">
              <a:rPr lang="en-GB" smtClean="0"/>
              <a:pPr/>
              <a:t>‹#›</a:t>
            </a:fld>
            <a:endParaRPr lang="en-GB" dirty="0"/>
          </a:p>
        </p:txBody>
      </p:sp>
      <p:pic>
        <p:nvPicPr>
          <p:cNvPr id="7" name="Picture 2" descr="C:\Users\ndenic\Documents\Design Projects\Logos\SWIFT_Logo Warm Grey.em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42888" y="6303767"/>
            <a:ext cx="288032" cy="28803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88" r:id="rId2"/>
    <p:sldLayoutId id="2147483685" r:id="rId3"/>
    <p:sldLayoutId id="2147483691" r:id="rId4"/>
    <p:sldLayoutId id="2147483652" r:id="rId5"/>
    <p:sldLayoutId id="2147483684" r:id="rId6"/>
    <p:sldLayoutId id="2147483686" r:id="rId7"/>
    <p:sldLayoutId id="2147483687" r:id="rId8"/>
    <p:sldLayoutId id="2147483680" r:id="rId9"/>
    <p:sldLayoutId id="2147483679" r:id="rId10"/>
    <p:sldLayoutId id="2147483689" r:id="rId11"/>
    <p:sldLayoutId id="2147483690" r:id="rId12"/>
    <p:sldLayoutId id="2147483681" r:id="rId13"/>
    <p:sldLayoutId id="2147483692" r:id="rId14"/>
  </p:sldLayoutIdLst>
  <p:timing>
    <p:tnLst>
      <p:par>
        <p:cTn id="1" dur="indefinite" restart="never" nodeType="tmRoot"/>
      </p:par>
    </p:tnLst>
  </p:timing>
  <p:hf hdr="0" dt="0"/>
  <p:txStyles>
    <p:titleStyle>
      <a:lvl1pPr algn="l" rtl="0" eaLnBrk="1" fontAlgn="base" hangingPunct="1">
        <a:spcBef>
          <a:spcPct val="0"/>
        </a:spcBef>
        <a:spcAft>
          <a:spcPct val="0"/>
        </a:spcAf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40" algn="l" rtl="0" eaLnBrk="1" fontAlgn="base" hangingPunct="1">
        <a:spcBef>
          <a:spcPct val="0"/>
        </a:spcBef>
        <a:spcAft>
          <a:spcPct val="0"/>
        </a:spcAft>
        <a:defRPr sz="3800">
          <a:solidFill>
            <a:schemeClr val="tx2"/>
          </a:solidFill>
          <a:latin typeface="Times New Roman" pitchFamily="18" charset="0"/>
        </a:defRPr>
      </a:lvl6pPr>
      <a:lvl7pPr marL="1079676" algn="l" rtl="0" eaLnBrk="1" fontAlgn="base" hangingPunct="1">
        <a:spcBef>
          <a:spcPct val="0"/>
        </a:spcBef>
        <a:spcAft>
          <a:spcPct val="0"/>
        </a:spcAft>
        <a:defRPr sz="3800">
          <a:solidFill>
            <a:schemeClr val="tx2"/>
          </a:solidFill>
          <a:latin typeface="Times New Roman" pitchFamily="18" charset="0"/>
        </a:defRPr>
      </a:lvl7pPr>
      <a:lvl8pPr marL="1619516" algn="l" rtl="0" eaLnBrk="1" fontAlgn="base" hangingPunct="1">
        <a:spcBef>
          <a:spcPct val="0"/>
        </a:spcBef>
        <a:spcAft>
          <a:spcPct val="0"/>
        </a:spcAft>
        <a:defRPr sz="3800">
          <a:solidFill>
            <a:schemeClr val="tx2"/>
          </a:solidFill>
          <a:latin typeface="Times New Roman" pitchFamily="18" charset="0"/>
        </a:defRPr>
      </a:lvl8pPr>
      <a:lvl9pPr marL="2159354"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19" indent="-251175"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52" indent="-215560"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63" indent="-269918" algn="l" rtl="0" eaLnBrk="1" fontAlgn="base" hangingPunct="1">
        <a:spcBef>
          <a:spcPct val="20000"/>
        </a:spcBef>
        <a:spcAft>
          <a:spcPct val="0"/>
        </a:spcAft>
        <a:buChar char="–"/>
        <a:defRPr sz="1400">
          <a:solidFill>
            <a:schemeClr val="tx2"/>
          </a:solidFill>
          <a:latin typeface="+mn-lt"/>
        </a:defRPr>
      </a:lvl4pPr>
      <a:lvl5pPr marL="1484555" indent="-269918" algn="l" rtl="0" eaLnBrk="1" fontAlgn="base" hangingPunct="1">
        <a:spcBef>
          <a:spcPct val="20000"/>
        </a:spcBef>
        <a:spcAft>
          <a:spcPct val="0"/>
        </a:spcAft>
        <a:buChar char="–"/>
        <a:defRPr sz="1200">
          <a:solidFill>
            <a:schemeClr val="tx2"/>
          </a:solidFill>
          <a:latin typeface="+mn-lt"/>
        </a:defRPr>
      </a:lvl5pPr>
      <a:lvl6pPr marL="2024394" indent="-269918" algn="l" rtl="0" eaLnBrk="1" fontAlgn="base" hangingPunct="1">
        <a:spcBef>
          <a:spcPct val="20000"/>
        </a:spcBef>
        <a:spcAft>
          <a:spcPct val="0"/>
        </a:spcAft>
        <a:buChar char="–"/>
        <a:defRPr sz="1900">
          <a:solidFill>
            <a:srgbClr val="000000"/>
          </a:solidFill>
          <a:latin typeface="+mn-lt"/>
        </a:defRPr>
      </a:lvl6pPr>
      <a:lvl7pPr marL="2564234" indent="-269918" algn="l" rtl="0" eaLnBrk="1" fontAlgn="base" hangingPunct="1">
        <a:spcBef>
          <a:spcPct val="20000"/>
        </a:spcBef>
        <a:spcAft>
          <a:spcPct val="0"/>
        </a:spcAft>
        <a:buChar char="–"/>
        <a:defRPr sz="1900">
          <a:solidFill>
            <a:srgbClr val="000000"/>
          </a:solidFill>
          <a:latin typeface="+mn-lt"/>
        </a:defRPr>
      </a:lvl7pPr>
      <a:lvl8pPr marL="3104072" indent="-269918" algn="l" rtl="0" eaLnBrk="1" fontAlgn="base" hangingPunct="1">
        <a:spcBef>
          <a:spcPct val="20000"/>
        </a:spcBef>
        <a:spcAft>
          <a:spcPct val="0"/>
        </a:spcAft>
        <a:buChar char="–"/>
        <a:defRPr sz="1900">
          <a:solidFill>
            <a:srgbClr val="000000"/>
          </a:solidFill>
          <a:latin typeface="+mn-lt"/>
        </a:defRPr>
      </a:lvl8pPr>
      <a:lvl9pPr marL="3643909" indent="-269918"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676" rtl="0" eaLnBrk="1" latinLnBrk="0" hangingPunct="1">
        <a:defRPr sz="2100" kern="1200">
          <a:solidFill>
            <a:schemeClr val="tx1"/>
          </a:solidFill>
          <a:latin typeface="+mn-lt"/>
          <a:ea typeface="+mn-ea"/>
          <a:cs typeface="+mn-cs"/>
        </a:defRPr>
      </a:lvl1pPr>
      <a:lvl2pPr marL="539840" algn="l" defTabSz="1079676" rtl="0" eaLnBrk="1" latinLnBrk="0" hangingPunct="1">
        <a:defRPr sz="2100" kern="1200">
          <a:solidFill>
            <a:schemeClr val="tx1"/>
          </a:solidFill>
          <a:latin typeface="+mn-lt"/>
          <a:ea typeface="+mn-ea"/>
          <a:cs typeface="+mn-cs"/>
        </a:defRPr>
      </a:lvl2pPr>
      <a:lvl3pPr marL="1079676" algn="l" defTabSz="1079676" rtl="0" eaLnBrk="1" latinLnBrk="0" hangingPunct="1">
        <a:defRPr sz="2100" kern="1200">
          <a:solidFill>
            <a:schemeClr val="tx1"/>
          </a:solidFill>
          <a:latin typeface="+mn-lt"/>
          <a:ea typeface="+mn-ea"/>
          <a:cs typeface="+mn-cs"/>
        </a:defRPr>
      </a:lvl3pPr>
      <a:lvl4pPr marL="1619516" algn="l" defTabSz="1079676" rtl="0" eaLnBrk="1" latinLnBrk="0" hangingPunct="1">
        <a:defRPr sz="2100" kern="1200">
          <a:solidFill>
            <a:schemeClr val="tx1"/>
          </a:solidFill>
          <a:latin typeface="+mn-lt"/>
          <a:ea typeface="+mn-ea"/>
          <a:cs typeface="+mn-cs"/>
        </a:defRPr>
      </a:lvl4pPr>
      <a:lvl5pPr marL="2159354" algn="l" defTabSz="1079676" rtl="0" eaLnBrk="1" latinLnBrk="0" hangingPunct="1">
        <a:defRPr sz="2100" kern="1200">
          <a:solidFill>
            <a:schemeClr val="tx1"/>
          </a:solidFill>
          <a:latin typeface="+mn-lt"/>
          <a:ea typeface="+mn-ea"/>
          <a:cs typeface="+mn-cs"/>
        </a:defRPr>
      </a:lvl5pPr>
      <a:lvl6pPr marL="2699194" algn="l" defTabSz="1079676" rtl="0" eaLnBrk="1" latinLnBrk="0" hangingPunct="1">
        <a:defRPr sz="2100" kern="1200">
          <a:solidFill>
            <a:schemeClr val="tx1"/>
          </a:solidFill>
          <a:latin typeface="+mn-lt"/>
          <a:ea typeface="+mn-ea"/>
          <a:cs typeface="+mn-cs"/>
        </a:defRPr>
      </a:lvl6pPr>
      <a:lvl7pPr marL="3239031" algn="l" defTabSz="1079676" rtl="0" eaLnBrk="1" latinLnBrk="0" hangingPunct="1">
        <a:defRPr sz="2100" kern="1200">
          <a:solidFill>
            <a:schemeClr val="tx1"/>
          </a:solidFill>
          <a:latin typeface="+mn-lt"/>
          <a:ea typeface="+mn-ea"/>
          <a:cs typeface="+mn-cs"/>
        </a:defRPr>
      </a:lvl7pPr>
      <a:lvl8pPr marL="3778870" algn="l" defTabSz="1079676" rtl="0" eaLnBrk="1" latinLnBrk="0" hangingPunct="1">
        <a:defRPr sz="2100" kern="1200">
          <a:solidFill>
            <a:schemeClr val="tx1"/>
          </a:solidFill>
          <a:latin typeface="+mn-lt"/>
          <a:ea typeface="+mn-ea"/>
          <a:cs typeface="+mn-cs"/>
        </a:defRPr>
      </a:lvl8pPr>
      <a:lvl9pPr marL="4318710" algn="l" defTabSz="10796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smpg.info/index.php?id=5&amp;tx_filelist_filelist%5bpath%5d=/documents/1_Corporate%20Actions%20WG/L_Shareholder_Rights_Directive_II_TF/&amp;tx_filelist_filelist%5baction%5d=list&amp;tx_filelist_filelist%5bcontroller%5d=File&amp;cHash=2d1ea163efc0cafe65de5233c2ae9132"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GB" sz="2400" dirty="0" smtClean="0"/>
              <a:t>Shareholders Rights Directive II</a:t>
            </a:r>
            <a:r>
              <a:rPr lang="en-GB" dirty="0" smtClean="0"/>
              <a:t/>
            </a:r>
            <a:br>
              <a:rPr lang="en-GB" dirty="0" smtClean="0"/>
            </a:br>
            <a:r>
              <a:rPr lang="en-GB" dirty="0" smtClean="0"/>
              <a:t>SMPG Task Force Progress Status</a:t>
            </a:r>
            <a:endParaRPr lang="en-GB" dirty="0"/>
          </a:p>
        </p:txBody>
      </p:sp>
      <p:sp>
        <p:nvSpPr>
          <p:cNvPr id="9" name="Text Placeholder 8"/>
          <p:cNvSpPr>
            <a:spLocks noGrp="1"/>
          </p:cNvSpPr>
          <p:nvPr>
            <p:ph type="body" sz="quarter" idx="12"/>
          </p:nvPr>
        </p:nvSpPr>
        <p:spPr/>
        <p:txBody>
          <a:bodyPr/>
          <a:lstStyle/>
          <a:p>
            <a:r>
              <a:rPr lang="en-GB" dirty="0" smtClean="0"/>
              <a:t>January 2019</a:t>
            </a:r>
            <a:endParaRPr lang="en-GB" dirty="0"/>
          </a:p>
        </p:txBody>
      </p:sp>
      <p:sp>
        <p:nvSpPr>
          <p:cNvPr id="10" name="Text Placeholder 9"/>
          <p:cNvSpPr>
            <a:spLocks noGrp="1"/>
          </p:cNvSpPr>
          <p:nvPr>
            <p:ph type="body" sz="quarter" idx="13"/>
          </p:nvPr>
        </p:nvSpPr>
        <p:spPr/>
        <p:txBody>
          <a:bodyPr/>
          <a:lstStyle/>
          <a:p>
            <a:r>
              <a:rPr lang="en-GB" dirty="0" smtClean="0"/>
              <a:t>Jacques Littré, SWIFT Standards</a:t>
            </a:r>
          </a:p>
          <a:p>
            <a:r>
              <a:rPr lang="en-GB" dirty="0" smtClean="0"/>
              <a:t>SMPG General secretary</a:t>
            </a:r>
          </a:p>
          <a:p>
            <a:r>
              <a:rPr lang="en-GB" dirty="0" smtClean="0"/>
              <a:t> </a:t>
            </a:r>
            <a:endParaRPr lang="en-GB" dirty="0"/>
          </a:p>
        </p:txBody>
      </p:sp>
    </p:spTree>
    <p:extLst>
      <p:ext uri="{BB962C8B-B14F-4D97-AF65-F5344CB8AC3E}">
        <p14:creationId xmlns:p14="http://schemas.microsoft.com/office/powerpoint/2010/main" val="4136305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17889F7-7963-4A16-ADF8-FEE4D97DC541}" type="slidenum">
              <a:rPr lang="en-GB" smtClean="0"/>
              <a:pPr/>
              <a:t>10</a:t>
            </a:fld>
            <a:endParaRPr lang="en-GB" dirty="0"/>
          </a:p>
        </p:txBody>
      </p:sp>
      <p:sp>
        <p:nvSpPr>
          <p:cNvPr id="3" name="Content Placeholder 2"/>
          <p:cNvSpPr>
            <a:spLocks noGrp="1"/>
          </p:cNvSpPr>
          <p:nvPr>
            <p:ph sz="quarter" idx="12"/>
          </p:nvPr>
        </p:nvSpPr>
        <p:spPr>
          <a:xfrm>
            <a:off x="242888" y="836712"/>
            <a:ext cx="8650288" cy="432048"/>
          </a:xfrm>
        </p:spPr>
        <p:txBody>
          <a:bodyPr/>
          <a:lstStyle/>
          <a:p>
            <a:pPr marL="285750" indent="-285750">
              <a:buFont typeface="Arial" panose="020B0604020202020204" pitchFamily="34" charset="0"/>
              <a:buChar char="•"/>
            </a:pPr>
            <a:r>
              <a:rPr lang="en-GB" dirty="0" smtClean="0">
                <a:solidFill>
                  <a:srgbClr val="0070C0"/>
                </a:solidFill>
                <a:ea typeface="+mj-ea"/>
                <a:cs typeface="+mj-cs"/>
              </a:rPr>
              <a:t>Shareholder Identification Request / Response</a:t>
            </a:r>
            <a:endParaRPr lang="en-GB" dirty="0" smtClean="0">
              <a:ea typeface="+mj-ea"/>
              <a:cs typeface="+mj-cs"/>
            </a:endParaRPr>
          </a:p>
          <a:p>
            <a:pPr marL="812469" lvl="1" indent="-285750">
              <a:buFont typeface="Arial" panose="020B0604020202020204" pitchFamily="34" charset="0"/>
              <a:buChar char="•"/>
            </a:pPr>
            <a:endParaRPr lang="en-GB" dirty="0">
              <a:ea typeface="+mj-ea"/>
              <a:cs typeface="+mj-cs"/>
            </a:endParaRPr>
          </a:p>
        </p:txBody>
      </p:sp>
      <p:sp>
        <p:nvSpPr>
          <p:cNvPr id="5" name="Title 4"/>
          <p:cNvSpPr>
            <a:spLocks noGrp="1"/>
          </p:cNvSpPr>
          <p:nvPr>
            <p:ph type="title"/>
          </p:nvPr>
        </p:nvSpPr>
        <p:spPr/>
        <p:txBody>
          <a:bodyPr/>
          <a:lstStyle/>
          <a:p>
            <a:r>
              <a:rPr lang="en-GB" sz="2400" dirty="0" smtClean="0"/>
              <a:t>13. Article 3: </a:t>
            </a:r>
            <a:r>
              <a:rPr lang="en-GB" sz="2400" i="1" dirty="0" smtClean="0"/>
              <a:t>Shareholders Identification </a:t>
            </a:r>
            <a:r>
              <a:rPr lang="en-GB" sz="2400" dirty="0" smtClean="0"/>
              <a:t>Message Flow (3)</a:t>
            </a:r>
            <a:endParaRPr lang="en-GB" sz="2400" dirty="0"/>
          </a:p>
        </p:txBody>
      </p:sp>
      <p:sp>
        <p:nvSpPr>
          <p:cNvPr id="6" name="Rectangle 5"/>
          <p:cNvSpPr/>
          <p:nvPr/>
        </p:nvSpPr>
        <p:spPr bwMode="auto">
          <a:xfrm>
            <a:off x="4481226" y="3454042"/>
            <a:ext cx="1336019" cy="748989"/>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Arial" charset="0"/>
              </a:rPr>
              <a:t>Intermediary C</a:t>
            </a:r>
          </a:p>
        </p:txBody>
      </p:sp>
      <p:sp>
        <p:nvSpPr>
          <p:cNvPr id="7" name="Rectangle 6"/>
          <p:cNvSpPr/>
          <p:nvPr/>
        </p:nvSpPr>
        <p:spPr bwMode="auto">
          <a:xfrm>
            <a:off x="2867811" y="3648517"/>
            <a:ext cx="864096" cy="360040"/>
          </a:xfrm>
          <a:prstGeom prst="rect">
            <a:avLst/>
          </a:prstGeom>
          <a:solidFill>
            <a:srgbClr val="B3DE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B</a:t>
            </a:r>
          </a:p>
        </p:txBody>
      </p:sp>
      <p:sp>
        <p:nvSpPr>
          <p:cNvPr id="8" name="Rectangle 7"/>
          <p:cNvSpPr/>
          <p:nvPr/>
        </p:nvSpPr>
        <p:spPr bwMode="auto">
          <a:xfrm>
            <a:off x="971600" y="3648517"/>
            <a:ext cx="864096" cy="360040"/>
          </a:xfrm>
          <a:prstGeom prst="rect">
            <a:avLst/>
          </a:prstGeom>
          <a:solidFill>
            <a:srgbClr val="B3DEFF"/>
          </a:solidFill>
          <a:ln w="9525" cap="flat" cmpd="sng" algn="ctr">
            <a:solidFill>
              <a:srgbClr val="0070C0">
                <a:alpha val="0"/>
              </a:srgb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A</a:t>
            </a:r>
          </a:p>
        </p:txBody>
      </p:sp>
      <p:sp>
        <p:nvSpPr>
          <p:cNvPr id="9" name="Rectangle 8"/>
          <p:cNvSpPr/>
          <p:nvPr/>
        </p:nvSpPr>
        <p:spPr bwMode="auto">
          <a:xfrm>
            <a:off x="2867811" y="4437112"/>
            <a:ext cx="864096" cy="360040"/>
          </a:xfrm>
          <a:prstGeom prst="rect">
            <a:avLst/>
          </a:prstGeom>
          <a:solidFill>
            <a:srgbClr val="B3DE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H</a:t>
            </a:r>
          </a:p>
        </p:txBody>
      </p:sp>
      <p:sp>
        <p:nvSpPr>
          <p:cNvPr id="10" name="Rectangle 9"/>
          <p:cNvSpPr/>
          <p:nvPr/>
        </p:nvSpPr>
        <p:spPr bwMode="auto">
          <a:xfrm>
            <a:off x="6660232" y="3648517"/>
            <a:ext cx="864096" cy="360040"/>
          </a:xfrm>
          <a:prstGeom prst="rect">
            <a:avLst/>
          </a:prstGeom>
          <a:solidFill>
            <a:srgbClr val="B3DE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D</a:t>
            </a:r>
          </a:p>
        </p:txBody>
      </p:sp>
      <p:sp>
        <p:nvSpPr>
          <p:cNvPr id="11" name="Rectangle 10"/>
          <p:cNvSpPr/>
          <p:nvPr/>
        </p:nvSpPr>
        <p:spPr bwMode="auto">
          <a:xfrm>
            <a:off x="6660232" y="4565462"/>
            <a:ext cx="864096" cy="360040"/>
          </a:xfrm>
          <a:prstGeom prst="rect">
            <a:avLst/>
          </a:prstGeom>
          <a:solidFill>
            <a:srgbClr val="B3DE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F</a:t>
            </a:r>
          </a:p>
        </p:txBody>
      </p:sp>
      <p:sp>
        <p:nvSpPr>
          <p:cNvPr id="13" name="Rectangle 12"/>
          <p:cNvSpPr/>
          <p:nvPr/>
        </p:nvSpPr>
        <p:spPr bwMode="auto">
          <a:xfrm>
            <a:off x="3731907" y="2280365"/>
            <a:ext cx="864096" cy="360040"/>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Issuer / Agent / Third</a:t>
            </a:r>
            <a:r>
              <a:rPr kumimoji="0" lang="en-GB" sz="800" b="1" i="0" u="none" strike="noStrike" cap="none" normalizeH="0" dirty="0" smtClean="0">
                <a:ln>
                  <a:noFill/>
                </a:ln>
                <a:solidFill>
                  <a:schemeClr val="bg1"/>
                </a:solidFill>
                <a:effectLst/>
                <a:latin typeface="Arial" charset="0"/>
              </a:rPr>
              <a:t> Party</a:t>
            </a:r>
            <a:endParaRPr kumimoji="0" lang="en-GB" sz="800" b="1" i="0" u="none" strike="noStrike" cap="none" normalizeH="0" baseline="0" dirty="0" smtClean="0">
              <a:ln>
                <a:noFill/>
              </a:ln>
              <a:solidFill>
                <a:schemeClr val="bg1"/>
              </a:solidFill>
              <a:effectLst/>
              <a:latin typeface="Arial" charset="0"/>
            </a:endParaRPr>
          </a:p>
        </p:txBody>
      </p:sp>
      <p:cxnSp>
        <p:nvCxnSpPr>
          <p:cNvPr id="17" name="Elbow Connector 16"/>
          <p:cNvCxnSpPr>
            <a:stCxn id="13" idx="1"/>
            <a:endCxn id="8" idx="0"/>
          </p:cNvCxnSpPr>
          <p:nvPr/>
        </p:nvCxnSpPr>
        <p:spPr bwMode="auto">
          <a:xfrm rot="10800000" flipV="1">
            <a:off x="1403649" y="2460385"/>
            <a:ext cx="2328259" cy="1188132"/>
          </a:xfrm>
          <a:prstGeom prst="bentConnector2">
            <a:avLst/>
          </a:prstGeom>
          <a:solidFill>
            <a:schemeClr val="accent1"/>
          </a:solidFill>
          <a:ln w="19050" cap="flat" cmpd="sng" algn="ctr">
            <a:solidFill>
              <a:srgbClr val="9FFF9F"/>
            </a:solidFill>
            <a:prstDash val="sysDash"/>
            <a:round/>
            <a:headEnd type="none" w="med" len="med"/>
            <a:tailEnd type="arrow"/>
          </a:ln>
          <a:effectLst/>
        </p:spPr>
      </p:cxnSp>
      <p:cxnSp>
        <p:nvCxnSpPr>
          <p:cNvPr id="21" name="Straight Arrow Connector 20"/>
          <p:cNvCxnSpPr>
            <a:stCxn id="8" idx="3"/>
            <a:endCxn id="7" idx="1"/>
          </p:cNvCxnSpPr>
          <p:nvPr/>
        </p:nvCxnSpPr>
        <p:spPr bwMode="auto">
          <a:xfrm>
            <a:off x="1835696" y="3828537"/>
            <a:ext cx="1032115" cy="0"/>
          </a:xfrm>
          <a:prstGeom prst="straightConnector1">
            <a:avLst/>
          </a:prstGeom>
          <a:solidFill>
            <a:schemeClr val="accent1"/>
          </a:solidFill>
          <a:ln w="19050" cap="flat" cmpd="sng" algn="ctr">
            <a:solidFill>
              <a:srgbClr val="9FFF9F"/>
            </a:solidFill>
            <a:prstDash val="sysDash"/>
            <a:round/>
            <a:headEnd type="none" w="med" len="med"/>
            <a:tailEnd type="arrow"/>
          </a:ln>
          <a:effectLst/>
        </p:spPr>
      </p:cxnSp>
      <p:cxnSp>
        <p:nvCxnSpPr>
          <p:cNvPr id="23" name="Straight Arrow Connector 22"/>
          <p:cNvCxnSpPr>
            <a:stCxn id="7" idx="3"/>
            <a:endCxn id="6" idx="1"/>
          </p:cNvCxnSpPr>
          <p:nvPr/>
        </p:nvCxnSpPr>
        <p:spPr bwMode="auto">
          <a:xfrm>
            <a:off x="3731907" y="3828537"/>
            <a:ext cx="749319" cy="0"/>
          </a:xfrm>
          <a:prstGeom prst="straightConnector1">
            <a:avLst/>
          </a:prstGeom>
          <a:solidFill>
            <a:schemeClr val="accent1"/>
          </a:solidFill>
          <a:ln w="19050" cap="flat" cmpd="sng" algn="ctr">
            <a:solidFill>
              <a:srgbClr val="009900"/>
            </a:solidFill>
            <a:prstDash val="sysDash"/>
            <a:round/>
            <a:headEnd type="none" w="med" len="med"/>
            <a:tailEnd type="arrow"/>
          </a:ln>
          <a:effectLst/>
        </p:spPr>
      </p:cxnSp>
      <p:cxnSp>
        <p:nvCxnSpPr>
          <p:cNvPr id="25" name="Straight Arrow Connector 24"/>
          <p:cNvCxnSpPr>
            <a:stCxn id="6" idx="3"/>
            <a:endCxn id="10" idx="1"/>
          </p:cNvCxnSpPr>
          <p:nvPr/>
        </p:nvCxnSpPr>
        <p:spPr bwMode="auto">
          <a:xfrm>
            <a:off x="5817245" y="3828537"/>
            <a:ext cx="842987" cy="0"/>
          </a:xfrm>
          <a:prstGeom prst="straightConnector1">
            <a:avLst/>
          </a:prstGeom>
          <a:solidFill>
            <a:schemeClr val="accent1"/>
          </a:solidFill>
          <a:ln w="19050" cap="flat" cmpd="sng" algn="ctr">
            <a:solidFill>
              <a:srgbClr val="009900"/>
            </a:solidFill>
            <a:prstDash val="sysDash"/>
            <a:round/>
            <a:headEnd type="none" w="med" len="med"/>
            <a:tailEnd type="arrow"/>
          </a:ln>
          <a:effectLst/>
        </p:spPr>
      </p:cxnSp>
      <p:cxnSp>
        <p:nvCxnSpPr>
          <p:cNvPr id="27" name="Elbow Connector 26"/>
          <p:cNvCxnSpPr>
            <a:stCxn id="9" idx="3"/>
            <a:endCxn id="6" idx="2"/>
          </p:cNvCxnSpPr>
          <p:nvPr/>
        </p:nvCxnSpPr>
        <p:spPr bwMode="auto">
          <a:xfrm flipV="1">
            <a:off x="3731907" y="4203031"/>
            <a:ext cx="1417329" cy="414101"/>
          </a:xfrm>
          <a:prstGeom prst="bentConnector2">
            <a:avLst/>
          </a:prstGeom>
          <a:solidFill>
            <a:schemeClr val="accent1"/>
          </a:solidFill>
          <a:ln w="19050" cap="flat" cmpd="sng" algn="ctr">
            <a:solidFill>
              <a:srgbClr val="009900"/>
            </a:solidFill>
            <a:prstDash val="sysDash"/>
            <a:round/>
            <a:headEnd type="none" w="med" len="med"/>
            <a:tailEnd type="arrow"/>
          </a:ln>
          <a:effectLst/>
        </p:spPr>
      </p:cxnSp>
      <p:cxnSp>
        <p:nvCxnSpPr>
          <p:cNvPr id="29" name="Elbow Connector 28"/>
          <p:cNvCxnSpPr>
            <a:endCxn id="11" idx="1"/>
          </p:cNvCxnSpPr>
          <p:nvPr/>
        </p:nvCxnSpPr>
        <p:spPr bwMode="auto">
          <a:xfrm>
            <a:off x="5791200" y="4143375"/>
            <a:ext cx="869032" cy="602107"/>
          </a:xfrm>
          <a:prstGeom prst="bentConnector3">
            <a:avLst/>
          </a:prstGeom>
          <a:solidFill>
            <a:schemeClr val="accent1"/>
          </a:solidFill>
          <a:ln w="19050" cap="flat" cmpd="sng" algn="ctr">
            <a:solidFill>
              <a:srgbClr val="009900"/>
            </a:solidFill>
            <a:prstDash val="sysDash"/>
            <a:round/>
            <a:headEnd type="none" w="med" len="med"/>
            <a:tailEnd type="arrow"/>
          </a:ln>
          <a:effectLst/>
        </p:spPr>
      </p:cxnSp>
      <p:sp>
        <p:nvSpPr>
          <p:cNvPr id="32" name="TextBox 31"/>
          <p:cNvSpPr txBox="1"/>
          <p:nvPr/>
        </p:nvSpPr>
        <p:spPr>
          <a:xfrm>
            <a:off x="2195736" y="2215055"/>
            <a:ext cx="590226" cy="215444"/>
          </a:xfrm>
          <a:prstGeom prst="rect">
            <a:avLst/>
          </a:prstGeom>
          <a:noFill/>
        </p:spPr>
        <p:txBody>
          <a:bodyPr wrap="none" rtlCol="0">
            <a:spAutoFit/>
          </a:bodyPr>
          <a:lstStyle/>
          <a:p>
            <a:r>
              <a:rPr lang="en-GB" sz="800" b="1" dirty="0" smtClean="0">
                <a:solidFill>
                  <a:srgbClr val="93FF93"/>
                </a:solidFill>
              </a:rPr>
              <a:t>Request</a:t>
            </a:r>
            <a:endParaRPr lang="en-GB" sz="800" b="1" dirty="0">
              <a:solidFill>
                <a:srgbClr val="93FF93"/>
              </a:solidFill>
            </a:endParaRPr>
          </a:p>
        </p:txBody>
      </p:sp>
      <p:sp>
        <p:nvSpPr>
          <p:cNvPr id="33" name="TextBox 32"/>
          <p:cNvSpPr txBox="1"/>
          <p:nvPr/>
        </p:nvSpPr>
        <p:spPr>
          <a:xfrm>
            <a:off x="5940152" y="3789040"/>
            <a:ext cx="590226" cy="215444"/>
          </a:xfrm>
          <a:prstGeom prst="rect">
            <a:avLst/>
          </a:prstGeom>
          <a:noFill/>
          <a:ln>
            <a:solidFill>
              <a:schemeClr val="bg1"/>
            </a:solidFill>
          </a:ln>
        </p:spPr>
        <p:txBody>
          <a:bodyPr wrap="none" rtlCol="0">
            <a:spAutoFit/>
          </a:bodyPr>
          <a:lstStyle/>
          <a:p>
            <a:r>
              <a:rPr lang="en-GB" sz="800" b="1" dirty="0" smtClean="0">
                <a:solidFill>
                  <a:srgbClr val="009900"/>
                </a:solidFill>
              </a:rPr>
              <a:t>Request</a:t>
            </a:r>
            <a:endParaRPr lang="en-GB" sz="800" b="1" dirty="0">
              <a:solidFill>
                <a:srgbClr val="009900"/>
              </a:solidFill>
            </a:endParaRPr>
          </a:p>
        </p:txBody>
      </p:sp>
      <p:sp>
        <p:nvSpPr>
          <p:cNvPr id="34" name="TextBox 33"/>
          <p:cNvSpPr txBox="1"/>
          <p:nvPr/>
        </p:nvSpPr>
        <p:spPr>
          <a:xfrm>
            <a:off x="3710208" y="4766350"/>
            <a:ext cx="1001500" cy="261610"/>
          </a:xfrm>
          <a:prstGeom prst="rect">
            <a:avLst/>
          </a:prstGeom>
          <a:noFill/>
          <a:ln>
            <a:solidFill>
              <a:schemeClr val="bg1"/>
            </a:solidFill>
          </a:ln>
        </p:spPr>
        <p:txBody>
          <a:bodyPr wrap="square" rtlCol="0">
            <a:spAutoFit/>
          </a:bodyPr>
          <a:lstStyle/>
          <a:p>
            <a:r>
              <a:rPr lang="en-GB" sz="1100" b="1" dirty="0" smtClean="0">
                <a:solidFill>
                  <a:srgbClr val="009900"/>
                </a:solidFill>
              </a:rPr>
              <a:t>Request 2</a:t>
            </a:r>
            <a:endParaRPr lang="en-GB" sz="1100" b="1" dirty="0">
              <a:solidFill>
                <a:srgbClr val="009900"/>
              </a:solidFill>
            </a:endParaRPr>
          </a:p>
        </p:txBody>
      </p:sp>
      <p:sp>
        <p:nvSpPr>
          <p:cNvPr id="35" name="TextBox 34"/>
          <p:cNvSpPr txBox="1"/>
          <p:nvPr/>
        </p:nvSpPr>
        <p:spPr>
          <a:xfrm>
            <a:off x="3627544" y="3942900"/>
            <a:ext cx="853682" cy="261610"/>
          </a:xfrm>
          <a:prstGeom prst="rect">
            <a:avLst/>
          </a:prstGeom>
          <a:noFill/>
          <a:ln>
            <a:solidFill>
              <a:schemeClr val="bg1"/>
            </a:solidFill>
          </a:ln>
        </p:spPr>
        <p:txBody>
          <a:bodyPr wrap="square" rtlCol="0">
            <a:spAutoFit/>
          </a:bodyPr>
          <a:lstStyle/>
          <a:p>
            <a:r>
              <a:rPr lang="en-GB" sz="1100" b="1" dirty="0" smtClean="0">
                <a:solidFill>
                  <a:srgbClr val="009900"/>
                </a:solidFill>
              </a:rPr>
              <a:t>Request 1</a:t>
            </a:r>
            <a:endParaRPr lang="en-GB" sz="1100" b="1" dirty="0">
              <a:solidFill>
                <a:srgbClr val="009900"/>
              </a:solidFill>
            </a:endParaRPr>
          </a:p>
        </p:txBody>
      </p:sp>
      <p:sp>
        <p:nvSpPr>
          <p:cNvPr id="36" name="TextBox 35"/>
          <p:cNvSpPr txBox="1"/>
          <p:nvPr/>
        </p:nvSpPr>
        <p:spPr>
          <a:xfrm>
            <a:off x="2062710" y="3900835"/>
            <a:ext cx="590226" cy="215444"/>
          </a:xfrm>
          <a:prstGeom prst="rect">
            <a:avLst/>
          </a:prstGeom>
          <a:noFill/>
          <a:ln>
            <a:solidFill>
              <a:schemeClr val="bg1"/>
            </a:solidFill>
          </a:ln>
        </p:spPr>
        <p:txBody>
          <a:bodyPr wrap="none" rtlCol="0">
            <a:spAutoFit/>
          </a:bodyPr>
          <a:lstStyle/>
          <a:p>
            <a:r>
              <a:rPr lang="en-GB" sz="800" b="1" dirty="0" smtClean="0">
                <a:solidFill>
                  <a:srgbClr val="93FF93"/>
                </a:solidFill>
              </a:rPr>
              <a:t>Request</a:t>
            </a:r>
            <a:endParaRPr lang="en-GB" sz="800" b="1" dirty="0">
              <a:solidFill>
                <a:srgbClr val="93FF93"/>
              </a:solidFill>
            </a:endParaRPr>
          </a:p>
        </p:txBody>
      </p:sp>
      <p:cxnSp>
        <p:nvCxnSpPr>
          <p:cNvPr id="51" name="Straight Arrow Connector 50"/>
          <p:cNvCxnSpPr>
            <a:endCxn id="9" idx="1"/>
          </p:cNvCxnSpPr>
          <p:nvPr/>
        </p:nvCxnSpPr>
        <p:spPr bwMode="auto">
          <a:xfrm>
            <a:off x="1187624" y="4617132"/>
            <a:ext cx="1680187" cy="0"/>
          </a:xfrm>
          <a:prstGeom prst="straightConnector1">
            <a:avLst/>
          </a:prstGeom>
          <a:solidFill>
            <a:schemeClr val="accent1"/>
          </a:solidFill>
          <a:ln w="19050" cap="flat" cmpd="sng" algn="ctr">
            <a:solidFill>
              <a:srgbClr val="9FFF9F"/>
            </a:solidFill>
            <a:prstDash val="sysDash"/>
            <a:round/>
            <a:headEnd type="none" w="med" len="med"/>
            <a:tailEnd type="arrow"/>
          </a:ln>
          <a:effectLst/>
        </p:spPr>
      </p:cxnSp>
      <p:sp>
        <p:nvSpPr>
          <p:cNvPr id="52" name="TextBox 51"/>
          <p:cNvSpPr txBox="1"/>
          <p:nvPr/>
        </p:nvSpPr>
        <p:spPr>
          <a:xfrm>
            <a:off x="1624884" y="4681711"/>
            <a:ext cx="590226" cy="215444"/>
          </a:xfrm>
          <a:prstGeom prst="rect">
            <a:avLst/>
          </a:prstGeom>
          <a:noFill/>
          <a:ln>
            <a:solidFill>
              <a:schemeClr val="bg1"/>
            </a:solidFill>
          </a:ln>
        </p:spPr>
        <p:txBody>
          <a:bodyPr wrap="none" rtlCol="0">
            <a:spAutoFit/>
          </a:bodyPr>
          <a:lstStyle/>
          <a:p>
            <a:r>
              <a:rPr lang="en-GB" sz="800" b="1" dirty="0" smtClean="0">
                <a:solidFill>
                  <a:srgbClr val="93FF93"/>
                </a:solidFill>
              </a:rPr>
              <a:t>Request</a:t>
            </a:r>
            <a:endParaRPr lang="en-GB" sz="800" b="1" dirty="0">
              <a:solidFill>
                <a:srgbClr val="93FF93"/>
              </a:solidFill>
            </a:endParaRPr>
          </a:p>
        </p:txBody>
      </p:sp>
      <p:sp>
        <p:nvSpPr>
          <p:cNvPr id="100" name="Rectangle 99"/>
          <p:cNvSpPr/>
          <p:nvPr/>
        </p:nvSpPr>
        <p:spPr bwMode="auto">
          <a:xfrm>
            <a:off x="3731908" y="1340768"/>
            <a:ext cx="864096" cy="360040"/>
          </a:xfrm>
          <a:prstGeom prst="rect">
            <a:avLst/>
          </a:prstGeom>
          <a:solidFill>
            <a:srgbClr val="00B050"/>
          </a:solid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Issuer</a:t>
            </a:r>
          </a:p>
        </p:txBody>
      </p:sp>
      <p:sp>
        <p:nvSpPr>
          <p:cNvPr id="101" name="TextBox 100"/>
          <p:cNvSpPr txBox="1"/>
          <p:nvPr/>
        </p:nvSpPr>
        <p:spPr>
          <a:xfrm>
            <a:off x="3334524" y="1827257"/>
            <a:ext cx="569387" cy="215444"/>
          </a:xfrm>
          <a:prstGeom prst="rect">
            <a:avLst/>
          </a:prstGeom>
          <a:noFill/>
        </p:spPr>
        <p:txBody>
          <a:bodyPr wrap="none" rtlCol="0">
            <a:spAutoFit/>
          </a:bodyPr>
          <a:lstStyle/>
          <a:p>
            <a:r>
              <a:rPr lang="en-GB" sz="800" dirty="0" smtClean="0"/>
              <a:t>Request</a:t>
            </a:r>
            <a:endParaRPr lang="en-GB" sz="800" dirty="0"/>
          </a:p>
        </p:txBody>
      </p:sp>
      <p:sp>
        <p:nvSpPr>
          <p:cNvPr id="102" name="TextBox 101"/>
          <p:cNvSpPr txBox="1"/>
          <p:nvPr/>
        </p:nvSpPr>
        <p:spPr>
          <a:xfrm>
            <a:off x="4475042" y="1823377"/>
            <a:ext cx="649537" cy="215444"/>
          </a:xfrm>
          <a:prstGeom prst="rect">
            <a:avLst/>
          </a:prstGeom>
          <a:noFill/>
        </p:spPr>
        <p:txBody>
          <a:bodyPr wrap="none" rtlCol="0">
            <a:spAutoFit/>
          </a:bodyPr>
          <a:lstStyle/>
          <a:p>
            <a:r>
              <a:rPr lang="en-GB" sz="800" dirty="0" smtClean="0"/>
              <a:t>Response</a:t>
            </a:r>
            <a:endParaRPr lang="en-GB" sz="800" dirty="0"/>
          </a:p>
        </p:txBody>
      </p:sp>
      <p:cxnSp>
        <p:nvCxnSpPr>
          <p:cNvPr id="103" name="Straight Arrow Connector 102"/>
          <p:cNvCxnSpPr/>
          <p:nvPr/>
        </p:nvCxnSpPr>
        <p:spPr bwMode="auto">
          <a:xfrm>
            <a:off x="3980588" y="1700808"/>
            <a:ext cx="5285" cy="576064"/>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04" name="Straight Arrow Connector 103"/>
          <p:cNvCxnSpPr/>
          <p:nvPr/>
        </p:nvCxnSpPr>
        <p:spPr bwMode="auto">
          <a:xfrm flipV="1">
            <a:off x="4355976" y="1700808"/>
            <a:ext cx="0" cy="576064"/>
          </a:xfrm>
          <a:prstGeom prst="straightConnector1">
            <a:avLst/>
          </a:prstGeom>
          <a:solidFill>
            <a:schemeClr val="accent1"/>
          </a:solidFill>
          <a:ln w="6350" cap="flat" cmpd="sng" algn="ctr">
            <a:solidFill>
              <a:schemeClr val="tx1"/>
            </a:solidFill>
            <a:prstDash val="solid"/>
            <a:round/>
            <a:headEnd type="none" w="med" len="med"/>
            <a:tailEnd type="arrow"/>
          </a:ln>
          <a:effectLst/>
        </p:spPr>
      </p:cxnSp>
      <p:sp>
        <p:nvSpPr>
          <p:cNvPr id="135" name="Rectangle 134"/>
          <p:cNvSpPr/>
          <p:nvPr/>
        </p:nvSpPr>
        <p:spPr bwMode="auto">
          <a:xfrm>
            <a:off x="8056140" y="3645024"/>
            <a:ext cx="864096" cy="360040"/>
          </a:xfrm>
          <a:prstGeom prst="rect">
            <a:avLst/>
          </a:prstGeom>
          <a:solidFill>
            <a:schemeClr val="bg1"/>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70C0"/>
                </a:solidFill>
                <a:effectLst/>
                <a:latin typeface="Arial" charset="0"/>
              </a:rPr>
              <a:t>Shareholder</a:t>
            </a:r>
          </a:p>
        </p:txBody>
      </p:sp>
      <p:cxnSp>
        <p:nvCxnSpPr>
          <p:cNvPr id="136" name="Straight Arrow Connector 135"/>
          <p:cNvCxnSpPr/>
          <p:nvPr/>
        </p:nvCxnSpPr>
        <p:spPr bwMode="auto">
          <a:xfrm flipV="1">
            <a:off x="7524328" y="3753479"/>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37" name="Straight Arrow Connector 136"/>
          <p:cNvCxnSpPr/>
          <p:nvPr/>
        </p:nvCxnSpPr>
        <p:spPr bwMode="auto">
          <a:xfrm flipH="1">
            <a:off x="7524328" y="3896762"/>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sp>
        <p:nvSpPr>
          <p:cNvPr id="138" name="Rectangle 137"/>
          <p:cNvSpPr/>
          <p:nvPr/>
        </p:nvSpPr>
        <p:spPr bwMode="auto">
          <a:xfrm>
            <a:off x="8105178" y="4565462"/>
            <a:ext cx="864096" cy="360040"/>
          </a:xfrm>
          <a:prstGeom prst="rect">
            <a:avLst/>
          </a:prstGeom>
          <a:solidFill>
            <a:schemeClr val="bg1"/>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70C0"/>
                </a:solidFill>
                <a:effectLst/>
                <a:latin typeface="Arial" charset="0"/>
              </a:rPr>
              <a:t>Shareholder</a:t>
            </a:r>
          </a:p>
        </p:txBody>
      </p:sp>
      <p:cxnSp>
        <p:nvCxnSpPr>
          <p:cNvPr id="139" name="Straight Arrow Connector 138"/>
          <p:cNvCxnSpPr/>
          <p:nvPr/>
        </p:nvCxnSpPr>
        <p:spPr bwMode="auto">
          <a:xfrm flipV="1">
            <a:off x="7573366" y="4673917"/>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40" name="Straight Arrow Connector 139"/>
          <p:cNvCxnSpPr/>
          <p:nvPr/>
        </p:nvCxnSpPr>
        <p:spPr bwMode="auto">
          <a:xfrm flipH="1">
            <a:off x="7573366" y="4817200"/>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sp>
        <p:nvSpPr>
          <p:cNvPr id="145" name="Rectangle 144"/>
          <p:cNvSpPr/>
          <p:nvPr/>
        </p:nvSpPr>
        <p:spPr bwMode="auto">
          <a:xfrm>
            <a:off x="6648872" y="2780928"/>
            <a:ext cx="864096" cy="360040"/>
          </a:xfrm>
          <a:prstGeom prst="rect">
            <a:avLst/>
          </a:prstGeom>
          <a:solidFill>
            <a:srgbClr val="B3DE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J</a:t>
            </a:r>
          </a:p>
        </p:txBody>
      </p:sp>
      <p:sp>
        <p:nvSpPr>
          <p:cNvPr id="146" name="Rectangle 145"/>
          <p:cNvSpPr/>
          <p:nvPr/>
        </p:nvSpPr>
        <p:spPr bwMode="auto">
          <a:xfrm>
            <a:off x="8093818" y="2780928"/>
            <a:ext cx="864096" cy="360040"/>
          </a:xfrm>
          <a:prstGeom prst="rect">
            <a:avLst/>
          </a:prstGeom>
          <a:solidFill>
            <a:schemeClr val="bg1"/>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70C0"/>
                </a:solidFill>
                <a:effectLst/>
                <a:latin typeface="Arial" charset="0"/>
              </a:rPr>
              <a:t>Shareholder</a:t>
            </a:r>
          </a:p>
        </p:txBody>
      </p:sp>
      <p:cxnSp>
        <p:nvCxnSpPr>
          <p:cNvPr id="147" name="Straight Arrow Connector 146"/>
          <p:cNvCxnSpPr/>
          <p:nvPr/>
        </p:nvCxnSpPr>
        <p:spPr bwMode="auto">
          <a:xfrm flipV="1">
            <a:off x="7562006" y="2889383"/>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48" name="Straight Arrow Connector 147"/>
          <p:cNvCxnSpPr/>
          <p:nvPr/>
        </p:nvCxnSpPr>
        <p:spPr bwMode="auto">
          <a:xfrm flipH="1">
            <a:off x="7562006" y="3032666"/>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50" name="Elbow Connector 149"/>
          <p:cNvCxnSpPr>
            <a:endCxn id="145" idx="1"/>
          </p:cNvCxnSpPr>
          <p:nvPr/>
        </p:nvCxnSpPr>
        <p:spPr bwMode="auto">
          <a:xfrm flipV="1">
            <a:off x="5817245" y="2960948"/>
            <a:ext cx="831627" cy="612068"/>
          </a:xfrm>
          <a:prstGeom prst="bentConnector3">
            <a:avLst/>
          </a:prstGeom>
          <a:solidFill>
            <a:schemeClr val="accent1"/>
          </a:solidFill>
          <a:ln w="19050" cap="flat" cmpd="sng" algn="ctr">
            <a:solidFill>
              <a:srgbClr val="009900"/>
            </a:solidFill>
            <a:prstDash val="sysDash"/>
            <a:round/>
            <a:headEnd type="none" w="med" len="med"/>
            <a:tailEnd type="arrow"/>
          </a:ln>
          <a:effectLst/>
        </p:spPr>
      </p:cxnSp>
      <p:cxnSp>
        <p:nvCxnSpPr>
          <p:cNvPr id="154" name="Elbow Connector 153"/>
          <p:cNvCxnSpPr/>
          <p:nvPr/>
        </p:nvCxnSpPr>
        <p:spPr bwMode="auto">
          <a:xfrm rot="16200000" flipV="1">
            <a:off x="3903732" y="2648969"/>
            <a:ext cx="813638" cy="813279"/>
          </a:xfrm>
          <a:prstGeom prst="bentConnector3">
            <a:avLst/>
          </a:prstGeom>
          <a:solidFill>
            <a:schemeClr val="accent1"/>
          </a:solidFill>
          <a:ln w="28575" cap="flat" cmpd="sng" algn="ctr">
            <a:solidFill>
              <a:srgbClr val="3333FF"/>
            </a:solidFill>
            <a:prstDash val="solid"/>
            <a:round/>
            <a:headEnd type="none" w="med" len="med"/>
            <a:tailEnd type="arrow"/>
          </a:ln>
          <a:effectLst/>
        </p:spPr>
      </p:cxnSp>
      <p:cxnSp>
        <p:nvCxnSpPr>
          <p:cNvPr id="157" name="Elbow Connector 156"/>
          <p:cNvCxnSpPr>
            <a:endCxn id="13" idx="3"/>
          </p:cNvCxnSpPr>
          <p:nvPr/>
        </p:nvCxnSpPr>
        <p:spPr bwMode="auto">
          <a:xfrm rot="16200000" flipV="1">
            <a:off x="4555226" y="2501163"/>
            <a:ext cx="993657" cy="912101"/>
          </a:xfrm>
          <a:prstGeom prst="bentConnector2">
            <a:avLst/>
          </a:prstGeom>
          <a:solidFill>
            <a:schemeClr val="accent1"/>
          </a:solidFill>
          <a:ln w="28575" cap="flat" cmpd="sng" algn="ctr">
            <a:solidFill>
              <a:srgbClr val="FF0000"/>
            </a:solidFill>
            <a:prstDash val="solid"/>
            <a:round/>
            <a:headEnd type="none" w="med" len="med"/>
            <a:tailEnd type="arrow"/>
          </a:ln>
          <a:effectLst/>
        </p:spPr>
      </p:cxnSp>
      <p:sp>
        <p:nvSpPr>
          <p:cNvPr id="158" name="TextBox 157"/>
          <p:cNvSpPr txBox="1"/>
          <p:nvPr/>
        </p:nvSpPr>
        <p:spPr>
          <a:xfrm>
            <a:off x="4031207" y="2789159"/>
            <a:ext cx="978153" cy="261610"/>
          </a:xfrm>
          <a:prstGeom prst="rect">
            <a:avLst/>
          </a:prstGeom>
          <a:noFill/>
        </p:spPr>
        <p:txBody>
          <a:bodyPr wrap="none" rtlCol="0">
            <a:spAutoFit/>
          </a:bodyPr>
          <a:lstStyle/>
          <a:p>
            <a:r>
              <a:rPr lang="en-GB" sz="1100" b="1" dirty="0" smtClean="0">
                <a:solidFill>
                  <a:srgbClr val="3333FF"/>
                </a:solidFill>
              </a:rPr>
              <a:t>Response 1</a:t>
            </a:r>
            <a:endParaRPr lang="en-GB" sz="1100" b="1" dirty="0">
              <a:solidFill>
                <a:srgbClr val="3333FF"/>
              </a:solidFill>
            </a:endParaRPr>
          </a:p>
        </p:txBody>
      </p:sp>
      <p:sp>
        <p:nvSpPr>
          <p:cNvPr id="159" name="TextBox 158"/>
          <p:cNvSpPr txBox="1"/>
          <p:nvPr/>
        </p:nvSpPr>
        <p:spPr>
          <a:xfrm>
            <a:off x="5052054" y="2197286"/>
            <a:ext cx="1320146" cy="261610"/>
          </a:xfrm>
          <a:prstGeom prst="rect">
            <a:avLst/>
          </a:prstGeom>
          <a:noFill/>
        </p:spPr>
        <p:txBody>
          <a:bodyPr wrap="square" rtlCol="0">
            <a:spAutoFit/>
          </a:bodyPr>
          <a:lstStyle/>
          <a:p>
            <a:r>
              <a:rPr lang="en-GB" sz="1100" b="1" dirty="0" smtClean="0">
                <a:solidFill>
                  <a:srgbClr val="FF0000"/>
                </a:solidFill>
              </a:rPr>
              <a:t>Response 2 ?</a:t>
            </a:r>
            <a:endParaRPr lang="en-GB" sz="1100" b="1" dirty="0">
              <a:solidFill>
                <a:srgbClr val="FF0000"/>
              </a:solidFill>
            </a:endParaRPr>
          </a:p>
        </p:txBody>
      </p:sp>
      <p:sp>
        <p:nvSpPr>
          <p:cNvPr id="168" name="TextBox 167"/>
          <p:cNvSpPr txBox="1"/>
          <p:nvPr/>
        </p:nvSpPr>
        <p:spPr>
          <a:xfrm>
            <a:off x="735858" y="5178097"/>
            <a:ext cx="5924373" cy="1015663"/>
          </a:xfrm>
          <a:prstGeom prst="rect">
            <a:avLst/>
          </a:prstGeom>
          <a:noFill/>
        </p:spPr>
        <p:txBody>
          <a:bodyPr wrap="square" rtlCol="0">
            <a:spAutoFit/>
          </a:bodyPr>
          <a:lstStyle/>
          <a:p>
            <a:r>
              <a:rPr lang="en-GB" sz="1200" b="1" u="sng" dirty="0" smtClean="0">
                <a:solidFill>
                  <a:srgbClr val="FF0000"/>
                </a:solidFill>
              </a:rPr>
              <a:t>4 Options for the Response Flows:</a:t>
            </a:r>
          </a:p>
          <a:p>
            <a:r>
              <a:rPr lang="en-GB" sz="1200" b="1" dirty="0" smtClean="0">
                <a:solidFill>
                  <a:srgbClr val="0070C0"/>
                </a:solidFill>
              </a:rPr>
              <a:t>1a: 1 message per request </a:t>
            </a:r>
          </a:p>
          <a:p>
            <a:r>
              <a:rPr lang="en-GB" sz="1200" b="1" dirty="0" smtClean="0">
                <a:solidFill>
                  <a:srgbClr val="0070C0"/>
                </a:solidFill>
              </a:rPr>
              <a:t>1b: 1 Message per request </a:t>
            </a:r>
            <a:r>
              <a:rPr lang="en-GB" sz="1200" b="1" dirty="0">
                <a:solidFill>
                  <a:srgbClr val="0070C0"/>
                </a:solidFill>
              </a:rPr>
              <a:t>+ Holders Account </a:t>
            </a:r>
            <a:r>
              <a:rPr lang="en-GB" sz="1200" b="1" dirty="0" smtClean="0">
                <a:solidFill>
                  <a:srgbClr val="0070C0"/>
                </a:solidFill>
              </a:rPr>
              <a:t>Number</a:t>
            </a:r>
          </a:p>
          <a:p>
            <a:r>
              <a:rPr lang="en-GB" sz="1200" b="1" dirty="0" smtClean="0">
                <a:solidFill>
                  <a:srgbClr val="0070C0"/>
                </a:solidFill>
              </a:rPr>
              <a:t>2a: 1 message per Intermediary</a:t>
            </a:r>
          </a:p>
          <a:p>
            <a:r>
              <a:rPr lang="en-GB" sz="1200" b="1" dirty="0" smtClean="0">
                <a:solidFill>
                  <a:srgbClr val="0070C0"/>
                </a:solidFill>
              </a:rPr>
              <a:t>2b: </a:t>
            </a:r>
            <a:r>
              <a:rPr lang="en-GB" sz="1200" b="1" dirty="0">
                <a:solidFill>
                  <a:srgbClr val="0070C0"/>
                </a:solidFill>
              </a:rPr>
              <a:t>1 Message per </a:t>
            </a:r>
            <a:r>
              <a:rPr lang="en-GB" sz="1200" b="1" dirty="0" smtClean="0">
                <a:solidFill>
                  <a:srgbClr val="0070C0"/>
                </a:solidFill>
              </a:rPr>
              <a:t>Intermediary + </a:t>
            </a:r>
            <a:r>
              <a:rPr lang="en-GB" sz="1200" b="1" dirty="0">
                <a:solidFill>
                  <a:srgbClr val="0070C0"/>
                </a:solidFill>
              </a:rPr>
              <a:t>Holders Account </a:t>
            </a:r>
            <a:r>
              <a:rPr lang="en-GB" sz="1200" b="1" dirty="0" smtClean="0">
                <a:solidFill>
                  <a:srgbClr val="0070C0"/>
                </a:solidFill>
              </a:rPr>
              <a:t>Number</a:t>
            </a:r>
          </a:p>
        </p:txBody>
      </p:sp>
      <p:sp>
        <p:nvSpPr>
          <p:cNvPr id="169" name="Rectangle 168"/>
          <p:cNvSpPr/>
          <p:nvPr/>
        </p:nvSpPr>
        <p:spPr bwMode="auto">
          <a:xfrm>
            <a:off x="5695775" y="3501008"/>
            <a:ext cx="273870" cy="166225"/>
          </a:xfrm>
          <a:prstGeom prst="rect">
            <a:avLst/>
          </a:prstGeom>
          <a:solidFill>
            <a:schemeClr val="bg1"/>
          </a:solid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800" b="1" dirty="0" smtClean="0">
                <a:solidFill>
                  <a:srgbClr val="FF0000"/>
                </a:solidFill>
              </a:rPr>
              <a:t>X</a:t>
            </a:r>
            <a:endParaRPr lang="en-GB" sz="800" b="1" dirty="0">
              <a:solidFill>
                <a:srgbClr val="FF0000"/>
              </a:solidFill>
            </a:endParaRPr>
          </a:p>
          <a:p>
            <a:endParaRPr lang="en-GB" sz="800" b="1" dirty="0">
              <a:solidFill>
                <a:srgbClr val="FF0000"/>
              </a:solidFill>
            </a:endParaRPr>
          </a:p>
        </p:txBody>
      </p:sp>
      <p:sp>
        <p:nvSpPr>
          <p:cNvPr id="171" name="Rectangle 170"/>
          <p:cNvSpPr/>
          <p:nvPr/>
        </p:nvSpPr>
        <p:spPr bwMode="auto">
          <a:xfrm>
            <a:off x="5695775" y="3766831"/>
            <a:ext cx="273870" cy="166225"/>
          </a:xfrm>
          <a:prstGeom prst="rect">
            <a:avLst/>
          </a:prstGeom>
          <a:solidFill>
            <a:schemeClr val="bg1"/>
          </a:solid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800" b="1" dirty="0" smtClean="0">
                <a:solidFill>
                  <a:srgbClr val="FF0000"/>
                </a:solidFill>
              </a:rPr>
              <a:t>Y</a:t>
            </a:r>
            <a:endParaRPr lang="en-GB" sz="800" b="1" dirty="0">
              <a:solidFill>
                <a:srgbClr val="FF0000"/>
              </a:solidFill>
            </a:endParaRPr>
          </a:p>
          <a:p>
            <a:endParaRPr lang="en-GB" sz="800" b="1" dirty="0">
              <a:solidFill>
                <a:srgbClr val="FF0000"/>
              </a:solidFill>
            </a:endParaRPr>
          </a:p>
        </p:txBody>
      </p:sp>
      <p:sp>
        <p:nvSpPr>
          <p:cNvPr id="172" name="Rectangle 171"/>
          <p:cNvSpPr/>
          <p:nvPr/>
        </p:nvSpPr>
        <p:spPr bwMode="auto">
          <a:xfrm>
            <a:off x="5700415" y="4060757"/>
            <a:ext cx="273870" cy="166225"/>
          </a:xfrm>
          <a:prstGeom prst="rect">
            <a:avLst/>
          </a:prstGeom>
          <a:solidFill>
            <a:schemeClr val="bg1"/>
          </a:solid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800" b="1" dirty="0" smtClean="0">
                <a:solidFill>
                  <a:srgbClr val="FF0000"/>
                </a:solidFill>
              </a:rPr>
              <a:t>z</a:t>
            </a:r>
            <a:endParaRPr lang="en-GB" sz="800" b="1" dirty="0">
              <a:solidFill>
                <a:srgbClr val="FF0000"/>
              </a:solidFill>
            </a:endParaRPr>
          </a:p>
          <a:p>
            <a:endParaRPr lang="en-GB" sz="800" b="1" dirty="0">
              <a:solidFill>
                <a:srgbClr val="FF0000"/>
              </a:solidFill>
            </a:endParaRPr>
          </a:p>
        </p:txBody>
      </p:sp>
      <p:sp>
        <p:nvSpPr>
          <p:cNvPr id="173" name="Rectangle 172"/>
          <p:cNvSpPr/>
          <p:nvPr/>
        </p:nvSpPr>
        <p:spPr bwMode="auto">
          <a:xfrm>
            <a:off x="6648177" y="1052736"/>
            <a:ext cx="273870" cy="166225"/>
          </a:xfrm>
          <a:prstGeom prst="rect">
            <a:avLst/>
          </a:prstGeom>
          <a:solidFill>
            <a:schemeClr val="bg1"/>
          </a:solid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800" b="1" dirty="0">
                <a:solidFill>
                  <a:srgbClr val="FF0000"/>
                </a:solidFill>
              </a:rPr>
              <a:t>X</a:t>
            </a:r>
          </a:p>
          <a:p>
            <a:endParaRPr lang="en-GB" sz="800" b="1" dirty="0">
              <a:solidFill>
                <a:srgbClr val="FF0000"/>
              </a:solidFill>
            </a:endParaRPr>
          </a:p>
        </p:txBody>
      </p:sp>
      <p:sp>
        <p:nvSpPr>
          <p:cNvPr id="174" name="TextBox 173"/>
          <p:cNvSpPr txBox="1"/>
          <p:nvPr/>
        </p:nvSpPr>
        <p:spPr>
          <a:xfrm>
            <a:off x="6976940" y="1012737"/>
            <a:ext cx="1665841" cy="246221"/>
          </a:xfrm>
          <a:prstGeom prst="rect">
            <a:avLst/>
          </a:prstGeom>
          <a:noFill/>
        </p:spPr>
        <p:txBody>
          <a:bodyPr wrap="none" rtlCol="0">
            <a:spAutoFit/>
          </a:bodyPr>
          <a:lstStyle/>
          <a:p>
            <a:r>
              <a:rPr lang="en-GB" sz="1000" dirty="0" smtClean="0">
                <a:solidFill>
                  <a:srgbClr val="FF0000"/>
                </a:solidFill>
              </a:rPr>
              <a:t>Account Number of holder</a:t>
            </a:r>
            <a:endParaRPr lang="en-GB" sz="1000" dirty="0">
              <a:solidFill>
                <a:srgbClr val="FF0000"/>
              </a:solidFill>
            </a:endParaRPr>
          </a:p>
        </p:txBody>
      </p:sp>
      <p:sp>
        <p:nvSpPr>
          <p:cNvPr id="175" name="TextBox 174"/>
          <p:cNvSpPr txBox="1"/>
          <p:nvPr/>
        </p:nvSpPr>
        <p:spPr>
          <a:xfrm>
            <a:off x="5689347" y="3207728"/>
            <a:ext cx="279244" cy="276999"/>
          </a:xfrm>
          <a:prstGeom prst="rect">
            <a:avLst/>
          </a:prstGeom>
          <a:noFill/>
        </p:spPr>
        <p:txBody>
          <a:bodyPr wrap="none" rtlCol="0">
            <a:spAutoFit/>
          </a:bodyPr>
          <a:lstStyle/>
          <a:p>
            <a:r>
              <a:rPr lang="en-GB" sz="1200" b="1" dirty="0" smtClean="0">
                <a:solidFill>
                  <a:srgbClr val="FF0000"/>
                </a:solidFill>
              </a:rPr>
              <a:t>?</a:t>
            </a:r>
            <a:endParaRPr lang="en-GB" sz="1200" b="1" dirty="0">
              <a:solidFill>
                <a:srgbClr val="FF0000"/>
              </a:solidFill>
            </a:endParaRPr>
          </a:p>
        </p:txBody>
      </p:sp>
      <p:sp>
        <p:nvSpPr>
          <p:cNvPr id="176" name="TextBox 175"/>
          <p:cNvSpPr txBox="1"/>
          <p:nvPr/>
        </p:nvSpPr>
        <p:spPr>
          <a:xfrm>
            <a:off x="5712127" y="4218177"/>
            <a:ext cx="279244" cy="276999"/>
          </a:xfrm>
          <a:prstGeom prst="rect">
            <a:avLst/>
          </a:prstGeom>
          <a:noFill/>
        </p:spPr>
        <p:txBody>
          <a:bodyPr wrap="none" rtlCol="0">
            <a:spAutoFit/>
          </a:bodyPr>
          <a:lstStyle/>
          <a:p>
            <a:r>
              <a:rPr lang="en-GB" sz="1200" b="1" dirty="0" smtClean="0">
                <a:solidFill>
                  <a:srgbClr val="FF0000"/>
                </a:solidFill>
              </a:rPr>
              <a:t>?</a:t>
            </a:r>
            <a:endParaRPr lang="en-GB" sz="1200" b="1" dirty="0">
              <a:solidFill>
                <a:srgbClr val="FF0000"/>
              </a:solidFill>
            </a:endParaRPr>
          </a:p>
        </p:txBody>
      </p:sp>
      <p:sp>
        <p:nvSpPr>
          <p:cNvPr id="177" name="TextBox 176"/>
          <p:cNvSpPr txBox="1"/>
          <p:nvPr/>
        </p:nvSpPr>
        <p:spPr>
          <a:xfrm>
            <a:off x="5900391" y="3584120"/>
            <a:ext cx="279244" cy="276999"/>
          </a:xfrm>
          <a:prstGeom prst="rect">
            <a:avLst/>
          </a:prstGeom>
          <a:noFill/>
        </p:spPr>
        <p:txBody>
          <a:bodyPr wrap="none" rtlCol="0">
            <a:spAutoFit/>
          </a:bodyPr>
          <a:lstStyle/>
          <a:p>
            <a:r>
              <a:rPr lang="en-GB" sz="1200" b="1" dirty="0" smtClean="0">
                <a:solidFill>
                  <a:srgbClr val="FF0000"/>
                </a:solidFill>
              </a:rPr>
              <a:t>?</a:t>
            </a:r>
            <a:endParaRPr lang="en-GB" sz="1200" b="1" dirty="0">
              <a:solidFill>
                <a:srgbClr val="FF0000"/>
              </a:solidFill>
            </a:endParaRPr>
          </a:p>
        </p:txBody>
      </p:sp>
    </p:spTree>
    <p:extLst>
      <p:ext uri="{BB962C8B-B14F-4D97-AF65-F5344CB8AC3E}">
        <p14:creationId xmlns:p14="http://schemas.microsoft.com/office/powerpoint/2010/main" val="3006745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17889F7-7963-4A16-ADF8-FEE4D97DC541}" type="slidenum">
              <a:rPr lang="en-GB" smtClean="0"/>
              <a:pPr/>
              <a:t>11</a:t>
            </a:fld>
            <a:endParaRPr lang="en-GB" dirty="0"/>
          </a:p>
        </p:txBody>
      </p:sp>
      <p:sp>
        <p:nvSpPr>
          <p:cNvPr id="3" name="Content Placeholder 2"/>
          <p:cNvSpPr>
            <a:spLocks noGrp="1"/>
          </p:cNvSpPr>
          <p:nvPr>
            <p:ph sz="quarter" idx="12"/>
          </p:nvPr>
        </p:nvSpPr>
        <p:spPr>
          <a:xfrm>
            <a:off x="242888" y="910688"/>
            <a:ext cx="8650288" cy="4824536"/>
          </a:xfrm>
        </p:spPr>
        <p:txBody>
          <a:bodyPr/>
          <a:lstStyle/>
          <a:p>
            <a:pPr lvl="1" indent="0">
              <a:buNone/>
            </a:pPr>
            <a:endParaRPr lang="en-GB" sz="1600" dirty="0">
              <a:ea typeface="+mj-ea"/>
              <a:cs typeface="+mj-cs"/>
            </a:endParaRPr>
          </a:p>
          <a:p>
            <a:pPr lvl="1" indent="0">
              <a:buNone/>
            </a:pPr>
            <a:r>
              <a:rPr lang="en-GB" sz="1600" dirty="0"/>
              <a:t>Q4. Reporting rules for “Joint Accounts” ? Country of Issuance or country of Residence of Shareholders ?</a:t>
            </a:r>
          </a:p>
          <a:p>
            <a:pPr lvl="1" indent="0">
              <a:buNone/>
            </a:pPr>
            <a:endParaRPr lang="en-GB" sz="1600" dirty="0" smtClean="0">
              <a:ea typeface="+mj-ea"/>
              <a:cs typeface="+mj-cs"/>
            </a:endParaRPr>
          </a:p>
          <a:p>
            <a:pPr lvl="1" indent="0">
              <a:buNone/>
            </a:pPr>
            <a:r>
              <a:rPr lang="en-GB" sz="1600" dirty="0" smtClean="0">
                <a:ea typeface="+mj-ea"/>
                <a:cs typeface="+mj-cs"/>
              </a:rPr>
              <a:t>Q5. </a:t>
            </a:r>
            <a:r>
              <a:rPr lang="en-GB" sz="1600" dirty="0">
                <a:ea typeface="+mj-ea"/>
                <a:cs typeface="+mj-cs"/>
              </a:rPr>
              <a:t>In Table 3 for Meeting Notice, what do you mean with blank vote? Are you referring to vote withhold (US practise</a:t>
            </a:r>
            <a:r>
              <a:rPr lang="en-GB" sz="1600" dirty="0" smtClean="0">
                <a:ea typeface="+mj-ea"/>
                <a:cs typeface="+mj-cs"/>
              </a:rPr>
              <a:t>)?</a:t>
            </a:r>
          </a:p>
          <a:p>
            <a:pPr lvl="1" indent="0">
              <a:buNone/>
            </a:pPr>
            <a:endParaRPr lang="en-GB" sz="1600" dirty="0">
              <a:ea typeface="+mj-ea"/>
              <a:cs typeface="+mj-cs"/>
            </a:endParaRPr>
          </a:p>
          <a:p>
            <a:pPr lvl="1" indent="0">
              <a:buNone/>
            </a:pPr>
            <a:r>
              <a:rPr lang="en-GB" sz="1600" dirty="0" smtClean="0">
                <a:ea typeface="+mj-ea"/>
                <a:cs typeface="+mj-cs"/>
              </a:rPr>
              <a:t>Q6. </a:t>
            </a:r>
            <a:r>
              <a:rPr lang="en-GB" sz="1600" dirty="0">
                <a:ea typeface="+mj-ea"/>
                <a:cs typeface="+mj-cs"/>
              </a:rPr>
              <a:t>In Table 3 for Meeting Notice, what do you mean with “other” vote?  </a:t>
            </a:r>
            <a:endParaRPr lang="en-GB" sz="1600" dirty="0" smtClean="0">
              <a:ea typeface="+mj-ea"/>
              <a:cs typeface="+mj-cs"/>
            </a:endParaRPr>
          </a:p>
          <a:p>
            <a:pPr lvl="1" indent="0">
              <a:buNone/>
            </a:pPr>
            <a:endParaRPr lang="en-GB" sz="1600" dirty="0">
              <a:ea typeface="+mj-ea"/>
              <a:cs typeface="+mj-cs"/>
            </a:endParaRPr>
          </a:p>
          <a:p>
            <a:pPr lvl="1" indent="0">
              <a:buNone/>
            </a:pPr>
            <a:r>
              <a:rPr lang="en-GB" sz="1600" dirty="0" smtClean="0">
                <a:ea typeface="+mj-ea"/>
                <a:cs typeface="+mj-cs"/>
              </a:rPr>
              <a:t>Q7. </a:t>
            </a:r>
            <a:r>
              <a:rPr lang="en-GB" sz="1600" dirty="0">
                <a:ea typeface="+mj-ea"/>
                <a:cs typeface="+mj-cs"/>
              </a:rPr>
              <a:t>In Table 3 for Meeting Notice, Part F of the message is unclear. Normally, the agenda of a meeting is set at the time the meeting is announced. </a:t>
            </a:r>
          </a:p>
          <a:p>
            <a:pPr lvl="1" indent="0">
              <a:buNone/>
            </a:pPr>
            <a:endParaRPr lang="en-GB" sz="1600" dirty="0">
              <a:ea typeface="+mj-ea"/>
              <a:cs typeface="+mj-cs"/>
            </a:endParaRPr>
          </a:p>
        </p:txBody>
      </p:sp>
      <p:sp>
        <p:nvSpPr>
          <p:cNvPr id="5" name="Title 4"/>
          <p:cNvSpPr>
            <a:spLocks noGrp="1"/>
          </p:cNvSpPr>
          <p:nvPr>
            <p:ph type="title"/>
          </p:nvPr>
        </p:nvSpPr>
        <p:spPr/>
        <p:txBody>
          <a:bodyPr/>
          <a:lstStyle/>
          <a:p>
            <a:r>
              <a:rPr lang="en-GB" dirty="0" smtClean="0"/>
              <a:t>18. SMPG Remaining Issues / Questions </a:t>
            </a:r>
            <a:r>
              <a:rPr lang="en-GB" dirty="0"/>
              <a:t>for </a:t>
            </a:r>
            <a:r>
              <a:rPr lang="en-GB" dirty="0" smtClean="0"/>
              <a:t>messaging to EC DG Justice</a:t>
            </a:r>
            <a:endParaRPr lang="en-GB" dirty="0"/>
          </a:p>
        </p:txBody>
      </p:sp>
      <p:sp>
        <p:nvSpPr>
          <p:cNvPr id="6" name="TextBox 5"/>
          <p:cNvSpPr txBox="1"/>
          <p:nvPr/>
        </p:nvSpPr>
        <p:spPr>
          <a:xfrm>
            <a:off x="958789" y="4527613"/>
            <a:ext cx="7364517" cy="400110"/>
          </a:xfrm>
          <a:prstGeom prst="rect">
            <a:avLst/>
          </a:prstGeom>
          <a:noFill/>
          <a:ln>
            <a:solidFill>
              <a:srgbClr val="3333FF"/>
            </a:solidFill>
          </a:ln>
        </p:spPr>
        <p:txBody>
          <a:bodyPr wrap="none" rtlCol="0">
            <a:spAutoFit/>
          </a:bodyPr>
          <a:lstStyle/>
          <a:p>
            <a:r>
              <a:rPr lang="en-GB" sz="2000" dirty="0" smtClean="0">
                <a:solidFill>
                  <a:srgbClr val="3333FF"/>
                </a:solidFill>
              </a:rPr>
              <a:t>Detailed answers expected from EC DG Justice by </a:t>
            </a:r>
            <a:r>
              <a:rPr lang="en-GB" sz="2000" u="sng" dirty="0" smtClean="0">
                <a:solidFill>
                  <a:srgbClr val="3333FF"/>
                </a:solidFill>
              </a:rPr>
              <a:t>Mid January</a:t>
            </a:r>
            <a:endParaRPr lang="en-GB" sz="2000" u="sng" dirty="0">
              <a:solidFill>
                <a:srgbClr val="3333FF"/>
              </a:solidFill>
            </a:endParaRPr>
          </a:p>
        </p:txBody>
      </p:sp>
    </p:spTree>
    <p:extLst>
      <p:ext uri="{BB962C8B-B14F-4D97-AF65-F5344CB8AC3E}">
        <p14:creationId xmlns:p14="http://schemas.microsoft.com/office/powerpoint/2010/main" val="1147161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smtClean="0"/>
              <a:t>Power Point template - You can edit footer content by going into 'Insert' tab &gt; 'Header &amp; Footer'</a:t>
            </a:r>
            <a:endParaRPr lang="en-GB" dirty="0"/>
          </a:p>
        </p:txBody>
      </p:sp>
      <p:sp>
        <p:nvSpPr>
          <p:cNvPr id="3" name="Slide Number Placeholder 2"/>
          <p:cNvSpPr>
            <a:spLocks noGrp="1"/>
          </p:cNvSpPr>
          <p:nvPr>
            <p:ph type="sldNum" sz="quarter" idx="4"/>
          </p:nvPr>
        </p:nvSpPr>
        <p:spPr/>
        <p:txBody>
          <a:bodyPr/>
          <a:lstStyle/>
          <a:p>
            <a:fld id="{F17889F7-7963-4A16-ADF8-FEE4D97DC541}" type="slidenum">
              <a:rPr lang="en-GB" smtClean="0"/>
              <a:pPr/>
              <a:t>12</a:t>
            </a:fld>
            <a:endParaRPr lang="en-GB" dirty="0"/>
          </a:p>
        </p:txBody>
      </p:sp>
    </p:spTree>
    <p:extLst>
      <p:ext uri="{BB962C8B-B14F-4D97-AF65-F5344CB8AC3E}">
        <p14:creationId xmlns:p14="http://schemas.microsoft.com/office/powerpoint/2010/main" val="3815126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582" y="1124149"/>
            <a:ext cx="8648897" cy="432643"/>
          </a:xfrm>
        </p:spPr>
        <p:txBody>
          <a:bodyPr/>
          <a:lstStyle/>
          <a:p>
            <a:r>
              <a:rPr lang="en-US" dirty="0" smtClean="0"/>
              <a:t>SRD II - Timeline Level 1</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385485446"/>
              </p:ext>
            </p:extLst>
          </p:nvPr>
        </p:nvGraphicFramePr>
        <p:xfrm>
          <a:off x="304859" y="4415517"/>
          <a:ext cx="8730168" cy="1349895"/>
        </p:xfrm>
        <a:graphic>
          <a:graphicData uri="http://schemas.openxmlformats.org/drawingml/2006/table">
            <a:tbl>
              <a:tblPr firstRow="1" bandRow="1">
                <a:tableStyleId>{2D5ABB26-0587-4C30-8999-92F81FD0307C}</a:tableStyleId>
              </a:tblPr>
              <a:tblGrid>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tblGrid>
              <a:tr h="275180">
                <a:tc gridSpan="12">
                  <a:txBody>
                    <a:bodyPr/>
                    <a:lstStyle/>
                    <a:p>
                      <a:pPr algn="ctr"/>
                      <a:r>
                        <a:rPr lang="en-US" sz="1100" dirty="0" smtClean="0">
                          <a:solidFill>
                            <a:schemeClr val="bg1"/>
                          </a:solidFill>
                        </a:rPr>
                        <a:t>2017</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2018</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2019</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2020</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r>
              <a:tr h="275180">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r>
              <a:tr h="209872">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589663">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37568562"/>
              </p:ext>
            </p:extLst>
          </p:nvPr>
        </p:nvGraphicFramePr>
        <p:xfrm>
          <a:off x="304859" y="1606214"/>
          <a:ext cx="8730168" cy="1349895"/>
        </p:xfrm>
        <a:graphic>
          <a:graphicData uri="http://schemas.openxmlformats.org/drawingml/2006/table">
            <a:tbl>
              <a:tblPr firstRow="1" bandRow="1">
                <a:tableStyleId>{2D5ABB26-0587-4C30-8999-92F81FD0307C}</a:tableStyleId>
              </a:tblPr>
              <a:tblGrid>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3537"/>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gridCol w="180220"/>
              </a:tblGrid>
              <a:tr h="275180">
                <a:tc gridSpan="12">
                  <a:txBody>
                    <a:bodyPr/>
                    <a:lstStyle/>
                    <a:p>
                      <a:pPr algn="ctr"/>
                      <a:r>
                        <a:rPr lang="en-US" sz="1100" dirty="0" smtClean="0">
                          <a:solidFill>
                            <a:schemeClr val="bg1"/>
                          </a:solidFill>
                        </a:rPr>
                        <a:t>2017</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2018</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2019</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gridSpan="12">
                  <a:txBody>
                    <a:bodyPr/>
                    <a:lstStyle/>
                    <a:p>
                      <a:pPr algn="ctr"/>
                      <a:r>
                        <a:rPr lang="en-US" sz="1100" dirty="0" smtClean="0">
                          <a:solidFill>
                            <a:schemeClr val="bg1"/>
                          </a:solidFill>
                        </a:rPr>
                        <a:t>2020</a:t>
                      </a:r>
                      <a:endParaRPr lang="en-GB" sz="1100" b="0" dirty="0">
                        <a:solidFill>
                          <a:schemeClr val="bg1"/>
                        </a:solidFill>
                      </a:endParaRPr>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anchor="ctr"/>
                </a:tc>
                <a:tc hMerge="1">
                  <a:txBody>
                    <a:bodyPr/>
                    <a:lstStyle/>
                    <a:p>
                      <a:endParaRPr lang="en-GB"/>
                    </a:p>
                  </a:txBody>
                  <a:tcPr/>
                </a:tc>
                <a:tc hMerge="1">
                  <a:txBody>
                    <a:bodyPr/>
                    <a:lstStyle/>
                    <a:p>
                      <a:endParaRPr lang="en-GB"/>
                    </a:p>
                  </a:txBody>
                  <a:tcPr/>
                </a:tc>
              </a:tr>
              <a:tr h="275180">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Q1</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Q2</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Q3</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US" sz="1100" b="0" dirty="0" smtClean="0"/>
                        <a:t>Q4</a:t>
                      </a:r>
                      <a:endParaRPr lang="en-GB" sz="11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GB"/>
                    </a:p>
                  </a:txBody>
                  <a:tcPr/>
                </a:tc>
                <a:tc hMerge="1">
                  <a:txBody>
                    <a:bodyPr/>
                    <a:lstStyle/>
                    <a:p>
                      <a:endParaRPr lang="en-GB"/>
                    </a:p>
                  </a:txBody>
                  <a:tcPr/>
                </a:tc>
              </a:tr>
              <a:tr h="209872">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F</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M</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J</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A</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S</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O</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N</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lang="en-US" sz="700" b="0" dirty="0" smtClean="0"/>
                        <a:t>D</a:t>
                      </a:r>
                      <a:endParaRPr lang="en-GB" sz="700" b="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589663">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endParaRPr lang="en-GB" sz="1300" dirty="0"/>
                    </a:p>
                  </a:txBody>
                  <a:tcPr marL="77410" marR="77410" marT="51596" marB="51596" anchor="ct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r>
            </a:tbl>
          </a:graphicData>
        </a:graphic>
      </p:graphicFrame>
      <p:sp>
        <p:nvSpPr>
          <p:cNvPr id="8" name="Title 3"/>
          <p:cNvSpPr txBox="1">
            <a:spLocks/>
          </p:cNvSpPr>
          <p:nvPr/>
        </p:nvSpPr>
        <p:spPr bwMode="auto">
          <a:xfrm>
            <a:off x="239552" y="3971318"/>
            <a:ext cx="7284776" cy="523408"/>
          </a:xfrm>
          <a:prstGeom prst="rect">
            <a:avLst/>
          </a:prstGeom>
          <a:noFill/>
          <a:ln w="9525">
            <a:noFill/>
            <a:miter lim="800000"/>
            <a:headEnd/>
            <a:tailEnd/>
          </a:ln>
          <a:effectLst/>
        </p:spPr>
        <p:txBody>
          <a:bodyPr vert="horz" wrap="square" lIns="91394" tIns="45697" rIns="91394" bIns="45697"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pPr defTabSz="774040"/>
            <a:r>
              <a:rPr lang="en-US" dirty="0" smtClean="0">
                <a:solidFill>
                  <a:srgbClr val="0070C0"/>
                </a:solidFill>
              </a:rPr>
              <a:t>SRD II - Timeline </a:t>
            </a:r>
            <a:r>
              <a:rPr lang="en-US" dirty="0">
                <a:solidFill>
                  <a:srgbClr val="0070C0"/>
                </a:solidFill>
              </a:rPr>
              <a:t>Level </a:t>
            </a:r>
            <a:r>
              <a:rPr lang="en-US" dirty="0" smtClean="0">
                <a:solidFill>
                  <a:srgbClr val="0070C0"/>
                </a:solidFill>
              </a:rPr>
              <a:t>2 – Implementing Regulation</a:t>
            </a:r>
            <a:endParaRPr lang="en-GB" dirty="0">
              <a:solidFill>
                <a:srgbClr val="0070C0"/>
              </a:solidFill>
            </a:endParaRPr>
          </a:p>
        </p:txBody>
      </p:sp>
      <p:sp>
        <p:nvSpPr>
          <p:cNvPr id="10" name="Slide Number Placeholder 2"/>
          <p:cNvSpPr>
            <a:spLocks noGrp="1"/>
          </p:cNvSpPr>
          <p:nvPr>
            <p:ph type="sldNum" sz="quarter" idx="11"/>
          </p:nvPr>
        </p:nvSpPr>
        <p:spPr>
          <a:xfrm>
            <a:off x="8315990" y="6310944"/>
            <a:ext cx="645079" cy="257981"/>
          </a:xfrm>
        </p:spPr>
        <p:txBody>
          <a:bodyPr/>
          <a:lstStyle/>
          <a:p>
            <a:fld id="{F17889F7-7963-4A16-ADF8-FEE4D97DC541}" type="slidenum">
              <a:rPr lang="en-GB" smtClean="0">
                <a:solidFill>
                  <a:srgbClr val="766C62"/>
                </a:solidFill>
              </a:rPr>
              <a:pPr/>
              <a:t>2</a:t>
            </a:fld>
            <a:endParaRPr lang="en-GB" dirty="0">
              <a:solidFill>
                <a:srgbClr val="766C62"/>
              </a:solidFill>
            </a:endParaRPr>
          </a:p>
        </p:txBody>
      </p:sp>
      <p:sp>
        <p:nvSpPr>
          <p:cNvPr id="11" name="Slide Number Placeholder 2"/>
          <p:cNvSpPr txBox="1">
            <a:spLocks/>
          </p:cNvSpPr>
          <p:nvPr/>
        </p:nvSpPr>
        <p:spPr>
          <a:xfrm>
            <a:off x="8315990" y="6310944"/>
            <a:ext cx="645079" cy="257981"/>
          </a:xfrm>
          <a:prstGeom prst="rect">
            <a:avLst/>
          </a:prstGeom>
        </p:spPr>
        <p:txBody>
          <a:bodyPr lIns="77401" tIns="38701" rIns="77401" bIns="38701"/>
          <a:lstStyle>
            <a:defPPr>
              <a:defRPr lang="en-GB"/>
            </a:defPPr>
            <a:lvl1pPr algn="r" rtl="0" eaLnBrk="0" fontAlgn="base" hangingPunct="0">
              <a:spcBef>
                <a:spcPct val="0"/>
              </a:spcBef>
              <a:spcAft>
                <a:spcPct val="0"/>
              </a:spcAft>
              <a:defRPr sz="800" kern="1200">
                <a:solidFill>
                  <a:schemeClr val="tx2"/>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a:lstStyle>
          <a:p>
            <a:fld id="{F17889F7-7963-4A16-ADF8-FEE4D97DC541}" type="slidenum">
              <a:rPr lang="en-GB" smtClean="0">
                <a:solidFill>
                  <a:srgbClr val="766C62"/>
                </a:solidFill>
              </a:rPr>
              <a:pPr/>
              <a:t>2</a:t>
            </a:fld>
            <a:endParaRPr lang="en-GB" dirty="0">
              <a:solidFill>
                <a:srgbClr val="766C62"/>
              </a:solidFill>
            </a:endParaRPr>
          </a:p>
        </p:txBody>
      </p:sp>
      <p:sp>
        <p:nvSpPr>
          <p:cNvPr id="15" name="TextBox 14"/>
          <p:cNvSpPr txBox="1"/>
          <p:nvPr/>
        </p:nvSpPr>
        <p:spPr>
          <a:xfrm>
            <a:off x="1260013" y="6188233"/>
            <a:ext cx="1316162" cy="215444"/>
          </a:xfrm>
          <a:prstGeom prst="rect">
            <a:avLst/>
          </a:prstGeom>
          <a:solidFill>
            <a:schemeClr val="bg1"/>
          </a:solidFill>
          <a:ln w="12700">
            <a:solidFill>
              <a:schemeClr val="accent4"/>
            </a:solidFill>
          </a:ln>
        </p:spPr>
        <p:txBody>
          <a:bodyPr wrap="square" rtlCol="0" anchor="ctr">
            <a:spAutoFit/>
          </a:bodyPr>
          <a:lstStyle/>
          <a:p>
            <a:pPr algn="ctr">
              <a:defRPr/>
            </a:pPr>
            <a:r>
              <a:rPr lang="en-US" altLang="en-US" sz="800" dirty="0">
                <a:solidFill>
                  <a:srgbClr val="DB5D25"/>
                </a:solidFill>
              </a:rPr>
              <a:t>Entry into Force</a:t>
            </a:r>
          </a:p>
        </p:txBody>
      </p:sp>
      <p:sp>
        <p:nvSpPr>
          <p:cNvPr id="16" name="TextBox 15"/>
          <p:cNvSpPr txBox="1"/>
          <p:nvPr/>
        </p:nvSpPr>
        <p:spPr>
          <a:xfrm>
            <a:off x="1259632" y="6525924"/>
            <a:ext cx="1316162" cy="215444"/>
          </a:xfrm>
          <a:prstGeom prst="rect">
            <a:avLst/>
          </a:prstGeom>
          <a:solidFill>
            <a:schemeClr val="bg1"/>
          </a:solidFill>
          <a:ln w="12700">
            <a:solidFill>
              <a:schemeClr val="accent2"/>
            </a:solidFill>
          </a:ln>
        </p:spPr>
        <p:txBody>
          <a:bodyPr wrap="square" rtlCol="0" anchor="ctr">
            <a:spAutoFit/>
          </a:bodyPr>
          <a:lstStyle/>
          <a:p>
            <a:pPr algn="ctr">
              <a:defRPr/>
            </a:pPr>
            <a:r>
              <a:rPr lang="en-US" altLang="en-US" sz="800" dirty="0">
                <a:solidFill>
                  <a:srgbClr val="970254"/>
                </a:solidFill>
              </a:rPr>
              <a:t>Application</a:t>
            </a:r>
          </a:p>
        </p:txBody>
      </p:sp>
      <p:sp>
        <p:nvSpPr>
          <p:cNvPr id="20" name="Oval 19"/>
          <p:cNvSpPr/>
          <p:nvPr/>
        </p:nvSpPr>
        <p:spPr bwMode="auto">
          <a:xfrm>
            <a:off x="1260013" y="6214688"/>
            <a:ext cx="121918" cy="162526"/>
          </a:xfrm>
          <a:prstGeom prst="ellipse">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774017"/>
            <a:endParaRPr lang="en-GB" sz="2000" dirty="0">
              <a:solidFill>
                <a:prstClr val="black"/>
              </a:solidFill>
            </a:endParaRPr>
          </a:p>
        </p:txBody>
      </p:sp>
      <p:sp>
        <p:nvSpPr>
          <p:cNvPr id="21" name="Oval 20"/>
          <p:cNvSpPr/>
          <p:nvPr/>
        </p:nvSpPr>
        <p:spPr bwMode="auto">
          <a:xfrm>
            <a:off x="1259632" y="6552378"/>
            <a:ext cx="121918" cy="162526"/>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774017"/>
            <a:endParaRPr lang="en-GB" sz="2000" dirty="0">
              <a:solidFill>
                <a:prstClr val="black"/>
              </a:solidFill>
            </a:endParaRPr>
          </a:p>
        </p:txBody>
      </p:sp>
      <p:sp>
        <p:nvSpPr>
          <p:cNvPr id="23" name="TextBox 22"/>
          <p:cNvSpPr txBox="1"/>
          <p:nvPr/>
        </p:nvSpPr>
        <p:spPr>
          <a:xfrm>
            <a:off x="467544" y="6122303"/>
            <a:ext cx="853428" cy="262824"/>
          </a:xfrm>
          <a:prstGeom prst="rect">
            <a:avLst/>
          </a:prstGeom>
          <a:noFill/>
        </p:spPr>
        <p:txBody>
          <a:bodyPr wrap="square" lIns="77401" tIns="38701" rIns="77401" bIns="38701" rtlCol="0">
            <a:spAutoFit/>
          </a:bodyPr>
          <a:lstStyle/>
          <a:p>
            <a:pPr eaLnBrk="1" hangingPunct="1"/>
            <a:r>
              <a:rPr lang="en-US" sz="1200" b="1" dirty="0">
                <a:solidFill>
                  <a:srgbClr val="766C62"/>
                </a:solidFill>
                <a:latin typeface="Arial"/>
              </a:rPr>
              <a:t>Legend:</a:t>
            </a:r>
            <a:endParaRPr lang="en-GB" sz="1200" b="1" dirty="0">
              <a:solidFill>
                <a:srgbClr val="766C62"/>
              </a:solidFill>
              <a:latin typeface="Arial"/>
            </a:endParaRPr>
          </a:p>
        </p:txBody>
      </p:sp>
      <p:sp>
        <p:nvSpPr>
          <p:cNvPr id="24" name="Oval 23"/>
          <p:cNvSpPr/>
          <p:nvPr/>
        </p:nvSpPr>
        <p:spPr bwMode="auto">
          <a:xfrm>
            <a:off x="1219247" y="2502779"/>
            <a:ext cx="121918" cy="162525"/>
          </a:xfrm>
          <a:prstGeom prst="ellipse">
            <a:avLst/>
          </a:prstGeom>
          <a:solidFill>
            <a:schemeClr val="accent4"/>
          </a:solidFill>
          <a:ln w="9525" cap="flat" cmpd="sng" algn="ctr">
            <a:noFill/>
            <a:prstDash val="solid"/>
            <a:round/>
            <a:headEnd type="none" w="med" len="med"/>
            <a:tailEnd type="none" w="med" len="med"/>
          </a:ln>
          <a:effectLst/>
        </p:spPr>
        <p:txBody>
          <a:bodyPr vert="horz" wrap="square" lIns="77401" tIns="38701" rIns="77401" bIns="38701" numCol="1" rtlCol="0" anchor="t" anchorCtr="0" compatLnSpc="1">
            <a:prstTxWarp prst="textNoShape">
              <a:avLst/>
            </a:prstTxWarp>
          </a:bodyPr>
          <a:lstStyle/>
          <a:p>
            <a:pPr defTabSz="774017"/>
            <a:endParaRPr lang="en-GB" sz="2000" dirty="0">
              <a:solidFill>
                <a:prstClr val="black"/>
              </a:solidFill>
            </a:endParaRPr>
          </a:p>
        </p:txBody>
      </p:sp>
      <p:sp>
        <p:nvSpPr>
          <p:cNvPr id="27" name="TextBox 26"/>
          <p:cNvSpPr txBox="1"/>
          <p:nvPr/>
        </p:nvSpPr>
        <p:spPr>
          <a:xfrm>
            <a:off x="1280206" y="3506470"/>
            <a:ext cx="1316162" cy="215444"/>
          </a:xfrm>
          <a:prstGeom prst="rect">
            <a:avLst/>
          </a:prstGeom>
          <a:solidFill>
            <a:schemeClr val="bg1"/>
          </a:solidFill>
          <a:ln w="12700">
            <a:solidFill>
              <a:schemeClr val="accent4"/>
            </a:solidFill>
          </a:ln>
        </p:spPr>
        <p:txBody>
          <a:bodyPr wrap="square" rtlCol="0" anchor="ctr">
            <a:spAutoFit/>
          </a:bodyPr>
          <a:lstStyle/>
          <a:p>
            <a:pPr algn="ctr">
              <a:defRPr/>
            </a:pPr>
            <a:r>
              <a:rPr lang="en-US" altLang="en-US" sz="800" dirty="0">
                <a:solidFill>
                  <a:srgbClr val="DB5D25"/>
                </a:solidFill>
              </a:rPr>
              <a:t>10 June 2017</a:t>
            </a:r>
          </a:p>
        </p:txBody>
      </p:sp>
      <p:sp>
        <p:nvSpPr>
          <p:cNvPr id="30" name="TextBox 29"/>
          <p:cNvSpPr txBox="1"/>
          <p:nvPr/>
        </p:nvSpPr>
        <p:spPr>
          <a:xfrm>
            <a:off x="4353103" y="3450487"/>
            <a:ext cx="1316162" cy="338553"/>
          </a:xfrm>
          <a:prstGeom prst="rect">
            <a:avLst/>
          </a:prstGeom>
          <a:solidFill>
            <a:schemeClr val="bg1"/>
          </a:solidFill>
          <a:ln w="12700">
            <a:solidFill>
              <a:schemeClr val="accent2"/>
            </a:solidFill>
          </a:ln>
        </p:spPr>
        <p:txBody>
          <a:bodyPr wrap="square" rtlCol="0" anchor="ctr">
            <a:spAutoFit/>
          </a:bodyPr>
          <a:lstStyle>
            <a:defPPr>
              <a:defRPr lang="en-GB"/>
            </a:defPPr>
            <a:lvl1pPr algn="ctr">
              <a:defRPr sz="800">
                <a:solidFill>
                  <a:srgbClr val="970254"/>
                </a:solidFill>
              </a:defRPr>
            </a:lvl1pPr>
          </a:lstStyle>
          <a:p>
            <a:r>
              <a:rPr lang="en-US" altLang="en-US" dirty="0"/>
              <a:t>10 June 2019 (Transposition limit)</a:t>
            </a:r>
          </a:p>
        </p:txBody>
      </p:sp>
      <p:cxnSp>
        <p:nvCxnSpPr>
          <p:cNvPr id="32" name="Straight Connector 31"/>
          <p:cNvCxnSpPr>
            <a:stCxn id="27" idx="3"/>
            <a:endCxn id="30" idx="1"/>
          </p:cNvCxnSpPr>
          <p:nvPr/>
        </p:nvCxnSpPr>
        <p:spPr bwMode="auto">
          <a:xfrm>
            <a:off x="2596368" y="3614192"/>
            <a:ext cx="1756735" cy="5572"/>
          </a:xfrm>
          <a:prstGeom prst="line">
            <a:avLst/>
          </a:prstGeom>
          <a:solidFill>
            <a:schemeClr val="accent1"/>
          </a:solidFill>
          <a:ln w="12700" cap="flat" cmpd="sng" algn="ctr">
            <a:solidFill>
              <a:schemeClr val="accent4"/>
            </a:solidFill>
            <a:prstDash val="lgDash"/>
            <a:round/>
            <a:headEnd type="none" w="med" len="med"/>
            <a:tailEnd type="none" w="med" len="med"/>
          </a:ln>
          <a:effectLst/>
        </p:spPr>
      </p:cxnSp>
      <p:sp>
        <p:nvSpPr>
          <p:cNvPr id="33" name="TextBox 32"/>
          <p:cNvSpPr txBox="1"/>
          <p:nvPr/>
        </p:nvSpPr>
        <p:spPr>
          <a:xfrm>
            <a:off x="2815064" y="3222526"/>
            <a:ext cx="1316162" cy="201269"/>
          </a:xfrm>
          <a:prstGeom prst="rect">
            <a:avLst/>
          </a:prstGeom>
          <a:solidFill>
            <a:schemeClr val="bg1"/>
          </a:solidFill>
          <a:ln w="12700">
            <a:solidFill>
              <a:schemeClr val="accent4"/>
            </a:solidFill>
            <a:prstDash val="dash"/>
          </a:ln>
        </p:spPr>
        <p:txBody>
          <a:bodyPr wrap="square" lIns="77401" tIns="38701" rIns="77401" bIns="38701" rtlCol="0" anchor="ctr">
            <a:spAutoFit/>
          </a:bodyPr>
          <a:lstStyle/>
          <a:p>
            <a:pPr algn="ctr">
              <a:defRPr/>
            </a:pPr>
            <a:r>
              <a:rPr lang="en-US" altLang="en-US" sz="800" dirty="0">
                <a:solidFill>
                  <a:srgbClr val="DB5D25"/>
                </a:solidFill>
              </a:rPr>
              <a:t>Transposition Time</a:t>
            </a:r>
          </a:p>
        </p:txBody>
      </p:sp>
      <p:cxnSp>
        <p:nvCxnSpPr>
          <p:cNvPr id="34" name="Straight Connector 33"/>
          <p:cNvCxnSpPr>
            <a:stCxn id="24" idx="4"/>
            <a:endCxn id="27" idx="1"/>
          </p:cNvCxnSpPr>
          <p:nvPr/>
        </p:nvCxnSpPr>
        <p:spPr bwMode="auto">
          <a:xfrm>
            <a:off x="1280206" y="2665304"/>
            <a:ext cx="0" cy="948888"/>
          </a:xfrm>
          <a:prstGeom prst="line">
            <a:avLst/>
          </a:prstGeom>
          <a:solidFill>
            <a:schemeClr val="accent1"/>
          </a:solidFill>
          <a:ln w="12700" cap="flat" cmpd="sng" algn="ctr">
            <a:solidFill>
              <a:schemeClr val="accent4"/>
            </a:solidFill>
            <a:prstDash val="solid"/>
            <a:round/>
            <a:headEnd type="none" w="med" len="med"/>
            <a:tailEnd type="none" w="med" len="med"/>
          </a:ln>
          <a:effectLst/>
        </p:spPr>
      </p:cxnSp>
      <p:cxnSp>
        <p:nvCxnSpPr>
          <p:cNvPr id="35" name="Straight Connector 34"/>
          <p:cNvCxnSpPr>
            <a:endCxn id="30" idx="3"/>
          </p:cNvCxnSpPr>
          <p:nvPr/>
        </p:nvCxnSpPr>
        <p:spPr bwMode="auto">
          <a:xfrm>
            <a:off x="5667875" y="2665304"/>
            <a:ext cx="1390" cy="954460"/>
          </a:xfrm>
          <a:prstGeom prst="line">
            <a:avLst/>
          </a:prstGeom>
          <a:solidFill>
            <a:schemeClr val="bg1"/>
          </a:solidFill>
          <a:ln w="12700">
            <a:solidFill>
              <a:schemeClr val="accent2"/>
            </a:solidFill>
          </a:ln>
        </p:spPr>
      </p:cxnSp>
      <p:sp>
        <p:nvSpPr>
          <p:cNvPr id="41" name="Oval 40"/>
          <p:cNvSpPr/>
          <p:nvPr/>
        </p:nvSpPr>
        <p:spPr bwMode="auto">
          <a:xfrm>
            <a:off x="8364001" y="5223927"/>
            <a:ext cx="121918" cy="162525"/>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774017"/>
            <a:endParaRPr lang="en-GB" sz="2000" dirty="0">
              <a:solidFill>
                <a:prstClr val="black"/>
              </a:solidFill>
            </a:endParaRPr>
          </a:p>
        </p:txBody>
      </p:sp>
      <p:sp>
        <p:nvSpPr>
          <p:cNvPr id="42" name="Oval 41"/>
          <p:cNvSpPr/>
          <p:nvPr/>
        </p:nvSpPr>
        <p:spPr bwMode="auto">
          <a:xfrm>
            <a:off x="4009308" y="5223927"/>
            <a:ext cx="121918" cy="162525"/>
          </a:xfrm>
          <a:prstGeom prst="ellipse">
            <a:avLst/>
          </a:prstGeom>
          <a:solidFill>
            <a:schemeClr val="accent4"/>
          </a:solidFill>
          <a:ln w="9525" cap="flat" cmpd="sng" algn="ctr">
            <a:noFill/>
            <a:prstDash val="solid"/>
            <a:round/>
            <a:headEnd type="none" w="med" len="med"/>
            <a:tailEnd type="none" w="med" len="med"/>
          </a:ln>
          <a:effectLst/>
        </p:spPr>
        <p:txBody>
          <a:bodyPr vert="horz" wrap="square" lIns="77401" tIns="38701" rIns="77401" bIns="38701" numCol="1" rtlCol="0" anchor="t" anchorCtr="0" compatLnSpc="1">
            <a:prstTxWarp prst="textNoShape">
              <a:avLst/>
            </a:prstTxWarp>
          </a:bodyPr>
          <a:lstStyle/>
          <a:p>
            <a:pPr defTabSz="774017"/>
            <a:endParaRPr lang="en-GB" sz="2000" dirty="0">
              <a:solidFill>
                <a:prstClr val="black"/>
              </a:solidFill>
            </a:endParaRPr>
          </a:p>
        </p:txBody>
      </p:sp>
      <p:sp>
        <p:nvSpPr>
          <p:cNvPr id="44" name="TextBox 43"/>
          <p:cNvSpPr txBox="1"/>
          <p:nvPr/>
        </p:nvSpPr>
        <p:spPr>
          <a:xfrm>
            <a:off x="7108798" y="6338907"/>
            <a:ext cx="1316162" cy="215444"/>
          </a:xfrm>
          <a:prstGeom prst="rect">
            <a:avLst/>
          </a:prstGeom>
          <a:solidFill>
            <a:schemeClr val="bg1"/>
          </a:solidFill>
          <a:ln w="12700">
            <a:solidFill>
              <a:schemeClr val="accent2"/>
            </a:solidFill>
          </a:ln>
        </p:spPr>
        <p:txBody>
          <a:bodyPr wrap="square" rtlCol="0" anchor="ctr">
            <a:spAutoFit/>
          </a:bodyPr>
          <a:lstStyle>
            <a:defPPr>
              <a:defRPr lang="en-GB"/>
            </a:defPPr>
            <a:lvl1pPr algn="ctr">
              <a:defRPr sz="800">
                <a:solidFill>
                  <a:srgbClr val="970254"/>
                </a:solidFill>
              </a:defRPr>
            </a:lvl1pPr>
          </a:lstStyle>
          <a:p>
            <a:r>
              <a:rPr lang="en-US" altLang="en-US" dirty="0"/>
              <a:t>3 September  2020</a:t>
            </a:r>
          </a:p>
        </p:txBody>
      </p:sp>
      <p:sp>
        <p:nvSpPr>
          <p:cNvPr id="47" name="TextBox 46"/>
          <p:cNvSpPr txBox="1"/>
          <p:nvPr/>
        </p:nvSpPr>
        <p:spPr>
          <a:xfrm>
            <a:off x="4070267" y="6338907"/>
            <a:ext cx="1316162" cy="215444"/>
          </a:xfrm>
          <a:prstGeom prst="rect">
            <a:avLst/>
          </a:prstGeom>
          <a:solidFill>
            <a:schemeClr val="bg1"/>
          </a:solidFill>
          <a:ln w="12700">
            <a:solidFill>
              <a:schemeClr val="accent4"/>
            </a:solidFill>
          </a:ln>
        </p:spPr>
        <p:txBody>
          <a:bodyPr wrap="square" rtlCol="0" anchor="ctr">
            <a:spAutoFit/>
          </a:bodyPr>
          <a:lstStyle/>
          <a:p>
            <a:pPr algn="ctr">
              <a:defRPr/>
            </a:pPr>
            <a:r>
              <a:rPr lang="en-US" altLang="en-US" sz="800" dirty="0">
                <a:solidFill>
                  <a:srgbClr val="DB5D25"/>
                </a:solidFill>
              </a:rPr>
              <a:t>3</a:t>
            </a:r>
            <a:r>
              <a:rPr lang="en-US" altLang="en-US" sz="800" dirty="0" smtClean="0">
                <a:solidFill>
                  <a:srgbClr val="DB5D25"/>
                </a:solidFill>
              </a:rPr>
              <a:t> </a:t>
            </a:r>
            <a:r>
              <a:rPr lang="en-US" altLang="en-US" sz="800" dirty="0">
                <a:solidFill>
                  <a:srgbClr val="DB5D25"/>
                </a:solidFill>
              </a:rPr>
              <a:t>September 2018 </a:t>
            </a:r>
          </a:p>
        </p:txBody>
      </p:sp>
      <p:cxnSp>
        <p:nvCxnSpPr>
          <p:cNvPr id="49" name="Straight Connector 48"/>
          <p:cNvCxnSpPr>
            <a:stCxn id="44" idx="1"/>
            <a:endCxn id="47" idx="3"/>
          </p:cNvCxnSpPr>
          <p:nvPr/>
        </p:nvCxnSpPr>
        <p:spPr bwMode="auto">
          <a:xfrm flipH="1">
            <a:off x="5386429" y="6446629"/>
            <a:ext cx="1722369" cy="0"/>
          </a:xfrm>
          <a:prstGeom prst="line">
            <a:avLst/>
          </a:prstGeom>
          <a:solidFill>
            <a:schemeClr val="accent1"/>
          </a:solidFill>
          <a:ln w="12700" cap="flat" cmpd="sng" algn="ctr">
            <a:solidFill>
              <a:schemeClr val="accent4"/>
            </a:solidFill>
            <a:prstDash val="lgDash"/>
            <a:round/>
            <a:headEnd type="none" w="med" len="med"/>
            <a:tailEnd type="none" w="med" len="med"/>
          </a:ln>
          <a:effectLst/>
        </p:spPr>
      </p:cxnSp>
      <p:sp>
        <p:nvSpPr>
          <p:cNvPr id="50" name="TextBox 49"/>
          <p:cNvSpPr txBox="1"/>
          <p:nvPr/>
        </p:nvSpPr>
        <p:spPr>
          <a:xfrm>
            <a:off x="5580112" y="5906279"/>
            <a:ext cx="1316162" cy="324379"/>
          </a:xfrm>
          <a:prstGeom prst="rect">
            <a:avLst/>
          </a:prstGeom>
          <a:solidFill>
            <a:schemeClr val="bg1"/>
          </a:solidFill>
          <a:ln w="12700">
            <a:solidFill>
              <a:schemeClr val="accent4"/>
            </a:solidFill>
            <a:prstDash val="dash"/>
          </a:ln>
        </p:spPr>
        <p:txBody>
          <a:bodyPr wrap="square" lIns="77401" tIns="38701" rIns="77401" bIns="38701" rtlCol="0" anchor="ctr">
            <a:spAutoFit/>
          </a:bodyPr>
          <a:lstStyle/>
          <a:p>
            <a:pPr algn="ctr">
              <a:defRPr/>
            </a:pPr>
            <a:r>
              <a:rPr lang="en-US" altLang="en-US" sz="800" dirty="0">
                <a:solidFill>
                  <a:srgbClr val="DB5D25"/>
                </a:solidFill>
              </a:rPr>
              <a:t>Time to adopt the Level 2  Measures</a:t>
            </a:r>
          </a:p>
        </p:txBody>
      </p:sp>
      <p:cxnSp>
        <p:nvCxnSpPr>
          <p:cNvPr id="51" name="Straight Connector 50"/>
          <p:cNvCxnSpPr>
            <a:stCxn id="41" idx="4"/>
            <a:endCxn id="44" idx="3"/>
          </p:cNvCxnSpPr>
          <p:nvPr/>
        </p:nvCxnSpPr>
        <p:spPr bwMode="auto">
          <a:xfrm>
            <a:off x="8424960" y="5386452"/>
            <a:ext cx="0" cy="1060177"/>
          </a:xfrm>
          <a:prstGeom prst="line">
            <a:avLst/>
          </a:prstGeom>
          <a:solidFill>
            <a:schemeClr val="bg1"/>
          </a:solidFill>
          <a:ln w="12700">
            <a:solidFill>
              <a:schemeClr val="accent2"/>
            </a:solidFill>
          </a:ln>
        </p:spPr>
      </p:cxnSp>
      <p:cxnSp>
        <p:nvCxnSpPr>
          <p:cNvPr id="52" name="Straight Connector 51"/>
          <p:cNvCxnSpPr>
            <a:stCxn id="42" idx="4"/>
            <a:endCxn id="47" idx="1"/>
          </p:cNvCxnSpPr>
          <p:nvPr/>
        </p:nvCxnSpPr>
        <p:spPr bwMode="auto">
          <a:xfrm>
            <a:off x="4070267" y="5386452"/>
            <a:ext cx="0" cy="1060177"/>
          </a:xfrm>
          <a:prstGeom prst="line">
            <a:avLst/>
          </a:prstGeom>
          <a:solidFill>
            <a:schemeClr val="accent1"/>
          </a:solidFill>
          <a:ln w="12700" cap="flat" cmpd="sng" algn="ctr">
            <a:solidFill>
              <a:schemeClr val="accent4"/>
            </a:solidFill>
            <a:prstDash val="solid"/>
            <a:round/>
            <a:headEnd type="none" w="med" len="med"/>
            <a:tailEnd type="none" w="med" len="med"/>
          </a:ln>
          <a:effectLst/>
        </p:spPr>
      </p:cxnSp>
      <p:sp>
        <p:nvSpPr>
          <p:cNvPr id="59" name="Oval 58"/>
          <p:cNvSpPr/>
          <p:nvPr/>
        </p:nvSpPr>
        <p:spPr bwMode="auto">
          <a:xfrm>
            <a:off x="5606916" y="2502779"/>
            <a:ext cx="121918" cy="162526"/>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774017"/>
            <a:endParaRPr lang="en-GB" sz="2000" dirty="0">
              <a:solidFill>
                <a:prstClr val="black"/>
              </a:solidFill>
            </a:endParaRPr>
          </a:p>
        </p:txBody>
      </p:sp>
      <p:sp>
        <p:nvSpPr>
          <p:cNvPr id="60" name="Title 6"/>
          <p:cNvSpPr txBox="1">
            <a:spLocks/>
          </p:cNvSpPr>
          <p:nvPr/>
        </p:nvSpPr>
        <p:spPr bwMode="auto">
          <a:xfrm>
            <a:off x="242888" y="333375"/>
            <a:ext cx="8649593" cy="432643"/>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algn="l" rtl="0" eaLnBrk="1" fontAlgn="base" hangingPunct="1">
              <a:spcBef>
                <a:spcPct val="0"/>
              </a:spcBef>
              <a:spcAft>
                <a:spcPct val="0"/>
              </a:spcAf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40" algn="l" rtl="0" eaLnBrk="1" fontAlgn="base" hangingPunct="1">
              <a:spcBef>
                <a:spcPct val="0"/>
              </a:spcBef>
              <a:spcAft>
                <a:spcPct val="0"/>
              </a:spcAft>
              <a:defRPr sz="3800">
                <a:solidFill>
                  <a:schemeClr val="tx2"/>
                </a:solidFill>
                <a:latin typeface="Times New Roman" pitchFamily="18" charset="0"/>
              </a:defRPr>
            </a:lvl6pPr>
            <a:lvl7pPr marL="1079676" algn="l" rtl="0" eaLnBrk="1" fontAlgn="base" hangingPunct="1">
              <a:spcBef>
                <a:spcPct val="0"/>
              </a:spcBef>
              <a:spcAft>
                <a:spcPct val="0"/>
              </a:spcAft>
              <a:defRPr sz="3800">
                <a:solidFill>
                  <a:schemeClr val="tx2"/>
                </a:solidFill>
                <a:latin typeface="Times New Roman" pitchFamily="18" charset="0"/>
              </a:defRPr>
            </a:lvl7pPr>
            <a:lvl8pPr marL="1619516" algn="l" rtl="0" eaLnBrk="1" fontAlgn="base" hangingPunct="1">
              <a:spcBef>
                <a:spcPct val="0"/>
              </a:spcBef>
              <a:spcAft>
                <a:spcPct val="0"/>
              </a:spcAft>
              <a:defRPr sz="3800">
                <a:solidFill>
                  <a:schemeClr val="tx2"/>
                </a:solidFill>
                <a:latin typeface="Times New Roman" pitchFamily="18" charset="0"/>
              </a:defRPr>
            </a:lvl8pPr>
            <a:lvl9pPr marL="2159354" algn="l" rtl="0" eaLnBrk="1" fontAlgn="base" hangingPunct="1">
              <a:spcBef>
                <a:spcPct val="0"/>
              </a:spcBef>
              <a:spcAft>
                <a:spcPct val="0"/>
              </a:spcAft>
              <a:defRPr sz="3800">
                <a:solidFill>
                  <a:schemeClr val="tx2"/>
                </a:solidFill>
                <a:latin typeface="Times New Roman" pitchFamily="18" charset="0"/>
              </a:defRPr>
            </a:lvl9pPr>
          </a:lstStyle>
          <a:p>
            <a:r>
              <a:rPr lang="en-GB" sz="2400" kern="0" dirty="0" smtClean="0"/>
              <a:t>1. SRD II &amp; Implementing Regulation</a:t>
            </a:r>
            <a:endParaRPr lang="en-US" sz="2400" b="0" kern="0" dirty="0"/>
          </a:p>
        </p:txBody>
      </p:sp>
    </p:spTree>
    <p:extLst>
      <p:ext uri="{BB962C8B-B14F-4D97-AF65-F5344CB8AC3E}">
        <p14:creationId xmlns:p14="http://schemas.microsoft.com/office/powerpoint/2010/main" val="1808210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248" y="340399"/>
            <a:ext cx="8169178" cy="424305"/>
          </a:xfrm>
        </p:spPr>
        <p:txBody>
          <a:bodyPr/>
          <a:lstStyle/>
          <a:p>
            <a:r>
              <a:rPr lang="en-GB" sz="2400" kern="1200" dirty="0" smtClean="0"/>
              <a:t>2. SMPG / SWIFT -  Driving the Messaging Solution</a:t>
            </a:r>
            <a:endParaRPr lang="en-GB" sz="2400" kern="1200" dirty="0"/>
          </a:p>
        </p:txBody>
      </p:sp>
      <p:sp>
        <p:nvSpPr>
          <p:cNvPr id="5" name="Content Placeholder 4"/>
          <p:cNvSpPr>
            <a:spLocks noGrp="1"/>
          </p:cNvSpPr>
          <p:nvPr>
            <p:ph sz="quarter" idx="12"/>
          </p:nvPr>
        </p:nvSpPr>
        <p:spPr>
          <a:xfrm>
            <a:off x="243901" y="789087"/>
            <a:ext cx="8534932" cy="5973663"/>
          </a:xfrm>
        </p:spPr>
        <p:txBody>
          <a:bodyPr/>
          <a:lstStyle/>
          <a:p>
            <a:pPr marL="285750" indent="-285750">
              <a:buFont typeface="Arial" panose="020B0604020202020204" pitchFamily="34" charset="0"/>
              <a:buChar char="•"/>
            </a:pPr>
            <a:r>
              <a:rPr lang="en-GB" sz="1600" b="1" dirty="0" smtClean="0">
                <a:solidFill>
                  <a:srgbClr val="0070C0"/>
                </a:solidFill>
              </a:rPr>
              <a:t>August 2018: </a:t>
            </a:r>
          </a:p>
          <a:p>
            <a:pPr marL="542925"/>
            <a:r>
              <a:rPr lang="en-GB" sz="1600" dirty="0" smtClean="0"/>
              <a:t>The SMPG SC approves the CA WG proposal to contact the DG Justice and propose them to drive the ISO 20022 messaging solution for SRD2 for the community via a SRD2 Expert Task Force.</a:t>
            </a:r>
            <a:endParaRPr lang="en-GB" sz="1600" dirty="0"/>
          </a:p>
          <a:p>
            <a:pPr marL="285750" indent="-285750">
              <a:buFont typeface="Arial" panose="020B0604020202020204" pitchFamily="34" charset="0"/>
              <a:buChar char="•"/>
            </a:pPr>
            <a:r>
              <a:rPr lang="en-GB" sz="1600" b="1" dirty="0" smtClean="0">
                <a:solidFill>
                  <a:srgbClr val="0070C0"/>
                </a:solidFill>
              </a:rPr>
              <a:t>September 28, 2018: </a:t>
            </a:r>
          </a:p>
          <a:p>
            <a:pPr marL="542925"/>
            <a:r>
              <a:rPr lang="en-GB" sz="1600" dirty="0" smtClean="0"/>
              <a:t>An SMPG SC’s delegation met with the DG Justice. The DG Justice welcomes the initiative to develop new ISO 20022 messages and maintain the PV and CA Solutions</a:t>
            </a:r>
            <a:r>
              <a:rPr lang="en-GB" sz="1600" b="1" dirty="0" smtClean="0"/>
              <a:t>. </a:t>
            </a:r>
          </a:p>
          <a:p>
            <a:pPr marL="285750" indent="-285750">
              <a:buFont typeface="Arial" panose="020B0604020202020204" pitchFamily="34" charset="0"/>
              <a:buChar char="•"/>
            </a:pPr>
            <a:r>
              <a:rPr lang="en-GB" sz="1600" b="1" dirty="0" smtClean="0">
                <a:solidFill>
                  <a:srgbClr val="0070C0"/>
                </a:solidFill>
              </a:rPr>
              <a:t>October 2018: </a:t>
            </a:r>
          </a:p>
          <a:p>
            <a:pPr marL="542925"/>
            <a:r>
              <a:rPr lang="en-GB" sz="1600" dirty="0" smtClean="0"/>
              <a:t>The SMPG launched a call for TF members via the NMPG’s representatives.</a:t>
            </a:r>
          </a:p>
          <a:p>
            <a:pPr marL="285750" indent="-285750">
              <a:buFont typeface="Arial" panose="020B0604020202020204" pitchFamily="34" charset="0"/>
              <a:buChar char="•"/>
            </a:pPr>
            <a:r>
              <a:rPr lang="en-GB" sz="1600" b="1" dirty="0" smtClean="0">
                <a:solidFill>
                  <a:srgbClr val="0070C0"/>
                </a:solidFill>
              </a:rPr>
              <a:t>Task Force Objectives</a:t>
            </a:r>
          </a:p>
          <a:p>
            <a:pPr marL="812469" lvl="1" indent="-285750">
              <a:buFont typeface="Arial" panose="020B0604020202020204" pitchFamily="34" charset="0"/>
              <a:buChar char="•"/>
            </a:pPr>
            <a:r>
              <a:rPr lang="en-GB" sz="1200" b="1" dirty="0" smtClean="0"/>
              <a:t>Gap Analysis between the IR and the existing CA</a:t>
            </a:r>
            <a:r>
              <a:rPr lang="en-GB" sz="1200" b="1" dirty="0"/>
              <a:t> </a:t>
            </a:r>
            <a:r>
              <a:rPr lang="en-GB" sz="1200" b="1" dirty="0" smtClean="0"/>
              <a:t>&amp; PV messages</a:t>
            </a:r>
          </a:p>
          <a:p>
            <a:pPr marL="812469" lvl="1" indent="-285750">
              <a:buFont typeface="Arial" panose="020B0604020202020204" pitchFamily="34" charset="0"/>
              <a:buChar char="•"/>
            </a:pPr>
            <a:r>
              <a:rPr lang="en-GB" sz="1200" b="1" dirty="0" smtClean="0"/>
              <a:t>Identify new Flows</a:t>
            </a:r>
          </a:p>
          <a:p>
            <a:pPr marL="812469" lvl="1" indent="-285750">
              <a:buFont typeface="Arial" panose="020B0604020202020204" pitchFamily="34" charset="0"/>
              <a:buChar char="•"/>
            </a:pPr>
            <a:r>
              <a:rPr lang="en-GB" sz="1200" b="1" dirty="0" smtClean="0"/>
              <a:t>Submit an ISO 20022 Business Justification to ISO RA for new messages</a:t>
            </a:r>
          </a:p>
          <a:p>
            <a:pPr marL="812469" lvl="1" indent="-285750">
              <a:buFont typeface="Arial" panose="020B0604020202020204" pitchFamily="34" charset="0"/>
              <a:buChar char="•"/>
            </a:pPr>
            <a:r>
              <a:rPr lang="en-GB" sz="1200" b="1" dirty="0" smtClean="0"/>
              <a:t>Submit change requests for SR2020 for existing CA &amp; PV messages</a:t>
            </a:r>
          </a:p>
          <a:p>
            <a:pPr marL="285750" indent="-285750">
              <a:buFont typeface="Arial" panose="020B0604020202020204" pitchFamily="34" charset="0"/>
              <a:buChar char="•"/>
            </a:pPr>
            <a:r>
              <a:rPr lang="en-GB" sz="1600" b="1" dirty="0" smtClean="0">
                <a:solidFill>
                  <a:srgbClr val="0070C0"/>
                </a:solidFill>
              </a:rPr>
              <a:t>November 20, 2018:</a:t>
            </a:r>
            <a:r>
              <a:rPr lang="en-GB" sz="1600" dirty="0" smtClean="0"/>
              <a:t> </a:t>
            </a:r>
          </a:p>
          <a:p>
            <a:pPr marL="542925"/>
            <a:r>
              <a:rPr lang="en-GB" sz="1600" dirty="0" smtClean="0"/>
              <a:t>SRD2 TF Expert group Kick-Off meeting at SWIFT</a:t>
            </a:r>
          </a:p>
          <a:p>
            <a:pPr marL="285750" indent="-285750">
              <a:buFont typeface="Arial" panose="020B0604020202020204" pitchFamily="34" charset="0"/>
              <a:buChar char="•"/>
            </a:pPr>
            <a:r>
              <a:rPr lang="en-GB" sz="1600" b="1" dirty="0" smtClean="0">
                <a:solidFill>
                  <a:srgbClr val="0070C0"/>
                </a:solidFill>
              </a:rPr>
              <a:t>November 29 – December 18, 2018: </a:t>
            </a:r>
          </a:p>
          <a:p>
            <a:pPr marL="542925"/>
            <a:r>
              <a:rPr lang="en-GB" sz="1600" dirty="0"/>
              <a:t>4</a:t>
            </a:r>
            <a:r>
              <a:rPr lang="en-GB" sz="1600" dirty="0" smtClean="0"/>
              <a:t> conference calls held – Analysis of the IR minimum requirements Completed</a:t>
            </a:r>
          </a:p>
          <a:p>
            <a:pPr marL="285750" indent="-285750">
              <a:buFont typeface="Arial" panose="020B0604020202020204" pitchFamily="34" charset="0"/>
              <a:buChar char="•"/>
            </a:pPr>
            <a:r>
              <a:rPr lang="en-GB" sz="1600" b="1" dirty="0" smtClean="0">
                <a:solidFill>
                  <a:srgbClr val="0070C0"/>
                </a:solidFill>
              </a:rPr>
              <a:t>End December - January 2019</a:t>
            </a:r>
          </a:p>
          <a:p>
            <a:pPr marL="812469" lvl="1" indent="-285750">
              <a:buFont typeface="Arial" panose="020B0604020202020204" pitchFamily="34" charset="0"/>
              <a:buChar char="•"/>
            </a:pPr>
            <a:r>
              <a:rPr lang="en-GB" sz="1600" dirty="0" smtClean="0">
                <a:ea typeface="+mn-ea"/>
                <a:cs typeface="+mn-cs"/>
              </a:rPr>
              <a:t>Prepare and Submit ISO </a:t>
            </a:r>
            <a:r>
              <a:rPr lang="en-GB" sz="1600" dirty="0">
                <a:ea typeface="+mn-ea"/>
                <a:cs typeface="+mn-cs"/>
              </a:rPr>
              <a:t>20022 Business Justification </a:t>
            </a:r>
            <a:r>
              <a:rPr lang="en-GB" sz="1600" dirty="0" smtClean="0">
                <a:ea typeface="+mn-ea"/>
                <a:cs typeface="+mn-cs"/>
              </a:rPr>
              <a:t>(BJ) to ISO 20022 RA</a:t>
            </a:r>
          </a:p>
          <a:p>
            <a:pPr marL="812469" lvl="1" indent="-285750">
              <a:buFont typeface="Arial" panose="020B0604020202020204" pitchFamily="34" charset="0"/>
              <a:buChar char="•"/>
            </a:pPr>
            <a:r>
              <a:rPr lang="en-GB" sz="1600" dirty="0" smtClean="0">
                <a:solidFill>
                  <a:srgbClr val="FF0000"/>
                </a:solidFill>
                <a:ea typeface="+mn-ea"/>
                <a:cs typeface="+mn-cs"/>
              </a:rPr>
              <a:t>January 7, 2019 - Requirements Analysis and Message Mapping Documents and Draft BJ sent for Review to SMPG (</a:t>
            </a:r>
            <a:r>
              <a:rPr lang="en-GB" sz="1600" dirty="0" smtClean="0">
                <a:solidFill>
                  <a:srgbClr val="FF0000"/>
                </a:solidFill>
                <a:ea typeface="+mn-ea"/>
                <a:cs typeface="+mn-cs"/>
                <a:hlinkClick r:id="rId2"/>
              </a:rPr>
              <a:t>Link to SMPG Web site</a:t>
            </a:r>
            <a:r>
              <a:rPr lang="en-GB" sz="1600" dirty="0" smtClean="0">
                <a:solidFill>
                  <a:srgbClr val="FF0000"/>
                </a:solidFill>
                <a:ea typeface="+mn-ea"/>
                <a:cs typeface="+mn-cs"/>
              </a:rPr>
              <a:t>)</a:t>
            </a:r>
            <a:endParaRPr lang="en-GB" sz="1600" dirty="0">
              <a:solidFill>
                <a:srgbClr val="FF0000"/>
              </a:solidFill>
              <a:ea typeface="+mn-ea"/>
              <a:cs typeface="+mn-cs"/>
            </a:endParaRPr>
          </a:p>
        </p:txBody>
      </p:sp>
    </p:spTree>
    <p:extLst>
      <p:ext uri="{BB962C8B-B14F-4D97-AF65-F5344CB8AC3E}">
        <p14:creationId xmlns:p14="http://schemas.microsoft.com/office/powerpoint/2010/main" val="280085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17889F7-7963-4A16-ADF8-FEE4D97DC541}" type="slidenum">
              <a:rPr lang="en-GB" smtClean="0"/>
              <a:pPr/>
              <a:t>4</a:t>
            </a:fld>
            <a:endParaRPr lang="en-GB" dirty="0"/>
          </a:p>
        </p:txBody>
      </p:sp>
      <p:sp>
        <p:nvSpPr>
          <p:cNvPr id="3" name="Content Placeholder 2"/>
          <p:cNvSpPr>
            <a:spLocks noGrp="1"/>
          </p:cNvSpPr>
          <p:nvPr>
            <p:ph sz="quarter" idx="12"/>
          </p:nvPr>
        </p:nvSpPr>
        <p:spPr>
          <a:xfrm>
            <a:off x="245670" y="888182"/>
            <a:ext cx="8650288" cy="432048"/>
          </a:xfrm>
        </p:spPr>
        <p:txBody>
          <a:bodyPr/>
          <a:lstStyle/>
          <a:p>
            <a:pPr marL="285750" indent="-285750">
              <a:buFont typeface="Arial" panose="020B0604020202020204" pitchFamily="34" charset="0"/>
              <a:buChar char="•"/>
            </a:pPr>
            <a:r>
              <a:rPr lang="en-GB" dirty="0" smtClean="0">
                <a:solidFill>
                  <a:srgbClr val="0070C0"/>
                </a:solidFill>
                <a:ea typeface="+mj-ea"/>
                <a:cs typeface="+mj-cs"/>
              </a:rPr>
              <a:t>Shareholder Identification Request / Response</a:t>
            </a:r>
            <a:endParaRPr lang="en-GB" dirty="0" smtClean="0">
              <a:ea typeface="+mj-ea"/>
              <a:cs typeface="+mj-cs"/>
            </a:endParaRPr>
          </a:p>
          <a:p>
            <a:pPr marL="812469" lvl="1" indent="-285750">
              <a:buFont typeface="Arial" panose="020B0604020202020204" pitchFamily="34" charset="0"/>
              <a:buChar char="•"/>
            </a:pPr>
            <a:endParaRPr lang="en-GB" dirty="0">
              <a:ea typeface="+mj-ea"/>
              <a:cs typeface="+mj-cs"/>
            </a:endParaRPr>
          </a:p>
        </p:txBody>
      </p:sp>
      <p:sp>
        <p:nvSpPr>
          <p:cNvPr id="5" name="Title 4"/>
          <p:cNvSpPr>
            <a:spLocks noGrp="1"/>
          </p:cNvSpPr>
          <p:nvPr>
            <p:ph type="title"/>
          </p:nvPr>
        </p:nvSpPr>
        <p:spPr/>
        <p:txBody>
          <a:bodyPr/>
          <a:lstStyle/>
          <a:p>
            <a:r>
              <a:rPr lang="en-GB" sz="2400" dirty="0" smtClean="0"/>
              <a:t>3. </a:t>
            </a:r>
            <a:r>
              <a:rPr lang="en-GB" sz="2400" i="1" dirty="0" smtClean="0"/>
              <a:t>Shareholders Identification </a:t>
            </a:r>
            <a:r>
              <a:rPr lang="en-GB" sz="2400" dirty="0" smtClean="0"/>
              <a:t>Message Flow (2)</a:t>
            </a:r>
            <a:endParaRPr lang="en-GB" sz="2400" dirty="0"/>
          </a:p>
        </p:txBody>
      </p:sp>
      <p:sp>
        <p:nvSpPr>
          <p:cNvPr id="67" name="Rectangle 66"/>
          <p:cNvSpPr/>
          <p:nvPr/>
        </p:nvSpPr>
        <p:spPr bwMode="auto">
          <a:xfrm>
            <a:off x="3923928" y="1340768"/>
            <a:ext cx="864096" cy="360040"/>
          </a:xfrm>
          <a:prstGeom prst="rect">
            <a:avLst/>
          </a:prstGeom>
          <a:solidFill>
            <a:srgbClr val="00B050"/>
          </a:solid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Issuer</a:t>
            </a:r>
          </a:p>
        </p:txBody>
      </p:sp>
      <p:sp>
        <p:nvSpPr>
          <p:cNvPr id="72" name="TextBox 71"/>
          <p:cNvSpPr txBox="1"/>
          <p:nvPr/>
        </p:nvSpPr>
        <p:spPr>
          <a:xfrm>
            <a:off x="3549623" y="1895385"/>
            <a:ext cx="569387" cy="215444"/>
          </a:xfrm>
          <a:prstGeom prst="rect">
            <a:avLst/>
          </a:prstGeom>
          <a:noFill/>
        </p:spPr>
        <p:txBody>
          <a:bodyPr wrap="none" rtlCol="0">
            <a:spAutoFit/>
          </a:bodyPr>
          <a:lstStyle/>
          <a:p>
            <a:r>
              <a:rPr lang="en-GB" sz="800" dirty="0" smtClean="0"/>
              <a:t>Request</a:t>
            </a:r>
            <a:endParaRPr lang="en-GB" sz="800" dirty="0"/>
          </a:p>
        </p:txBody>
      </p:sp>
      <p:sp>
        <p:nvSpPr>
          <p:cNvPr id="73" name="TextBox 72"/>
          <p:cNvSpPr txBox="1"/>
          <p:nvPr/>
        </p:nvSpPr>
        <p:spPr>
          <a:xfrm>
            <a:off x="4582790" y="1895385"/>
            <a:ext cx="649537" cy="215444"/>
          </a:xfrm>
          <a:prstGeom prst="rect">
            <a:avLst/>
          </a:prstGeom>
          <a:noFill/>
        </p:spPr>
        <p:txBody>
          <a:bodyPr wrap="none" rtlCol="0">
            <a:spAutoFit/>
          </a:bodyPr>
          <a:lstStyle/>
          <a:p>
            <a:r>
              <a:rPr lang="en-GB" sz="800" dirty="0" smtClean="0"/>
              <a:t>Response</a:t>
            </a:r>
            <a:endParaRPr lang="en-GB" sz="800" dirty="0"/>
          </a:p>
        </p:txBody>
      </p:sp>
      <p:cxnSp>
        <p:nvCxnSpPr>
          <p:cNvPr id="15" name="Straight Arrow Connector 14"/>
          <p:cNvCxnSpPr/>
          <p:nvPr/>
        </p:nvCxnSpPr>
        <p:spPr bwMode="auto">
          <a:xfrm>
            <a:off x="4139952" y="1700808"/>
            <a:ext cx="0" cy="612358"/>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flipV="1">
            <a:off x="4572000" y="1700808"/>
            <a:ext cx="0" cy="612358"/>
          </a:xfrm>
          <a:prstGeom prst="straightConnector1">
            <a:avLst/>
          </a:prstGeom>
          <a:solidFill>
            <a:schemeClr val="accent1"/>
          </a:solidFill>
          <a:ln w="6350" cap="flat" cmpd="sng" algn="ctr">
            <a:solidFill>
              <a:schemeClr val="tx1"/>
            </a:solidFill>
            <a:prstDash val="solid"/>
            <a:round/>
            <a:headEnd type="none" w="med" len="med"/>
            <a:tailEnd type="arrow"/>
          </a:ln>
          <a:effectLst/>
        </p:spPr>
      </p:cxnSp>
      <p:grpSp>
        <p:nvGrpSpPr>
          <p:cNvPr id="43" name="Group 42"/>
          <p:cNvGrpSpPr/>
          <p:nvPr/>
        </p:nvGrpSpPr>
        <p:grpSpPr>
          <a:xfrm>
            <a:off x="971600" y="2247856"/>
            <a:ext cx="7948636" cy="1901224"/>
            <a:chOff x="971600" y="2247856"/>
            <a:chExt cx="7948636" cy="1901224"/>
          </a:xfrm>
        </p:grpSpPr>
        <p:sp>
          <p:nvSpPr>
            <p:cNvPr id="6" name="Rectangle 5"/>
            <p:cNvSpPr/>
            <p:nvPr/>
          </p:nvSpPr>
          <p:spPr bwMode="auto">
            <a:xfrm>
              <a:off x="4764022" y="3681318"/>
              <a:ext cx="864096" cy="36004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C</a:t>
              </a:r>
            </a:p>
          </p:txBody>
        </p:sp>
        <p:sp>
          <p:nvSpPr>
            <p:cNvPr id="7" name="Rectangle 6"/>
            <p:cNvSpPr/>
            <p:nvPr/>
          </p:nvSpPr>
          <p:spPr bwMode="auto">
            <a:xfrm>
              <a:off x="2867811" y="3681318"/>
              <a:ext cx="864096" cy="36004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B</a:t>
              </a:r>
            </a:p>
          </p:txBody>
        </p:sp>
        <p:sp>
          <p:nvSpPr>
            <p:cNvPr id="8" name="Rectangle 7"/>
            <p:cNvSpPr/>
            <p:nvPr/>
          </p:nvSpPr>
          <p:spPr bwMode="auto">
            <a:xfrm>
              <a:off x="971600" y="3681318"/>
              <a:ext cx="864096" cy="36004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A</a:t>
              </a:r>
            </a:p>
          </p:txBody>
        </p:sp>
        <p:sp>
          <p:nvSpPr>
            <p:cNvPr id="10" name="Rectangle 9"/>
            <p:cNvSpPr/>
            <p:nvPr/>
          </p:nvSpPr>
          <p:spPr bwMode="auto">
            <a:xfrm>
              <a:off x="6660232" y="3681318"/>
              <a:ext cx="864096" cy="36004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Intermediary D</a:t>
              </a:r>
            </a:p>
          </p:txBody>
        </p:sp>
        <p:sp>
          <p:nvSpPr>
            <p:cNvPr id="13" name="Rectangle 12"/>
            <p:cNvSpPr/>
            <p:nvPr/>
          </p:nvSpPr>
          <p:spPr bwMode="auto">
            <a:xfrm>
              <a:off x="3731907" y="2313166"/>
              <a:ext cx="1392672" cy="360040"/>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bg1"/>
                  </a:solidFill>
                  <a:effectLst/>
                  <a:latin typeface="Arial" charset="0"/>
                </a:rPr>
                <a:t>Issuer / Issuer Agent /  CSD / Third</a:t>
              </a:r>
              <a:r>
                <a:rPr kumimoji="0" lang="en-GB" sz="800" b="1" i="0" u="none" strike="noStrike" cap="none" normalizeH="0" dirty="0" smtClean="0">
                  <a:ln>
                    <a:noFill/>
                  </a:ln>
                  <a:solidFill>
                    <a:schemeClr val="bg1"/>
                  </a:solidFill>
                  <a:effectLst/>
                  <a:latin typeface="Arial" charset="0"/>
                </a:rPr>
                <a:t> Party</a:t>
              </a:r>
              <a:endParaRPr kumimoji="0" lang="en-GB" sz="800" b="1" i="0" u="none" strike="noStrike" cap="none" normalizeH="0" baseline="0" dirty="0" smtClean="0">
                <a:ln>
                  <a:noFill/>
                </a:ln>
                <a:solidFill>
                  <a:schemeClr val="bg1"/>
                </a:solidFill>
                <a:effectLst/>
                <a:latin typeface="Arial" charset="0"/>
              </a:endParaRPr>
            </a:p>
          </p:txBody>
        </p:sp>
        <p:cxnSp>
          <p:nvCxnSpPr>
            <p:cNvPr id="17" name="Elbow Connector 16"/>
            <p:cNvCxnSpPr>
              <a:stCxn id="13" idx="1"/>
              <a:endCxn id="8" idx="0"/>
            </p:cNvCxnSpPr>
            <p:nvPr/>
          </p:nvCxnSpPr>
          <p:spPr bwMode="auto">
            <a:xfrm rot="10800000" flipV="1">
              <a:off x="1403649" y="2493186"/>
              <a:ext cx="2328259" cy="1188132"/>
            </a:xfrm>
            <a:prstGeom prst="bentConnector2">
              <a:avLst/>
            </a:prstGeom>
            <a:solidFill>
              <a:schemeClr val="accent1"/>
            </a:solidFill>
            <a:ln w="19050" cap="flat" cmpd="sng" algn="ctr">
              <a:solidFill>
                <a:srgbClr val="009900"/>
              </a:solidFill>
              <a:prstDash val="solid"/>
              <a:round/>
              <a:headEnd type="none" w="med" len="med"/>
              <a:tailEnd type="arrow"/>
            </a:ln>
            <a:effectLst/>
          </p:spPr>
        </p:cxnSp>
        <p:cxnSp>
          <p:nvCxnSpPr>
            <p:cNvPr id="21" name="Straight Arrow Connector 20"/>
            <p:cNvCxnSpPr>
              <a:stCxn id="8" idx="3"/>
              <a:endCxn id="7" idx="1"/>
            </p:cNvCxnSpPr>
            <p:nvPr/>
          </p:nvCxnSpPr>
          <p:spPr bwMode="auto">
            <a:xfrm>
              <a:off x="1835696" y="3861338"/>
              <a:ext cx="1032115" cy="0"/>
            </a:xfrm>
            <a:prstGeom prst="straightConnector1">
              <a:avLst/>
            </a:prstGeom>
            <a:solidFill>
              <a:schemeClr val="accent1"/>
            </a:solidFill>
            <a:ln w="19050" cap="flat" cmpd="sng" algn="ctr">
              <a:solidFill>
                <a:srgbClr val="009900"/>
              </a:solidFill>
              <a:prstDash val="solid"/>
              <a:round/>
              <a:headEnd type="none" w="med" len="med"/>
              <a:tailEnd type="arrow"/>
            </a:ln>
            <a:effectLst/>
          </p:spPr>
        </p:cxnSp>
        <p:cxnSp>
          <p:nvCxnSpPr>
            <p:cNvPr id="23" name="Straight Arrow Connector 22"/>
            <p:cNvCxnSpPr>
              <a:stCxn id="7" idx="3"/>
              <a:endCxn id="6" idx="1"/>
            </p:cNvCxnSpPr>
            <p:nvPr/>
          </p:nvCxnSpPr>
          <p:spPr bwMode="auto">
            <a:xfrm>
              <a:off x="3731907" y="3861338"/>
              <a:ext cx="1032115" cy="0"/>
            </a:xfrm>
            <a:prstGeom prst="straightConnector1">
              <a:avLst/>
            </a:prstGeom>
            <a:solidFill>
              <a:schemeClr val="accent1"/>
            </a:solidFill>
            <a:ln w="19050" cap="flat" cmpd="sng" algn="ctr">
              <a:solidFill>
                <a:srgbClr val="009900"/>
              </a:solidFill>
              <a:prstDash val="solid"/>
              <a:round/>
              <a:headEnd type="none" w="med" len="med"/>
              <a:tailEnd type="arrow"/>
            </a:ln>
            <a:effectLst/>
          </p:spPr>
        </p:cxnSp>
        <p:cxnSp>
          <p:nvCxnSpPr>
            <p:cNvPr id="25" name="Straight Arrow Connector 24"/>
            <p:cNvCxnSpPr>
              <a:stCxn id="6" idx="3"/>
              <a:endCxn id="10" idx="1"/>
            </p:cNvCxnSpPr>
            <p:nvPr/>
          </p:nvCxnSpPr>
          <p:spPr bwMode="auto">
            <a:xfrm>
              <a:off x="5628118" y="3861338"/>
              <a:ext cx="1032114" cy="0"/>
            </a:xfrm>
            <a:prstGeom prst="straightConnector1">
              <a:avLst/>
            </a:prstGeom>
            <a:solidFill>
              <a:schemeClr val="accent1"/>
            </a:solidFill>
            <a:ln w="19050" cap="flat" cmpd="sng" algn="ctr">
              <a:solidFill>
                <a:srgbClr val="009900"/>
              </a:solidFill>
              <a:prstDash val="solid"/>
              <a:round/>
              <a:headEnd type="none" w="med" len="med"/>
              <a:tailEnd type="arrow"/>
            </a:ln>
            <a:effectLst/>
          </p:spPr>
        </p:cxnSp>
        <p:sp>
          <p:nvSpPr>
            <p:cNvPr id="32" name="TextBox 31"/>
            <p:cNvSpPr txBox="1"/>
            <p:nvPr/>
          </p:nvSpPr>
          <p:spPr>
            <a:xfrm>
              <a:off x="2195736" y="2247856"/>
              <a:ext cx="590226" cy="215444"/>
            </a:xfrm>
            <a:prstGeom prst="rect">
              <a:avLst/>
            </a:prstGeom>
            <a:noFill/>
            <a:ln>
              <a:solidFill>
                <a:schemeClr val="bg1"/>
              </a:solidFill>
            </a:ln>
          </p:spPr>
          <p:txBody>
            <a:bodyPr wrap="none" rtlCol="0">
              <a:spAutoFit/>
            </a:bodyPr>
            <a:lstStyle/>
            <a:p>
              <a:r>
                <a:rPr lang="en-GB" sz="800" b="1" dirty="0" smtClean="0">
                  <a:solidFill>
                    <a:srgbClr val="009900"/>
                  </a:solidFill>
                </a:rPr>
                <a:t>Request</a:t>
              </a:r>
              <a:endParaRPr lang="en-GB" sz="800" b="1" dirty="0">
                <a:solidFill>
                  <a:srgbClr val="009900"/>
                </a:solidFill>
              </a:endParaRPr>
            </a:p>
          </p:txBody>
        </p:sp>
        <p:sp>
          <p:nvSpPr>
            <p:cNvPr id="33" name="TextBox 32"/>
            <p:cNvSpPr txBox="1"/>
            <p:nvPr/>
          </p:nvSpPr>
          <p:spPr>
            <a:xfrm>
              <a:off x="5849062" y="3933636"/>
              <a:ext cx="590226" cy="215444"/>
            </a:xfrm>
            <a:prstGeom prst="rect">
              <a:avLst/>
            </a:prstGeom>
            <a:noFill/>
            <a:ln>
              <a:solidFill>
                <a:schemeClr val="bg1"/>
              </a:solidFill>
            </a:ln>
          </p:spPr>
          <p:txBody>
            <a:bodyPr wrap="none" rtlCol="0">
              <a:spAutoFit/>
            </a:bodyPr>
            <a:lstStyle/>
            <a:p>
              <a:r>
                <a:rPr lang="en-GB" sz="800" b="1" dirty="0" smtClean="0">
                  <a:solidFill>
                    <a:srgbClr val="009900"/>
                  </a:solidFill>
                </a:rPr>
                <a:t>Request</a:t>
              </a:r>
              <a:endParaRPr lang="en-GB" sz="800" b="1" dirty="0">
                <a:solidFill>
                  <a:srgbClr val="009900"/>
                </a:solidFill>
              </a:endParaRPr>
            </a:p>
          </p:txBody>
        </p:sp>
        <p:sp>
          <p:nvSpPr>
            <p:cNvPr id="35" name="TextBox 34"/>
            <p:cNvSpPr txBox="1"/>
            <p:nvPr/>
          </p:nvSpPr>
          <p:spPr>
            <a:xfrm>
              <a:off x="3980588" y="3933636"/>
              <a:ext cx="590226" cy="215444"/>
            </a:xfrm>
            <a:prstGeom prst="rect">
              <a:avLst/>
            </a:prstGeom>
            <a:noFill/>
            <a:ln>
              <a:solidFill>
                <a:schemeClr val="bg1"/>
              </a:solidFill>
            </a:ln>
          </p:spPr>
          <p:txBody>
            <a:bodyPr wrap="none" rtlCol="0">
              <a:spAutoFit/>
            </a:bodyPr>
            <a:lstStyle/>
            <a:p>
              <a:r>
                <a:rPr lang="en-GB" sz="800" b="1" dirty="0" smtClean="0">
                  <a:solidFill>
                    <a:srgbClr val="009900"/>
                  </a:solidFill>
                </a:rPr>
                <a:t>Request</a:t>
              </a:r>
              <a:endParaRPr lang="en-GB" sz="800" b="1" dirty="0">
                <a:solidFill>
                  <a:srgbClr val="009900"/>
                </a:solidFill>
              </a:endParaRPr>
            </a:p>
          </p:txBody>
        </p:sp>
        <p:sp>
          <p:nvSpPr>
            <p:cNvPr id="36" name="TextBox 35"/>
            <p:cNvSpPr txBox="1"/>
            <p:nvPr/>
          </p:nvSpPr>
          <p:spPr>
            <a:xfrm>
              <a:off x="2062710" y="3933636"/>
              <a:ext cx="590226" cy="215444"/>
            </a:xfrm>
            <a:prstGeom prst="rect">
              <a:avLst/>
            </a:prstGeom>
            <a:noFill/>
            <a:ln>
              <a:solidFill>
                <a:schemeClr val="bg1"/>
              </a:solidFill>
            </a:ln>
          </p:spPr>
          <p:txBody>
            <a:bodyPr wrap="none" rtlCol="0">
              <a:spAutoFit/>
            </a:bodyPr>
            <a:lstStyle/>
            <a:p>
              <a:r>
                <a:rPr lang="en-GB" sz="800" b="1" dirty="0" smtClean="0">
                  <a:solidFill>
                    <a:srgbClr val="009900"/>
                  </a:solidFill>
                </a:rPr>
                <a:t>Request</a:t>
              </a:r>
              <a:endParaRPr lang="en-GB" sz="800" b="1" dirty="0">
                <a:solidFill>
                  <a:srgbClr val="009900"/>
                </a:solidFill>
              </a:endParaRPr>
            </a:p>
          </p:txBody>
        </p:sp>
        <p:cxnSp>
          <p:nvCxnSpPr>
            <p:cNvPr id="54" name="Elbow Connector 53"/>
            <p:cNvCxnSpPr/>
            <p:nvPr/>
          </p:nvCxnSpPr>
          <p:spPr bwMode="auto">
            <a:xfrm rot="5400000" flipH="1" flipV="1">
              <a:off x="3180212" y="2792854"/>
              <a:ext cx="1007379" cy="768085"/>
            </a:xfrm>
            <a:prstGeom prst="bentConnector3">
              <a:avLst/>
            </a:prstGeom>
            <a:solidFill>
              <a:schemeClr val="accent1"/>
            </a:solidFill>
            <a:ln w="19050" cap="flat" cmpd="sng" algn="ctr">
              <a:solidFill>
                <a:srgbClr val="3333FF"/>
              </a:solidFill>
              <a:prstDash val="solid"/>
              <a:round/>
              <a:headEnd type="none" w="med" len="med"/>
              <a:tailEnd type="arrow"/>
            </a:ln>
            <a:effectLst/>
          </p:spPr>
        </p:cxnSp>
        <p:cxnSp>
          <p:nvCxnSpPr>
            <p:cNvPr id="56" name="Elbow Connector 55"/>
            <p:cNvCxnSpPr>
              <a:stCxn id="6" idx="0"/>
            </p:cNvCxnSpPr>
            <p:nvPr/>
          </p:nvCxnSpPr>
          <p:spPr bwMode="auto">
            <a:xfrm rot="16200000" flipV="1">
              <a:off x="4231831" y="2717078"/>
              <a:ext cx="1008111" cy="920369"/>
            </a:xfrm>
            <a:prstGeom prst="bentConnector3">
              <a:avLst>
                <a:gd name="adj1" fmla="val 30473"/>
              </a:avLst>
            </a:prstGeom>
            <a:solidFill>
              <a:schemeClr val="accent1"/>
            </a:solidFill>
            <a:ln w="19050" cap="flat" cmpd="sng" algn="ctr">
              <a:solidFill>
                <a:srgbClr val="3333FF"/>
              </a:solidFill>
              <a:prstDash val="solid"/>
              <a:round/>
              <a:headEnd type="none" w="med" len="med"/>
              <a:tailEnd type="arrow"/>
            </a:ln>
            <a:effectLst/>
          </p:spPr>
        </p:cxnSp>
        <p:cxnSp>
          <p:nvCxnSpPr>
            <p:cNvPr id="58" name="Elbow Connector 57"/>
            <p:cNvCxnSpPr>
              <a:stCxn id="10" idx="0"/>
              <a:endCxn id="13" idx="2"/>
            </p:cNvCxnSpPr>
            <p:nvPr/>
          </p:nvCxnSpPr>
          <p:spPr bwMode="auto">
            <a:xfrm rot="16200000" flipV="1">
              <a:off x="5256206" y="1845243"/>
              <a:ext cx="1008112" cy="2664037"/>
            </a:xfrm>
            <a:prstGeom prst="bentConnector3">
              <a:avLst>
                <a:gd name="adj1" fmla="val 50000"/>
              </a:avLst>
            </a:prstGeom>
            <a:solidFill>
              <a:schemeClr val="accent1"/>
            </a:solidFill>
            <a:ln w="19050" cap="flat" cmpd="sng" algn="ctr">
              <a:solidFill>
                <a:srgbClr val="3333FF"/>
              </a:solidFill>
              <a:prstDash val="solid"/>
              <a:round/>
              <a:headEnd type="none" w="med" len="med"/>
              <a:tailEnd type="arrow"/>
            </a:ln>
            <a:effectLst/>
          </p:spPr>
        </p:cxnSp>
        <p:sp>
          <p:nvSpPr>
            <p:cNvPr id="74" name="TextBox 73"/>
            <p:cNvSpPr txBox="1"/>
            <p:nvPr/>
          </p:nvSpPr>
          <p:spPr>
            <a:xfrm>
              <a:off x="3346506" y="3446636"/>
              <a:ext cx="649537" cy="215444"/>
            </a:xfrm>
            <a:prstGeom prst="rect">
              <a:avLst/>
            </a:prstGeom>
            <a:noFill/>
          </p:spPr>
          <p:txBody>
            <a:bodyPr wrap="none" rtlCol="0">
              <a:spAutoFit/>
            </a:bodyPr>
            <a:lstStyle/>
            <a:p>
              <a:r>
                <a:rPr lang="en-GB" sz="800" dirty="0" smtClean="0">
                  <a:solidFill>
                    <a:srgbClr val="3333FF"/>
                  </a:solidFill>
                </a:rPr>
                <a:t>Response</a:t>
              </a:r>
              <a:endParaRPr lang="en-GB" sz="800" dirty="0">
                <a:solidFill>
                  <a:srgbClr val="3333FF"/>
                </a:solidFill>
              </a:endParaRPr>
            </a:p>
          </p:txBody>
        </p:sp>
        <p:sp>
          <p:nvSpPr>
            <p:cNvPr id="75" name="TextBox 74"/>
            <p:cNvSpPr txBox="1"/>
            <p:nvPr/>
          </p:nvSpPr>
          <p:spPr>
            <a:xfrm>
              <a:off x="1936251" y="3432454"/>
              <a:ext cx="649537" cy="215444"/>
            </a:xfrm>
            <a:prstGeom prst="rect">
              <a:avLst/>
            </a:prstGeom>
            <a:noFill/>
          </p:spPr>
          <p:txBody>
            <a:bodyPr wrap="none" rtlCol="0">
              <a:spAutoFit/>
            </a:bodyPr>
            <a:lstStyle/>
            <a:p>
              <a:r>
                <a:rPr lang="en-GB" sz="800" dirty="0" smtClean="0">
                  <a:solidFill>
                    <a:srgbClr val="3333FF"/>
                  </a:solidFill>
                </a:rPr>
                <a:t>Response</a:t>
              </a:r>
              <a:endParaRPr lang="en-GB" sz="800" dirty="0">
                <a:solidFill>
                  <a:srgbClr val="3333FF"/>
                </a:solidFill>
              </a:endParaRPr>
            </a:p>
          </p:txBody>
        </p:sp>
        <p:sp>
          <p:nvSpPr>
            <p:cNvPr id="76" name="TextBox 75"/>
            <p:cNvSpPr txBox="1"/>
            <p:nvPr/>
          </p:nvSpPr>
          <p:spPr>
            <a:xfrm>
              <a:off x="6372200" y="3446636"/>
              <a:ext cx="649537" cy="215444"/>
            </a:xfrm>
            <a:prstGeom prst="rect">
              <a:avLst/>
            </a:prstGeom>
            <a:noFill/>
          </p:spPr>
          <p:txBody>
            <a:bodyPr wrap="none" rtlCol="0">
              <a:spAutoFit/>
            </a:bodyPr>
            <a:lstStyle/>
            <a:p>
              <a:r>
                <a:rPr lang="en-GB" sz="800" dirty="0" smtClean="0">
                  <a:solidFill>
                    <a:srgbClr val="3333FF"/>
                  </a:solidFill>
                </a:rPr>
                <a:t>Response</a:t>
              </a:r>
              <a:endParaRPr lang="en-GB" sz="800" dirty="0">
                <a:solidFill>
                  <a:srgbClr val="3333FF"/>
                </a:solidFill>
              </a:endParaRPr>
            </a:p>
          </p:txBody>
        </p:sp>
        <p:sp>
          <p:nvSpPr>
            <p:cNvPr id="77" name="TextBox 76"/>
            <p:cNvSpPr txBox="1"/>
            <p:nvPr/>
          </p:nvSpPr>
          <p:spPr>
            <a:xfrm>
              <a:off x="4517066" y="3446636"/>
              <a:ext cx="649537" cy="215444"/>
            </a:xfrm>
            <a:prstGeom prst="rect">
              <a:avLst/>
            </a:prstGeom>
            <a:noFill/>
          </p:spPr>
          <p:txBody>
            <a:bodyPr wrap="none" rtlCol="0">
              <a:spAutoFit/>
            </a:bodyPr>
            <a:lstStyle/>
            <a:p>
              <a:r>
                <a:rPr lang="en-GB" sz="800" dirty="0" smtClean="0">
                  <a:solidFill>
                    <a:srgbClr val="3333FF"/>
                  </a:solidFill>
                </a:rPr>
                <a:t>Response</a:t>
              </a:r>
              <a:endParaRPr lang="en-GB" sz="800" dirty="0">
                <a:solidFill>
                  <a:srgbClr val="3333FF"/>
                </a:solidFill>
              </a:endParaRPr>
            </a:p>
          </p:txBody>
        </p:sp>
        <p:cxnSp>
          <p:nvCxnSpPr>
            <p:cNvPr id="87" name="Elbow Connector 86"/>
            <p:cNvCxnSpPr/>
            <p:nvPr/>
          </p:nvCxnSpPr>
          <p:spPr bwMode="auto">
            <a:xfrm flipV="1">
              <a:off x="1835696" y="2619267"/>
              <a:ext cx="1896212" cy="1061318"/>
            </a:xfrm>
            <a:prstGeom prst="bentConnector3">
              <a:avLst>
                <a:gd name="adj1" fmla="val 50000"/>
              </a:avLst>
            </a:prstGeom>
            <a:solidFill>
              <a:schemeClr val="accent1"/>
            </a:solidFill>
            <a:ln w="19050" cap="flat" cmpd="sng" algn="ctr">
              <a:solidFill>
                <a:srgbClr val="3333FF"/>
              </a:solidFill>
              <a:prstDash val="solid"/>
              <a:round/>
              <a:headEnd type="none" w="med" len="med"/>
              <a:tailEnd type="arrow"/>
            </a:ln>
            <a:effectLst/>
          </p:spPr>
        </p:cxnSp>
        <p:sp>
          <p:nvSpPr>
            <p:cNvPr id="46" name="Rectangle 45"/>
            <p:cNvSpPr/>
            <p:nvPr/>
          </p:nvSpPr>
          <p:spPr bwMode="auto">
            <a:xfrm>
              <a:off x="8056140" y="3680585"/>
              <a:ext cx="864096" cy="360040"/>
            </a:xfrm>
            <a:prstGeom prst="rect">
              <a:avLst/>
            </a:prstGeom>
            <a:solidFill>
              <a:schemeClr val="bg1"/>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70C0"/>
                  </a:solidFill>
                  <a:effectLst/>
                  <a:latin typeface="Arial" charset="0"/>
                </a:rPr>
                <a:t>Shareholder</a:t>
              </a:r>
            </a:p>
          </p:txBody>
        </p:sp>
        <p:cxnSp>
          <p:nvCxnSpPr>
            <p:cNvPr id="22" name="Straight Arrow Connector 21"/>
            <p:cNvCxnSpPr/>
            <p:nvPr/>
          </p:nvCxnSpPr>
          <p:spPr bwMode="auto">
            <a:xfrm flipV="1">
              <a:off x="7524328" y="3789040"/>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H="1">
              <a:off x="7524328" y="3932323"/>
              <a:ext cx="531812" cy="733"/>
            </a:xfrm>
            <a:prstGeom prst="straightConnector1">
              <a:avLst/>
            </a:prstGeom>
            <a:solidFill>
              <a:schemeClr val="accent1"/>
            </a:solidFill>
            <a:ln w="6350" cap="flat" cmpd="sng" algn="ctr">
              <a:solidFill>
                <a:schemeClr val="tx1"/>
              </a:solidFill>
              <a:prstDash val="solid"/>
              <a:round/>
              <a:headEnd type="none" w="med" len="med"/>
              <a:tailEnd type="arrow"/>
            </a:ln>
            <a:effectLst/>
          </p:spPr>
        </p:cxnSp>
      </p:grpSp>
      <p:sp>
        <p:nvSpPr>
          <p:cNvPr id="62" name="Content Placeholder 2"/>
          <p:cNvSpPr txBox="1">
            <a:spLocks/>
          </p:cNvSpPr>
          <p:nvPr/>
        </p:nvSpPr>
        <p:spPr bwMode="auto">
          <a:xfrm>
            <a:off x="242888" y="4725144"/>
            <a:ext cx="8650288" cy="864096"/>
          </a:xfrm>
          <a:prstGeom prst="rect">
            <a:avLst/>
          </a:prstGeom>
          <a:noFill/>
          <a:ln w="9525">
            <a:noFill/>
            <a:miter lim="800000"/>
            <a:headEnd/>
            <a:tailEnd/>
          </a:ln>
          <a:effectLst/>
        </p:spPr>
        <p:txBody>
          <a:bodyPr vert="horz" wrap="square" lIns="107967" tIns="53983" rIns="107967" bIns="53983" numCol="1" anchor="t" anchorCtr="0" compatLnSpc="1">
            <a:prstTxWarp prst="textNoShape">
              <a:avLst/>
            </a:prstTxWarp>
          </a:bodyPr>
          <a:lstStyle>
            <a:lvl1pPr marL="0" indent="0" algn="l" rtl="0" eaLnBrk="1" fontAlgn="base" hangingPunct="1">
              <a:spcBef>
                <a:spcPct val="20000"/>
              </a:spcBef>
              <a:spcAft>
                <a:spcPct val="0"/>
              </a:spcAft>
              <a:buNone/>
              <a:defRPr sz="1800" b="0">
                <a:solidFill>
                  <a:schemeClr val="tx2"/>
                </a:solidFill>
                <a:latin typeface="+mn-lt"/>
                <a:ea typeface="+mn-ea"/>
                <a:cs typeface="+mn-cs"/>
              </a:defRPr>
            </a:lvl1pPr>
            <a:lvl2pPr marL="526719" indent="-251175" algn="l" rtl="0" eaLnBrk="1" fontAlgn="base" hangingPunct="1">
              <a:spcBef>
                <a:spcPct val="20000"/>
              </a:spcBef>
              <a:spcAft>
                <a:spcPct val="0"/>
              </a:spcAft>
              <a:buFont typeface="Arial" panose="020B0604020202020204" pitchFamily="34" charset="0"/>
              <a:buChar char="̶"/>
              <a:defRPr sz="1400" b="0" baseline="0">
                <a:solidFill>
                  <a:schemeClr val="tx2"/>
                </a:solidFill>
                <a:latin typeface="+mn-lt"/>
              </a:defRPr>
            </a:lvl2pPr>
            <a:lvl3pPr marL="744152" indent="-215560"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63" indent="-269918" algn="l" rtl="0" eaLnBrk="1" fontAlgn="base" hangingPunct="1">
              <a:spcBef>
                <a:spcPct val="20000"/>
              </a:spcBef>
              <a:spcAft>
                <a:spcPct val="0"/>
              </a:spcAft>
              <a:buChar char="–"/>
              <a:defRPr sz="1400">
                <a:solidFill>
                  <a:schemeClr val="tx2"/>
                </a:solidFill>
                <a:latin typeface="+mn-lt"/>
              </a:defRPr>
            </a:lvl4pPr>
            <a:lvl5pPr marL="1484555" indent="-269918" algn="l" rtl="0" eaLnBrk="1" fontAlgn="base" hangingPunct="1">
              <a:spcBef>
                <a:spcPct val="20000"/>
              </a:spcBef>
              <a:spcAft>
                <a:spcPct val="0"/>
              </a:spcAft>
              <a:buChar char="–"/>
              <a:defRPr sz="1200">
                <a:solidFill>
                  <a:schemeClr val="tx2"/>
                </a:solidFill>
                <a:latin typeface="+mn-lt"/>
              </a:defRPr>
            </a:lvl5pPr>
            <a:lvl6pPr marL="2024394" indent="-269918" algn="l" rtl="0" eaLnBrk="1" fontAlgn="base" hangingPunct="1">
              <a:spcBef>
                <a:spcPct val="20000"/>
              </a:spcBef>
              <a:spcAft>
                <a:spcPct val="0"/>
              </a:spcAft>
              <a:buChar char="–"/>
              <a:defRPr sz="1900">
                <a:solidFill>
                  <a:srgbClr val="000000"/>
                </a:solidFill>
                <a:latin typeface="+mn-lt"/>
              </a:defRPr>
            </a:lvl6pPr>
            <a:lvl7pPr marL="2564234" indent="-269918" algn="l" rtl="0" eaLnBrk="1" fontAlgn="base" hangingPunct="1">
              <a:spcBef>
                <a:spcPct val="20000"/>
              </a:spcBef>
              <a:spcAft>
                <a:spcPct val="0"/>
              </a:spcAft>
              <a:buChar char="–"/>
              <a:defRPr sz="1900">
                <a:solidFill>
                  <a:srgbClr val="000000"/>
                </a:solidFill>
                <a:latin typeface="+mn-lt"/>
              </a:defRPr>
            </a:lvl7pPr>
            <a:lvl8pPr marL="3104072" indent="-269918" algn="l" rtl="0" eaLnBrk="1" fontAlgn="base" hangingPunct="1">
              <a:spcBef>
                <a:spcPct val="20000"/>
              </a:spcBef>
              <a:spcAft>
                <a:spcPct val="0"/>
              </a:spcAft>
              <a:buChar char="–"/>
              <a:defRPr sz="1900">
                <a:solidFill>
                  <a:srgbClr val="000000"/>
                </a:solidFill>
                <a:latin typeface="+mn-lt"/>
              </a:defRPr>
            </a:lvl8pPr>
            <a:lvl9pPr marL="3643909" indent="-269918" algn="l" rtl="0" eaLnBrk="1" fontAlgn="base" hangingPunct="1">
              <a:spcBef>
                <a:spcPct val="20000"/>
              </a:spcBef>
              <a:spcAft>
                <a:spcPct val="0"/>
              </a:spcAft>
              <a:buChar char="–"/>
              <a:defRPr sz="1900">
                <a:solidFill>
                  <a:srgbClr val="000000"/>
                </a:solidFill>
                <a:latin typeface="+mn-lt"/>
              </a:defRPr>
            </a:lvl9pPr>
          </a:lstStyle>
          <a:p>
            <a:pPr marL="285750" indent="-285750">
              <a:buFont typeface="Arial" panose="020B0604020202020204" pitchFamily="34" charset="0"/>
              <a:buChar char="•"/>
            </a:pPr>
            <a:r>
              <a:rPr lang="en-GB" kern="0" dirty="0" smtClean="0">
                <a:solidFill>
                  <a:srgbClr val="009900"/>
                </a:solidFill>
                <a:ea typeface="+mj-ea"/>
                <a:cs typeface="+mj-cs"/>
              </a:rPr>
              <a:t>Request</a:t>
            </a:r>
            <a:r>
              <a:rPr lang="en-GB" kern="0" dirty="0" smtClean="0">
                <a:ea typeface="+mj-ea"/>
                <a:cs typeface="+mj-cs"/>
              </a:rPr>
              <a:t>: Going Down the chain of Intermediaries</a:t>
            </a:r>
          </a:p>
          <a:p>
            <a:pPr marL="285750" indent="-285750">
              <a:buFont typeface="Arial" panose="020B0604020202020204" pitchFamily="34" charset="0"/>
              <a:buChar char="•"/>
            </a:pPr>
            <a:r>
              <a:rPr lang="en-GB" kern="0" dirty="0" smtClean="0">
                <a:solidFill>
                  <a:srgbClr val="0070C0"/>
                </a:solidFill>
                <a:ea typeface="+mj-ea"/>
                <a:cs typeface="+mj-cs"/>
              </a:rPr>
              <a:t>Response</a:t>
            </a:r>
            <a:r>
              <a:rPr lang="en-GB" kern="0" dirty="0" smtClean="0">
                <a:ea typeface="+mj-ea"/>
                <a:cs typeface="+mj-cs"/>
              </a:rPr>
              <a:t>: Going from Intermediary directly to Issuer / Agent / Third Party</a:t>
            </a:r>
          </a:p>
          <a:p>
            <a:pPr marL="1029902" lvl="2" indent="-285750">
              <a:buFont typeface="Wingdings" panose="05000000000000000000" pitchFamily="2" charset="2"/>
              <a:buChar char="Ø"/>
            </a:pPr>
            <a:endParaRPr lang="en-GB" kern="0" dirty="0" smtClean="0">
              <a:ea typeface="+mj-ea"/>
              <a:cs typeface="+mj-cs"/>
            </a:endParaRPr>
          </a:p>
          <a:p>
            <a:pPr marL="812469" lvl="1" indent="-285750">
              <a:buFont typeface="Arial" panose="020B0604020202020204" pitchFamily="34" charset="0"/>
              <a:buChar char="•"/>
            </a:pPr>
            <a:endParaRPr lang="en-GB" kern="0" dirty="0">
              <a:ea typeface="+mj-ea"/>
              <a:cs typeface="+mj-cs"/>
            </a:endParaRPr>
          </a:p>
        </p:txBody>
      </p:sp>
    </p:spTree>
    <p:extLst>
      <p:ext uri="{BB962C8B-B14F-4D97-AF65-F5344CB8AC3E}">
        <p14:creationId xmlns:p14="http://schemas.microsoft.com/office/powerpoint/2010/main" val="1729467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248" y="340399"/>
            <a:ext cx="8169178" cy="424305"/>
          </a:xfrm>
        </p:spPr>
        <p:txBody>
          <a:bodyPr/>
          <a:lstStyle/>
          <a:p>
            <a:r>
              <a:rPr lang="en-GB" sz="2400" kern="1200" dirty="0"/>
              <a:t>4</a:t>
            </a:r>
            <a:r>
              <a:rPr lang="en-GB" sz="2400" kern="1200" dirty="0" smtClean="0"/>
              <a:t>. Implementing Regulation &amp; ISO Messaging Impact</a:t>
            </a:r>
            <a:br>
              <a:rPr lang="en-GB" sz="2400" kern="1200" dirty="0" smtClean="0"/>
            </a:br>
            <a:r>
              <a:rPr lang="en-GB" sz="2400" kern="1200" dirty="0" smtClean="0"/>
              <a:t/>
            </a:r>
            <a:br>
              <a:rPr lang="en-GB" sz="2400" kern="1200" dirty="0" smtClean="0"/>
            </a:br>
            <a:endParaRPr lang="en-GB" sz="2400" kern="1200" dirty="0"/>
          </a:p>
        </p:txBody>
      </p:sp>
      <p:sp>
        <p:nvSpPr>
          <p:cNvPr id="5" name="Content Placeholder 4"/>
          <p:cNvSpPr>
            <a:spLocks noGrp="1"/>
          </p:cNvSpPr>
          <p:nvPr>
            <p:ph sz="quarter" idx="12"/>
          </p:nvPr>
        </p:nvSpPr>
        <p:spPr>
          <a:xfrm>
            <a:off x="251520" y="908720"/>
            <a:ext cx="8534932" cy="5256584"/>
          </a:xfrm>
        </p:spPr>
        <p:txBody>
          <a:bodyPr/>
          <a:lstStyle/>
          <a:p>
            <a:r>
              <a:rPr lang="en-US" sz="1600" b="1" dirty="0" smtClean="0">
                <a:solidFill>
                  <a:srgbClr val="0070C0"/>
                </a:solidFill>
              </a:rPr>
              <a:t>Art. 1:  </a:t>
            </a:r>
            <a:r>
              <a:rPr lang="en-US" sz="1600" b="1" dirty="0" smtClean="0"/>
              <a:t>Definitions </a:t>
            </a:r>
            <a:r>
              <a:rPr lang="en-US" sz="1600" dirty="0" smtClean="0"/>
              <a:t>(Issuer, Issuer CSD, Intermediary, Last Intermediary,...) </a:t>
            </a:r>
            <a:endParaRPr lang="en-US" sz="1600" dirty="0"/>
          </a:p>
          <a:p>
            <a:r>
              <a:rPr lang="en-US" sz="1600" b="1" dirty="0" smtClean="0">
                <a:solidFill>
                  <a:srgbClr val="0070C0"/>
                </a:solidFill>
              </a:rPr>
              <a:t>Art. 2: </a:t>
            </a:r>
            <a:r>
              <a:rPr lang="en-US" sz="1600" b="1" dirty="0"/>
              <a:t>Standardised formats, interoperability and language </a:t>
            </a:r>
            <a:r>
              <a:rPr lang="en-US" sz="1600" dirty="0" smtClean="0"/>
              <a:t>(ISO standards, Tools and facilities for non shareholders,…)</a:t>
            </a:r>
            <a:endParaRPr lang="en-US" sz="1600" dirty="0"/>
          </a:p>
          <a:p>
            <a:r>
              <a:rPr lang="en-US" sz="1600" b="1" dirty="0">
                <a:solidFill>
                  <a:srgbClr val="0070C0"/>
                </a:solidFill>
              </a:rPr>
              <a:t>Art. 3: </a:t>
            </a:r>
            <a:r>
              <a:rPr lang="en-US" sz="1600" b="1" dirty="0"/>
              <a:t>Request to disclose information regarding shareholder identity and response </a:t>
            </a:r>
            <a:endParaRPr lang="en-US" sz="1600" b="1" dirty="0" smtClean="0"/>
          </a:p>
          <a:p>
            <a:pPr>
              <a:tabLst>
                <a:tab pos="266700" algn="l"/>
              </a:tabLst>
            </a:pPr>
            <a:r>
              <a:rPr lang="en-US" sz="1600" dirty="0" smtClean="0">
                <a:solidFill>
                  <a:srgbClr val="0070C0"/>
                </a:solidFill>
              </a:rPr>
              <a:t>	Annex Requirements Table 1 &amp; 2  	</a:t>
            </a:r>
            <a:r>
              <a:rPr lang="en-US" sz="1600" b="1" dirty="0" smtClean="0">
                <a:solidFill>
                  <a:srgbClr val="FF3300"/>
                </a:solidFill>
              </a:rPr>
              <a:t>-&gt; New Flow, new ISO 20022 Messages</a:t>
            </a:r>
            <a:endParaRPr lang="en-US" sz="1600" b="1" dirty="0">
              <a:solidFill>
                <a:srgbClr val="FF3300"/>
              </a:solidFill>
            </a:endParaRPr>
          </a:p>
          <a:p>
            <a:r>
              <a:rPr lang="en-US" sz="1600" b="1" dirty="0">
                <a:solidFill>
                  <a:srgbClr val="0070C0"/>
                </a:solidFill>
              </a:rPr>
              <a:t>Art. </a:t>
            </a:r>
            <a:r>
              <a:rPr lang="en-US" sz="1600" b="1" dirty="0" smtClean="0">
                <a:solidFill>
                  <a:srgbClr val="0070C0"/>
                </a:solidFill>
              </a:rPr>
              <a:t>4: </a:t>
            </a:r>
            <a:r>
              <a:rPr lang="en-GB" sz="1600" b="1" dirty="0"/>
              <a:t>Transmission of meeting </a:t>
            </a:r>
            <a:r>
              <a:rPr lang="en-GB" sz="1600" b="1" dirty="0" smtClean="0"/>
              <a:t>notice</a:t>
            </a:r>
          </a:p>
          <a:p>
            <a:pPr>
              <a:tabLst>
                <a:tab pos="266700" algn="l"/>
              </a:tabLst>
            </a:pPr>
            <a:r>
              <a:rPr lang="en-US" sz="1600" dirty="0" smtClean="0">
                <a:solidFill>
                  <a:srgbClr val="0070C0"/>
                </a:solidFill>
              </a:rPr>
              <a:t>	Annex Requirements </a:t>
            </a:r>
            <a:r>
              <a:rPr lang="en-US" sz="1600" dirty="0">
                <a:solidFill>
                  <a:srgbClr val="0070C0"/>
                </a:solidFill>
              </a:rPr>
              <a:t>Table </a:t>
            </a:r>
            <a:r>
              <a:rPr lang="en-US" sz="1600" dirty="0" smtClean="0">
                <a:solidFill>
                  <a:srgbClr val="0070C0"/>
                </a:solidFill>
              </a:rPr>
              <a:t>3 	</a:t>
            </a:r>
            <a:r>
              <a:rPr lang="en-US" sz="1600" b="1" dirty="0" smtClean="0">
                <a:solidFill>
                  <a:srgbClr val="FF9933"/>
                </a:solidFill>
              </a:rPr>
              <a:t>-&gt; Impact on PV “Meeting Notification” Message</a:t>
            </a:r>
            <a:endParaRPr lang="en-US" sz="1600" b="1" dirty="0">
              <a:solidFill>
                <a:srgbClr val="FF9933"/>
              </a:solidFill>
            </a:endParaRPr>
          </a:p>
          <a:p>
            <a:r>
              <a:rPr lang="en-US" sz="1600" b="1" dirty="0" smtClean="0">
                <a:solidFill>
                  <a:srgbClr val="0070C0"/>
                </a:solidFill>
              </a:rPr>
              <a:t>Art</a:t>
            </a:r>
            <a:r>
              <a:rPr lang="en-US" sz="1600" b="1" dirty="0">
                <a:solidFill>
                  <a:srgbClr val="0070C0"/>
                </a:solidFill>
              </a:rPr>
              <a:t>. 5</a:t>
            </a:r>
            <a:r>
              <a:rPr lang="en-US" sz="1600" b="1" dirty="0" smtClean="0">
                <a:solidFill>
                  <a:srgbClr val="0070C0"/>
                </a:solidFill>
              </a:rPr>
              <a:t>: </a:t>
            </a:r>
            <a:r>
              <a:rPr lang="en-US" sz="1600" b="1" dirty="0"/>
              <a:t>Confirmation of entitlement to exercise shareholders rights in a </a:t>
            </a:r>
            <a:r>
              <a:rPr lang="en-US" sz="1600" b="1" dirty="0" smtClean="0"/>
              <a:t>GM</a:t>
            </a:r>
          </a:p>
          <a:p>
            <a:pPr>
              <a:tabLst>
                <a:tab pos="266700" algn="l"/>
              </a:tabLst>
            </a:pPr>
            <a:r>
              <a:rPr lang="en-US" sz="1600" dirty="0">
                <a:solidFill>
                  <a:srgbClr val="0070C0"/>
                </a:solidFill>
              </a:rPr>
              <a:t>	</a:t>
            </a:r>
            <a:r>
              <a:rPr lang="en-US" sz="1600" dirty="0" smtClean="0">
                <a:solidFill>
                  <a:srgbClr val="0070C0"/>
                </a:solidFill>
              </a:rPr>
              <a:t>Annex Requirements </a:t>
            </a:r>
            <a:r>
              <a:rPr lang="en-US" sz="1600" dirty="0">
                <a:solidFill>
                  <a:srgbClr val="0070C0"/>
                </a:solidFill>
              </a:rPr>
              <a:t>Table </a:t>
            </a:r>
            <a:r>
              <a:rPr lang="en-US" sz="1600" dirty="0" smtClean="0">
                <a:solidFill>
                  <a:srgbClr val="0070C0"/>
                </a:solidFill>
              </a:rPr>
              <a:t>4 	</a:t>
            </a:r>
            <a:r>
              <a:rPr lang="en-US" sz="1600" b="1" dirty="0" smtClean="0">
                <a:solidFill>
                  <a:srgbClr val="FF9933"/>
                </a:solidFill>
              </a:rPr>
              <a:t>-&gt; </a:t>
            </a:r>
            <a:r>
              <a:rPr lang="en-US" sz="1600" b="1" dirty="0">
                <a:solidFill>
                  <a:srgbClr val="FF9933"/>
                </a:solidFill>
              </a:rPr>
              <a:t>Impact on </a:t>
            </a:r>
            <a:r>
              <a:rPr lang="en-US" sz="1600" b="1" dirty="0" smtClean="0">
                <a:solidFill>
                  <a:srgbClr val="FF9933"/>
                </a:solidFill>
              </a:rPr>
              <a:t>“Meeting Entitlement” Notification </a:t>
            </a:r>
            <a:endParaRPr lang="en-US" sz="1600" b="1" dirty="0">
              <a:solidFill>
                <a:srgbClr val="FF9933"/>
              </a:solidFill>
            </a:endParaRPr>
          </a:p>
          <a:p>
            <a:r>
              <a:rPr lang="en-US" sz="1600" b="1" dirty="0" smtClean="0">
                <a:solidFill>
                  <a:srgbClr val="0070C0"/>
                </a:solidFill>
              </a:rPr>
              <a:t>Art</a:t>
            </a:r>
            <a:r>
              <a:rPr lang="en-US" sz="1600" b="1" dirty="0">
                <a:solidFill>
                  <a:srgbClr val="0070C0"/>
                </a:solidFill>
              </a:rPr>
              <a:t>. </a:t>
            </a:r>
            <a:r>
              <a:rPr lang="en-US" sz="1600" b="1" dirty="0" smtClean="0">
                <a:solidFill>
                  <a:srgbClr val="0070C0"/>
                </a:solidFill>
              </a:rPr>
              <a:t>6: </a:t>
            </a:r>
            <a:r>
              <a:rPr lang="en-US" sz="1600" b="1" dirty="0" smtClean="0"/>
              <a:t>Notice </a:t>
            </a:r>
            <a:r>
              <a:rPr lang="en-US" sz="1600" b="1" dirty="0"/>
              <a:t>of participation by shareholder in a general </a:t>
            </a:r>
            <a:r>
              <a:rPr lang="en-US" sz="1600" b="1" dirty="0" smtClean="0"/>
              <a:t>meeting</a:t>
            </a:r>
          </a:p>
          <a:p>
            <a:pPr>
              <a:tabLst>
                <a:tab pos="266700" algn="l"/>
              </a:tabLst>
            </a:pPr>
            <a:r>
              <a:rPr lang="en-US" sz="1600" dirty="0">
                <a:solidFill>
                  <a:srgbClr val="0070C0"/>
                </a:solidFill>
              </a:rPr>
              <a:t>	</a:t>
            </a:r>
            <a:r>
              <a:rPr lang="en-US" sz="1600" dirty="0" smtClean="0">
                <a:solidFill>
                  <a:srgbClr val="0070C0"/>
                </a:solidFill>
              </a:rPr>
              <a:t>Annex Requirements </a:t>
            </a:r>
            <a:r>
              <a:rPr lang="en-US" sz="1600" dirty="0">
                <a:solidFill>
                  <a:srgbClr val="0070C0"/>
                </a:solidFill>
              </a:rPr>
              <a:t>Table </a:t>
            </a:r>
            <a:r>
              <a:rPr lang="en-US" sz="1600" dirty="0" smtClean="0">
                <a:solidFill>
                  <a:srgbClr val="0070C0"/>
                </a:solidFill>
              </a:rPr>
              <a:t>5 </a:t>
            </a:r>
            <a:r>
              <a:rPr lang="en-US" sz="1600" b="1" dirty="0" smtClean="0">
                <a:solidFill>
                  <a:srgbClr val="FF9933"/>
                </a:solidFill>
              </a:rPr>
              <a:t>-	&gt; </a:t>
            </a:r>
            <a:r>
              <a:rPr lang="en-US" sz="1600" b="1" dirty="0">
                <a:solidFill>
                  <a:srgbClr val="FF9933"/>
                </a:solidFill>
              </a:rPr>
              <a:t>Impact on </a:t>
            </a:r>
            <a:r>
              <a:rPr lang="en-US" sz="1600" b="1" dirty="0" smtClean="0">
                <a:solidFill>
                  <a:srgbClr val="FF9933"/>
                </a:solidFill>
              </a:rPr>
              <a:t>“Meeting Instruction“ message</a:t>
            </a:r>
            <a:endParaRPr lang="en-US" sz="1600" dirty="0">
              <a:solidFill>
                <a:srgbClr val="0070C0"/>
              </a:solidFill>
            </a:endParaRPr>
          </a:p>
          <a:p>
            <a:r>
              <a:rPr lang="en-US" sz="1600" b="1" dirty="0" smtClean="0">
                <a:solidFill>
                  <a:srgbClr val="0070C0"/>
                </a:solidFill>
              </a:rPr>
              <a:t>Art</a:t>
            </a:r>
            <a:r>
              <a:rPr lang="en-US" sz="1600" b="1" dirty="0">
                <a:solidFill>
                  <a:srgbClr val="0070C0"/>
                </a:solidFill>
              </a:rPr>
              <a:t>. </a:t>
            </a:r>
            <a:r>
              <a:rPr lang="en-US" sz="1600" b="1" dirty="0" smtClean="0">
                <a:solidFill>
                  <a:srgbClr val="0070C0"/>
                </a:solidFill>
              </a:rPr>
              <a:t>7: </a:t>
            </a:r>
            <a:r>
              <a:rPr lang="en-US" sz="1600" b="1" dirty="0"/>
              <a:t>Format of confirmation of the receipt and recording and counting of votes </a:t>
            </a:r>
            <a:endParaRPr lang="en-US" sz="1600" b="1" dirty="0" smtClean="0"/>
          </a:p>
          <a:p>
            <a:pPr marL="3675063" indent="-3675063">
              <a:tabLst>
                <a:tab pos="266700" algn="l"/>
              </a:tabLst>
            </a:pPr>
            <a:r>
              <a:rPr lang="en-US" sz="1600" dirty="0">
                <a:solidFill>
                  <a:srgbClr val="0070C0"/>
                </a:solidFill>
              </a:rPr>
              <a:t>	</a:t>
            </a:r>
            <a:r>
              <a:rPr lang="en-US" sz="1600" dirty="0" smtClean="0">
                <a:solidFill>
                  <a:srgbClr val="0070C0"/>
                </a:solidFill>
              </a:rPr>
              <a:t>Annex Requirements </a:t>
            </a:r>
            <a:r>
              <a:rPr lang="en-US" sz="1600" dirty="0">
                <a:solidFill>
                  <a:srgbClr val="0070C0"/>
                </a:solidFill>
              </a:rPr>
              <a:t>Table </a:t>
            </a:r>
            <a:r>
              <a:rPr lang="en-US" sz="1600" dirty="0" smtClean="0">
                <a:solidFill>
                  <a:srgbClr val="0070C0"/>
                </a:solidFill>
              </a:rPr>
              <a:t>6 &amp; 7 	</a:t>
            </a:r>
            <a:r>
              <a:rPr lang="en-US" sz="1600" b="1" dirty="0" smtClean="0">
                <a:solidFill>
                  <a:srgbClr val="FF9933"/>
                </a:solidFill>
              </a:rPr>
              <a:t>-&gt; </a:t>
            </a:r>
            <a:r>
              <a:rPr lang="en-US" sz="1600" b="1" dirty="0">
                <a:solidFill>
                  <a:srgbClr val="FF9933"/>
                </a:solidFill>
              </a:rPr>
              <a:t>Impact on </a:t>
            </a:r>
            <a:r>
              <a:rPr lang="en-US" sz="1600" b="1" dirty="0" smtClean="0">
                <a:solidFill>
                  <a:srgbClr val="FF9933"/>
                </a:solidFill>
              </a:rPr>
              <a:t>“Meeting Instruction Status” and “Meeting Vote Execution Conf.” messages</a:t>
            </a:r>
            <a:endParaRPr lang="en-US" sz="1600" b="1" dirty="0">
              <a:solidFill>
                <a:srgbClr val="FF9933"/>
              </a:solidFill>
            </a:endParaRPr>
          </a:p>
          <a:p>
            <a:pPr>
              <a:tabLst>
                <a:tab pos="266700" algn="l"/>
              </a:tabLst>
            </a:pPr>
            <a:r>
              <a:rPr lang="en-US" sz="1600" b="1" dirty="0" smtClean="0">
                <a:solidFill>
                  <a:srgbClr val="0070C0"/>
                </a:solidFill>
              </a:rPr>
              <a:t>Art. 8: </a:t>
            </a:r>
            <a:r>
              <a:rPr lang="en-US" sz="1600" b="1" dirty="0" smtClean="0"/>
              <a:t>Transmission of information specific to corporate events (other than GMs)</a:t>
            </a:r>
          </a:p>
          <a:p>
            <a:pPr>
              <a:tabLst>
                <a:tab pos="266700" algn="l"/>
              </a:tabLst>
            </a:pPr>
            <a:r>
              <a:rPr lang="en-US" sz="1600" dirty="0">
                <a:solidFill>
                  <a:srgbClr val="0070C0"/>
                </a:solidFill>
              </a:rPr>
              <a:t>	</a:t>
            </a:r>
            <a:r>
              <a:rPr lang="en-US" sz="1600" dirty="0" smtClean="0">
                <a:solidFill>
                  <a:srgbClr val="0070C0"/>
                </a:solidFill>
              </a:rPr>
              <a:t>Annex Requirements </a:t>
            </a:r>
            <a:r>
              <a:rPr lang="en-US" sz="1600" dirty="0">
                <a:solidFill>
                  <a:srgbClr val="0070C0"/>
                </a:solidFill>
              </a:rPr>
              <a:t>Table </a:t>
            </a:r>
            <a:r>
              <a:rPr lang="en-US" sz="1600" dirty="0" smtClean="0">
                <a:solidFill>
                  <a:srgbClr val="0070C0"/>
                </a:solidFill>
              </a:rPr>
              <a:t>8 	</a:t>
            </a:r>
            <a:r>
              <a:rPr lang="en-US" sz="1600" b="1" dirty="0" smtClean="0">
                <a:solidFill>
                  <a:srgbClr val="00B050"/>
                </a:solidFill>
              </a:rPr>
              <a:t>-&gt; No Amendments to Announcement message</a:t>
            </a:r>
            <a:endParaRPr lang="en-US" sz="1600" b="1" dirty="0">
              <a:solidFill>
                <a:srgbClr val="00B050"/>
              </a:solidFill>
            </a:endParaRPr>
          </a:p>
          <a:p>
            <a:r>
              <a:rPr lang="en-US" sz="1600" b="1" dirty="0" smtClean="0">
                <a:solidFill>
                  <a:srgbClr val="0070C0"/>
                </a:solidFill>
              </a:rPr>
              <a:t>Art</a:t>
            </a:r>
            <a:r>
              <a:rPr lang="en-US" sz="1600" b="1" dirty="0">
                <a:solidFill>
                  <a:srgbClr val="0070C0"/>
                </a:solidFill>
              </a:rPr>
              <a:t>. </a:t>
            </a:r>
            <a:r>
              <a:rPr lang="en-US" sz="1600" b="1" dirty="0" smtClean="0">
                <a:solidFill>
                  <a:srgbClr val="0070C0"/>
                </a:solidFill>
              </a:rPr>
              <a:t>9: </a:t>
            </a:r>
            <a:r>
              <a:rPr lang="en-US" sz="1600" b="1" dirty="0"/>
              <a:t>Deadlines </a:t>
            </a:r>
            <a:r>
              <a:rPr lang="en-US" sz="1600" b="1" dirty="0" smtClean="0"/>
              <a:t>for issuers </a:t>
            </a:r>
            <a:r>
              <a:rPr lang="en-US" sz="1600" b="1" dirty="0"/>
              <a:t>and intermediaries in </a:t>
            </a:r>
            <a:r>
              <a:rPr lang="en-US" sz="1600" b="1" dirty="0" smtClean="0"/>
              <a:t>CA events </a:t>
            </a:r>
            <a:r>
              <a:rPr lang="en-US" sz="1600" b="1" dirty="0"/>
              <a:t>and in shareholder identification processes </a:t>
            </a:r>
            <a:r>
              <a:rPr lang="en-US" sz="1600" dirty="0" smtClean="0"/>
              <a:t>(Transmission without delay,…) </a:t>
            </a:r>
            <a:r>
              <a:rPr lang="en-US" sz="1400" b="1" dirty="0">
                <a:solidFill>
                  <a:srgbClr val="00B050"/>
                </a:solidFill>
              </a:rPr>
              <a:t>-&gt; No Standard </a:t>
            </a:r>
            <a:r>
              <a:rPr lang="en-US" sz="1400" b="1" dirty="0" smtClean="0">
                <a:solidFill>
                  <a:srgbClr val="00B050"/>
                </a:solidFill>
              </a:rPr>
              <a:t>Messaging Impact</a:t>
            </a:r>
            <a:endParaRPr lang="en-US" sz="1400" b="1" dirty="0">
              <a:solidFill>
                <a:srgbClr val="00B050"/>
              </a:solidFill>
            </a:endParaRPr>
          </a:p>
          <a:p>
            <a:r>
              <a:rPr lang="en-US" sz="1600" b="1" dirty="0">
                <a:solidFill>
                  <a:srgbClr val="0070C0"/>
                </a:solidFill>
              </a:rPr>
              <a:t>Art. </a:t>
            </a:r>
            <a:r>
              <a:rPr lang="en-US" sz="1600" b="1" dirty="0" smtClean="0">
                <a:solidFill>
                  <a:srgbClr val="0070C0"/>
                </a:solidFill>
              </a:rPr>
              <a:t>10: </a:t>
            </a:r>
            <a:r>
              <a:rPr lang="en-GB" sz="1600" b="1" dirty="0"/>
              <a:t>Minimum security </a:t>
            </a:r>
            <a:r>
              <a:rPr lang="en-GB" sz="1600" b="1" dirty="0" smtClean="0"/>
              <a:t>requirements </a:t>
            </a:r>
            <a:r>
              <a:rPr lang="en-GB" sz="1600" dirty="0" smtClean="0"/>
              <a:t>(Security, Integrity, Authentication of the information,…) 			</a:t>
            </a:r>
            <a:r>
              <a:rPr lang="en-US" sz="1600" b="1" dirty="0" smtClean="0">
                <a:solidFill>
                  <a:srgbClr val="FF9933"/>
                </a:solidFill>
              </a:rPr>
              <a:t>-&gt; </a:t>
            </a:r>
            <a:r>
              <a:rPr lang="en-US" sz="1600" b="1" dirty="0">
                <a:solidFill>
                  <a:srgbClr val="FF9933"/>
                </a:solidFill>
              </a:rPr>
              <a:t>No Standard </a:t>
            </a:r>
            <a:r>
              <a:rPr lang="en-US" sz="1600" b="1" dirty="0" smtClean="0">
                <a:solidFill>
                  <a:srgbClr val="FF9933"/>
                </a:solidFill>
              </a:rPr>
              <a:t>messaging Impact (TBD) ?</a:t>
            </a:r>
            <a:endParaRPr lang="en-US" sz="1600" b="1" dirty="0">
              <a:solidFill>
                <a:srgbClr val="FF9933"/>
              </a:solidFill>
            </a:endParaRPr>
          </a:p>
          <a:p>
            <a:endParaRPr lang="en-US" sz="1600" dirty="0">
              <a:solidFill>
                <a:srgbClr val="0070C0"/>
              </a:solidFill>
            </a:endParaRPr>
          </a:p>
          <a:p>
            <a:endParaRPr lang="en-US" sz="1600" b="1" dirty="0">
              <a:solidFill>
                <a:srgbClr val="0070C0"/>
              </a:solidFill>
            </a:endParaRPr>
          </a:p>
        </p:txBody>
      </p:sp>
    </p:spTree>
    <p:extLst>
      <p:ext uri="{BB962C8B-B14F-4D97-AF65-F5344CB8AC3E}">
        <p14:creationId xmlns:p14="http://schemas.microsoft.com/office/powerpoint/2010/main" val="2898175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6502C3-88C5-432C-BC88-69C0999AA03D}" type="slidenum">
              <a:rPr lang="en-US" altLang="en-US" smtClean="0">
                <a:solidFill>
                  <a:srgbClr val="000000"/>
                </a:solidFill>
              </a:rPr>
              <a:pPr>
                <a:defRPr/>
              </a:pPr>
              <a:t>6</a:t>
            </a:fld>
            <a:endParaRPr lang="en-US" altLang="en-US" dirty="0">
              <a:solidFill>
                <a:srgbClr val="000000"/>
              </a:solidFill>
            </a:endParaRPr>
          </a:p>
        </p:txBody>
      </p:sp>
      <p:sp>
        <p:nvSpPr>
          <p:cNvPr id="6" name="Rectangle 2"/>
          <p:cNvSpPr>
            <a:spLocks noGrp="1" noChangeArrowheads="1"/>
          </p:cNvSpPr>
          <p:nvPr>
            <p:ph type="title"/>
          </p:nvPr>
        </p:nvSpPr>
        <p:spPr>
          <a:xfrm>
            <a:off x="685800" y="296652"/>
            <a:ext cx="7772400" cy="612068"/>
          </a:xfrm>
          <a:extLst>
            <a:ext uri="{91240B29-F687-4F45-9708-019B960494DF}">
              <a14:hiddenLine xmlns:a14="http://schemas.microsoft.com/office/drawing/2010/main" w="12700">
                <a:solidFill>
                  <a:schemeClr val="tx1"/>
                </a:solidFill>
                <a:miter lim="800000"/>
                <a:headEnd/>
                <a:tailEnd/>
              </a14:hiddenLine>
            </a:ext>
          </a:extLst>
        </p:spPr>
        <p:txBody>
          <a:bodyPr/>
          <a:lstStyle/>
          <a:p>
            <a:pPr algn="l"/>
            <a:r>
              <a:rPr lang="en-GB" altLang="en-US" sz="2400" kern="1200" dirty="0" smtClean="0"/>
              <a:t>8. ISO 20022 Development Timeline </a:t>
            </a:r>
            <a:r>
              <a:rPr lang="en-GB" altLang="en-US" sz="2400" u="sng" kern="1200" dirty="0" smtClean="0"/>
              <a:t>New</a:t>
            </a:r>
            <a:r>
              <a:rPr lang="en-GB" altLang="en-US" sz="2400" kern="1200" dirty="0" smtClean="0"/>
              <a:t> messages</a:t>
            </a:r>
            <a:endParaRPr lang="en-GB" altLang="en-US" sz="2400" kern="1200" dirty="0"/>
          </a:p>
        </p:txBody>
      </p:sp>
      <p:pic>
        <p:nvPicPr>
          <p:cNvPr id="1026" name="Picture 2" descr="https://www.iso20022.org/images/registration_proce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4565"/>
            <a:ext cx="2793789" cy="2095342"/>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bwMode="auto">
          <a:xfrm>
            <a:off x="179512" y="4689140"/>
            <a:ext cx="8748972" cy="540060"/>
          </a:xfrm>
          <a:prstGeom prst="rightArrow">
            <a:avLst/>
          </a:prstGeom>
          <a:solidFill>
            <a:srgbClr val="79BC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cxnSp>
        <p:nvCxnSpPr>
          <p:cNvPr id="9" name="Straight Connector 8"/>
          <p:cNvCxnSpPr/>
          <p:nvPr/>
        </p:nvCxnSpPr>
        <p:spPr bwMode="auto">
          <a:xfrm>
            <a:off x="8244408" y="4833156"/>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5616116" y="4834415"/>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879812"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8244408"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5619378" y="4817775"/>
            <a:ext cx="0" cy="268668"/>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31997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5004048"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59989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8503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7668344"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626495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147565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2231740"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75557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6565984"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2020</a:t>
            </a:r>
            <a:endParaRPr lang="en-GB" sz="2000" b="1" dirty="0">
              <a:solidFill>
                <a:schemeClr val="bg1"/>
              </a:solidFill>
              <a:latin typeface="Arial" panose="020B0604020202020204" pitchFamily="34" charset="0"/>
              <a:cs typeface="Arial" panose="020B0604020202020204" pitchFamily="34" charset="0"/>
            </a:endParaRPr>
          </a:p>
        </p:txBody>
      </p:sp>
      <p:sp>
        <p:nvSpPr>
          <p:cNvPr id="29" name="TextBox 28"/>
          <p:cNvSpPr txBox="1"/>
          <p:nvPr/>
        </p:nvSpPr>
        <p:spPr>
          <a:xfrm>
            <a:off x="3942304" y="4761148"/>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2019</a:t>
            </a:r>
            <a:endParaRPr lang="en-GB" sz="2000" b="1" dirty="0">
              <a:solidFill>
                <a:schemeClr val="bg1"/>
              </a:solidFill>
              <a:latin typeface="Arial" panose="020B0604020202020204" pitchFamily="34" charset="0"/>
              <a:cs typeface="Arial" panose="020B0604020202020204" pitchFamily="34" charset="0"/>
            </a:endParaRPr>
          </a:p>
        </p:txBody>
      </p:sp>
      <p:sp>
        <p:nvSpPr>
          <p:cNvPr id="30" name="TextBox 29"/>
          <p:cNvSpPr txBox="1"/>
          <p:nvPr/>
        </p:nvSpPr>
        <p:spPr>
          <a:xfrm>
            <a:off x="1097988"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2018</a:t>
            </a:r>
            <a:endParaRPr lang="en-GB" sz="2000" b="1" dirty="0">
              <a:solidFill>
                <a:schemeClr val="bg1"/>
              </a:solidFill>
              <a:latin typeface="Arial" panose="020B0604020202020204" pitchFamily="34" charset="0"/>
              <a:cs typeface="Arial" panose="020B0604020202020204" pitchFamily="34" charset="0"/>
            </a:endParaRPr>
          </a:p>
        </p:txBody>
      </p:sp>
      <p:sp>
        <p:nvSpPr>
          <p:cNvPr id="78" name="Rectangle 77"/>
          <p:cNvSpPr/>
          <p:nvPr/>
        </p:nvSpPr>
        <p:spPr bwMode="auto">
          <a:xfrm>
            <a:off x="8424428" y="908719"/>
            <a:ext cx="288032" cy="3740219"/>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wordArtVert"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ISO 20022 PROCESS</a:t>
            </a:r>
          </a:p>
        </p:txBody>
      </p:sp>
      <p:cxnSp>
        <p:nvCxnSpPr>
          <p:cNvPr id="31" name="Straight Arrow Connector 30"/>
          <p:cNvCxnSpPr/>
          <p:nvPr/>
        </p:nvCxnSpPr>
        <p:spPr bwMode="auto">
          <a:xfrm>
            <a:off x="7558744" y="5157192"/>
            <a:ext cx="0" cy="590614"/>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 name="TextBox 1023"/>
          <p:cNvSpPr txBox="1"/>
          <p:nvPr/>
        </p:nvSpPr>
        <p:spPr>
          <a:xfrm>
            <a:off x="7019534" y="5765774"/>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2020</a:t>
            </a:r>
            <a:endParaRPr lang="en-GB" sz="1400" b="1" dirty="0">
              <a:solidFill>
                <a:srgbClr val="3333CC"/>
              </a:solidFill>
              <a:latin typeface="Arial" panose="020B0604020202020204" pitchFamily="34" charset="0"/>
              <a:cs typeface="Arial" panose="020B0604020202020204" pitchFamily="34" charset="0"/>
            </a:endParaRPr>
          </a:p>
        </p:txBody>
      </p:sp>
      <p:sp>
        <p:nvSpPr>
          <p:cNvPr id="1025" name="TextBox 1024"/>
          <p:cNvSpPr txBox="1"/>
          <p:nvPr/>
        </p:nvSpPr>
        <p:spPr>
          <a:xfrm>
            <a:off x="7019534" y="6104329"/>
            <a:ext cx="2087431" cy="553998"/>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Deadline for implementation</a:t>
            </a:r>
          </a:p>
          <a:p>
            <a:r>
              <a:rPr lang="en-GB" sz="1000" b="1" dirty="0">
                <a:solidFill>
                  <a:srgbClr val="3333CC"/>
                </a:solidFill>
                <a:latin typeface="Arial" panose="020B0604020202020204" pitchFamily="34" charset="0"/>
                <a:cs typeface="Arial" panose="020B0604020202020204" pitchFamily="34" charset="0"/>
              </a:rPr>
              <a:t>o</a:t>
            </a:r>
            <a:r>
              <a:rPr lang="en-GB" sz="1000" b="1" dirty="0" smtClean="0">
                <a:solidFill>
                  <a:srgbClr val="3333CC"/>
                </a:solidFill>
                <a:latin typeface="Arial" panose="020B0604020202020204" pitchFamily="34" charset="0"/>
                <a:cs typeface="Arial" panose="020B0604020202020204" pitchFamily="34" charset="0"/>
              </a:rPr>
              <a:t>f Shareholder Identif. + Voting</a:t>
            </a:r>
          </a:p>
          <a:p>
            <a:r>
              <a:rPr lang="en-GB" sz="1000" b="1" dirty="0" smtClean="0">
                <a:solidFill>
                  <a:srgbClr val="3333CC"/>
                </a:solidFill>
                <a:latin typeface="Arial" panose="020B0604020202020204" pitchFamily="34" charset="0"/>
                <a:cs typeface="Arial" panose="020B0604020202020204" pitchFamily="34" charset="0"/>
              </a:rPr>
              <a:t>+ Transmission of Info</a:t>
            </a:r>
            <a:endParaRPr lang="en-GB" sz="1000" b="1" dirty="0">
              <a:solidFill>
                <a:srgbClr val="3333CC"/>
              </a:solidFill>
              <a:latin typeface="Arial" panose="020B0604020202020204" pitchFamily="34" charset="0"/>
              <a:cs typeface="Arial" panose="020B0604020202020204" pitchFamily="34" charset="0"/>
            </a:endParaRPr>
          </a:p>
        </p:txBody>
      </p:sp>
      <p:sp>
        <p:nvSpPr>
          <p:cNvPr id="43" name="TextBox 42"/>
          <p:cNvSpPr txBox="1"/>
          <p:nvPr/>
        </p:nvSpPr>
        <p:spPr>
          <a:xfrm>
            <a:off x="1628675" y="5661248"/>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2018</a:t>
            </a:r>
            <a:endParaRPr lang="en-GB" sz="1400" b="1" dirty="0">
              <a:solidFill>
                <a:srgbClr val="3333CC"/>
              </a:solidFill>
              <a:latin typeface="Arial" panose="020B0604020202020204" pitchFamily="34" charset="0"/>
              <a:cs typeface="Arial" panose="020B0604020202020204" pitchFamily="34" charset="0"/>
            </a:endParaRPr>
          </a:p>
        </p:txBody>
      </p:sp>
      <p:sp>
        <p:nvSpPr>
          <p:cNvPr id="44" name="TextBox 43"/>
          <p:cNvSpPr txBox="1"/>
          <p:nvPr/>
        </p:nvSpPr>
        <p:spPr>
          <a:xfrm>
            <a:off x="1628675" y="6021288"/>
            <a:ext cx="1414170" cy="246221"/>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SRD2 IR Publication</a:t>
            </a:r>
            <a:endParaRPr lang="en-GB" sz="1000" b="1" dirty="0">
              <a:solidFill>
                <a:srgbClr val="3333CC"/>
              </a:solidFill>
              <a:latin typeface="Arial" panose="020B0604020202020204" pitchFamily="34" charset="0"/>
              <a:cs typeface="Arial" panose="020B0604020202020204" pitchFamily="34" charset="0"/>
            </a:endParaRPr>
          </a:p>
        </p:txBody>
      </p:sp>
      <p:cxnSp>
        <p:nvCxnSpPr>
          <p:cNvPr id="45" name="Straight Arrow Connector 44"/>
          <p:cNvCxnSpPr>
            <a:endCxn id="43" idx="0"/>
          </p:cNvCxnSpPr>
          <p:nvPr/>
        </p:nvCxnSpPr>
        <p:spPr bwMode="auto">
          <a:xfrm>
            <a:off x="2163437" y="5131095"/>
            <a:ext cx="0" cy="530153"/>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Rectangle 60"/>
          <p:cNvSpPr/>
          <p:nvPr/>
        </p:nvSpPr>
        <p:spPr bwMode="auto">
          <a:xfrm>
            <a:off x="3419872" y="3717032"/>
            <a:ext cx="864096" cy="18730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753890" y="3686835"/>
            <a:ext cx="2449958" cy="246221"/>
          </a:xfrm>
          <a:prstGeom prst="rect">
            <a:avLst/>
          </a:prstGeom>
          <a:noFill/>
        </p:spPr>
        <p:txBody>
          <a:bodyPr wrap="square" rtlCol="0">
            <a:spAutoFit/>
          </a:bodyPr>
          <a:lstStyle/>
          <a:p>
            <a:r>
              <a:rPr lang="en-GB" sz="1000" b="1" dirty="0" smtClean="0">
                <a:solidFill>
                  <a:srgbClr val="00B050"/>
                </a:solidFill>
                <a:latin typeface="Arial" panose="020B0604020202020204" pitchFamily="34" charset="0"/>
                <a:cs typeface="Arial" panose="020B0604020202020204" pitchFamily="34" charset="0"/>
              </a:rPr>
              <a:t>Message Development &amp; Registration</a:t>
            </a:r>
            <a:endParaRPr lang="en-GB" sz="1000" b="1" dirty="0">
              <a:solidFill>
                <a:srgbClr val="00B050"/>
              </a:solidFill>
              <a:latin typeface="Arial" panose="020B0604020202020204" pitchFamily="34" charset="0"/>
              <a:cs typeface="Arial" panose="020B0604020202020204" pitchFamily="34" charset="0"/>
            </a:endParaRPr>
          </a:p>
        </p:txBody>
      </p:sp>
      <p:sp>
        <p:nvSpPr>
          <p:cNvPr id="63" name="Rectangle 62"/>
          <p:cNvSpPr/>
          <p:nvPr/>
        </p:nvSpPr>
        <p:spPr bwMode="auto">
          <a:xfrm>
            <a:off x="4283968" y="4077072"/>
            <a:ext cx="555054" cy="18730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4" name="TextBox 63"/>
          <p:cNvSpPr txBox="1"/>
          <p:nvPr/>
        </p:nvSpPr>
        <p:spPr>
          <a:xfrm>
            <a:off x="2813820" y="4046875"/>
            <a:ext cx="1398140"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Business Validation</a:t>
            </a:r>
            <a:endParaRPr lang="en-GB" sz="1000" b="1" dirty="0">
              <a:solidFill>
                <a:srgbClr val="00B050"/>
              </a:solidFill>
              <a:latin typeface="Arial" panose="020B0604020202020204" pitchFamily="34" charset="0"/>
              <a:cs typeface="Arial" panose="020B0604020202020204" pitchFamily="34" charset="0"/>
            </a:endParaRPr>
          </a:p>
        </p:txBody>
      </p:sp>
      <p:sp>
        <p:nvSpPr>
          <p:cNvPr id="65" name="Rectangle 64"/>
          <p:cNvSpPr/>
          <p:nvPr/>
        </p:nvSpPr>
        <p:spPr bwMode="auto">
          <a:xfrm>
            <a:off x="4855223" y="4365104"/>
            <a:ext cx="292841" cy="211827"/>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6" name="TextBox 65"/>
          <p:cNvSpPr txBox="1"/>
          <p:nvPr/>
        </p:nvSpPr>
        <p:spPr>
          <a:xfrm>
            <a:off x="2870461" y="4346632"/>
            <a:ext cx="1919115"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Registration and Publication</a:t>
            </a:r>
            <a:endParaRPr lang="en-GB" sz="1000" b="1" dirty="0">
              <a:solidFill>
                <a:srgbClr val="00B050"/>
              </a:solidFill>
              <a:latin typeface="Arial" panose="020B0604020202020204" pitchFamily="34" charset="0"/>
              <a:cs typeface="Arial" panose="020B0604020202020204" pitchFamily="34" charset="0"/>
            </a:endParaRPr>
          </a:p>
        </p:txBody>
      </p:sp>
      <p:cxnSp>
        <p:nvCxnSpPr>
          <p:cNvPr id="15" name="Straight Arrow Connector 14"/>
          <p:cNvCxnSpPr/>
          <p:nvPr/>
        </p:nvCxnSpPr>
        <p:spPr bwMode="auto">
          <a:xfrm>
            <a:off x="467544" y="3774771"/>
            <a:ext cx="914400" cy="914400"/>
          </a:xfrm>
          <a:prstGeom prst="straightConnector1">
            <a:avLst/>
          </a:prstGeom>
          <a:solidFill>
            <a:schemeClr val="accent1"/>
          </a:solidFill>
          <a:ln w="9525" cap="flat" cmpd="sng" algn="ctr">
            <a:noFill/>
            <a:prstDash val="solid"/>
            <a:round/>
            <a:headEnd type="none" w="med" len="med"/>
            <a:tailEnd type="arrow"/>
          </a:ln>
          <a:effectLst/>
        </p:spPr>
      </p:cxnSp>
      <p:sp>
        <p:nvSpPr>
          <p:cNvPr id="73" name="Rectangle 72"/>
          <p:cNvSpPr/>
          <p:nvPr/>
        </p:nvSpPr>
        <p:spPr bwMode="auto">
          <a:xfrm>
            <a:off x="2653984" y="2974287"/>
            <a:ext cx="477856" cy="18730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4" name="TextBox 73"/>
          <p:cNvSpPr txBox="1"/>
          <p:nvPr/>
        </p:nvSpPr>
        <p:spPr>
          <a:xfrm>
            <a:off x="456147" y="2929940"/>
            <a:ext cx="1826141"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Business Justification (BJ)</a:t>
            </a:r>
            <a:endParaRPr lang="en-GB" sz="1000" b="1" dirty="0">
              <a:solidFill>
                <a:srgbClr val="00B050"/>
              </a:solidFill>
              <a:latin typeface="Arial" panose="020B0604020202020204" pitchFamily="34" charset="0"/>
              <a:cs typeface="Arial" panose="020B0604020202020204" pitchFamily="34" charset="0"/>
            </a:endParaRPr>
          </a:p>
        </p:txBody>
      </p:sp>
      <p:sp>
        <p:nvSpPr>
          <p:cNvPr id="75" name="Rectangle 74"/>
          <p:cNvSpPr/>
          <p:nvPr/>
        </p:nvSpPr>
        <p:spPr bwMode="auto">
          <a:xfrm>
            <a:off x="3131840" y="3279424"/>
            <a:ext cx="288032" cy="22657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1370151" y="3259783"/>
            <a:ext cx="1619354" cy="400110"/>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BJ Approval by </a:t>
            </a:r>
            <a:r>
              <a:rPr lang="en-GB" sz="1000" b="1" dirty="0" smtClean="0">
                <a:solidFill>
                  <a:srgbClr val="00B050"/>
                </a:solidFill>
                <a:latin typeface="Arial" panose="020B0604020202020204" pitchFamily="34" charset="0"/>
                <a:cs typeface="Arial" panose="020B0604020202020204" pitchFamily="34" charset="0"/>
              </a:rPr>
              <a:t>SEG</a:t>
            </a:r>
          </a:p>
          <a:p>
            <a:r>
              <a:rPr lang="en-GB" sz="1000" b="1" dirty="0" smtClean="0">
                <a:solidFill>
                  <a:srgbClr val="00B050"/>
                </a:solidFill>
                <a:latin typeface="Arial" panose="020B0604020202020204" pitchFamily="34" charset="0"/>
                <a:cs typeface="Arial" panose="020B0604020202020204" pitchFamily="34" charset="0"/>
              </a:rPr>
              <a:t>&amp; form the ISO SEG ET</a:t>
            </a:r>
            <a:r>
              <a:rPr lang="en-GB" sz="1000" b="1" dirty="0" smtClean="0">
                <a:solidFill>
                  <a:srgbClr val="00B050"/>
                </a:solidFill>
                <a:latin typeface="Arial" panose="020B0604020202020204" pitchFamily="34" charset="0"/>
                <a:cs typeface="Arial" panose="020B0604020202020204" pitchFamily="34" charset="0"/>
              </a:rPr>
              <a:t> </a:t>
            </a:r>
            <a:endParaRPr lang="en-GB" sz="1000" b="1" dirty="0">
              <a:solidFill>
                <a:srgbClr val="00B050"/>
              </a:solidFill>
              <a:latin typeface="Arial" panose="020B0604020202020204" pitchFamily="34" charset="0"/>
              <a:cs typeface="Arial" panose="020B0604020202020204" pitchFamily="34" charset="0"/>
            </a:endParaRPr>
          </a:p>
        </p:txBody>
      </p:sp>
      <p:cxnSp>
        <p:nvCxnSpPr>
          <p:cNvPr id="38" name="Straight Arrow Connector 37"/>
          <p:cNvCxnSpPr>
            <a:stCxn id="84" idx="2"/>
          </p:cNvCxnSpPr>
          <p:nvPr/>
        </p:nvCxnSpPr>
        <p:spPr bwMode="auto">
          <a:xfrm>
            <a:off x="5135441" y="3544563"/>
            <a:ext cx="12623" cy="1273212"/>
          </a:xfrm>
          <a:prstGeom prst="straightConnector1">
            <a:avLst/>
          </a:prstGeom>
          <a:solidFill>
            <a:schemeClr val="accent1"/>
          </a:solidFill>
          <a:ln w="38100" cap="flat" cmpd="sng" algn="ctr">
            <a:solidFill>
              <a:srgbClr val="FF3300"/>
            </a:solidFill>
            <a:prstDash val="solid"/>
            <a:round/>
            <a:headEnd type="none" w="med" len="med"/>
            <a:tailEnd type="arrow"/>
          </a:ln>
          <a:effectLst/>
        </p:spPr>
      </p:cxnSp>
      <p:sp>
        <p:nvSpPr>
          <p:cNvPr id="83" name="TextBox 82"/>
          <p:cNvSpPr txBox="1"/>
          <p:nvPr/>
        </p:nvSpPr>
        <p:spPr>
          <a:xfrm>
            <a:off x="4644008" y="2492896"/>
            <a:ext cx="1008505" cy="307777"/>
          </a:xfrm>
          <a:prstGeom prst="rect">
            <a:avLst/>
          </a:prstGeom>
          <a:noFill/>
          <a:ln>
            <a:solidFill>
              <a:srgbClr val="FF3300"/>
            </a:solidFill>
          </a:ln>
        </p:spPr>
        <p:txBody>
          <a:bodyPr wrap="square" rtlCol="0">
            <a:spAutoFit/>
          </a:bodyPr>
          <a:lstStyle/>
          <a:p>
            <a:r>
              <a:rPr lang="en-GB" sz="1400" b="1" dirty="0" smtClean="0">
                <a:solidFill>
                  <a:srgbClr val="FF3300"/>
                </a:solidFill>
                <a:latin typeface="Arial" panose="020B0604020202020204" pitchFamily="34" charset="0"/>
                <a:cs typeface="Arial" panose="020B0604020202020204" pitchFamily="34" charset="0"/>
              </a:rPr>
              <a:t>Oct. 2019</a:t>
            </a:r>
            <a:endParaRPr lang="en-GB" sz="1400" b="1" dirty="0">
              <a:solidFill>
                <a:srgbClr val="FF3300"/>
              </a:solidFill>
              <a:latin typeface="Arial" panose="020B0604020202020204" pitchFamily="34" charset="0"/>
              <a:cs typeface="Arial" panose="020B0604020202020204" pitchFamily="34" charset="0"/>
            </a:endParaRPr>
          </a:p>
        </p:txBody>
      </p:sp>
      <p:sp>
        <p:nvSpPr>
          <p:cNvPr id="84" name="TextBox 83"/>
          <p:cNvSpPr txBox="1"/>
          <p:nvPr/>
        </p:nvSpPr>
        <p:spPr>
          <a:xfrm>
            <a:off x="4634342" y="2836677"/>
            <a:ext cx="1002197" cy="707886"/>
          </a:xfrm>
          <a:prstGeom prst="rect">
            <a:avLst/>
          </a:prstGeom>
          <a:noFill/>
          <a:ln>
            <a:solidFill>
              <a:srgbClr val="FF3300"/>
            </a:solidFill>
          </a:ln>
        </p:spPr>
        <p:txBody>
          <a:bodyPr wrap="none" rtlCol="0">
            <a:spAutoFit/>
          </a:bodyPr>
          <a:lstStyle/>
          <a:p>
            <a:r>
              <a:rPr lang="en-GB" sz="1000" b="1" dirty="0" smtClean="0">
                <a:solidFill>
                  <a:srgbClr val="FF3300"/>
                </a:solidFill>
                <a:latin typeface="Arial" panose="020B0604020202020204" pitchFamily="34" charset="0"/>
                <a:cs typeface="Arial" panose="020B0604020202020204" pitchFamily="34" charset="0"/>
              </a:rPr>
              <a:t>Publication </a:t>
            </a:r>
          </a:p>
          <a:p>
            <a:r>
              <a:rPr lang="en-GB" sz="1000" b="1" dirty="0" smtClean="0">
                <a:solidFill>
                  <a:srgbClr val="FF3300"/>
                </a:solidFill>
                <a:latin typeface="Arial" panose="020B0604020202020204" pitchFamily="34" charset="0"/>
                <a:cs typeface="Arial" panose="020B0604020202020204" pitchFamily="34" charset="0"/>
              </a:rPr>
              <a:t>of ISO 20022 </a:t>
            </a:r>
          </a:p>
          <a:p>
            <a:r>
              <a:rPr lang="en-GB" sz="1000" b="1" dirty="0" smtClean="0">
                <a:solidFill>
                  <a:srgbClr val="FF3300"/>
                </a:solidFill>
                <a:latin typeface="Arial" panose="020B0604020202020204" pitchFamily="34" charset="0"/>
                <a:cs typeface="Arial" panose="020B0604020202020204" pitchFamily="34" charset="0"/>
              </a:rPr>
              <a:t>Messaging</a:t>
            </a:r>
          </a:p>
          <a:p>
            <a:r>
              <a:rPr lang="en-GB" sz="1000" b="1" dirty="0" smtClean="0">
                <a:solidFill>
                  <a:srgbClr val="FF3300"/>
                </a:solidFill>
                <a:latin typeface="Arial" panose="020B0604020202020204" pitchFamily="34" charset="0"/>
                <a:cs typeface="Arial" panose="020B0604020202020204" pitchFamily="34" charset="0"/>
              </a:rPr>
              <a:t>Standards</a:t>
            </a:r>
            <a:endParaRPr lang="en-GB" sz="1000" b="1" dirty="0">
              <a:solidFill>
                <a:srgbClr val="FF3300"/>
              </a:solidFill>
              <a:latin typeface="Arial" panose="020B0604020202020204" pitchFamily="34" charset="0"/>
              <a:cs typeface="Arial" panose="020B0604020202020204" pitchFamily="34" charset="0"/>
            </a:endParaRPr>
          </a:p>
        </p:txBody>
      </p:sp>
      <p:cxnSp>
        <p:nvCxnSpPr>
          <p:cNvPr id="85" name="Straight Arrow Connector 84"/>
          <p:cNvCxnSpPr>
            <a:stCxn id="89" idx="2"/>
          </p:cNvCxnSpPr>
          <p:nvPr/>
        </p:nvCxnSpPr>
        <p:spPr bwMode="auto">
          <a:xfrm>
            <a:off x="6728241" y="3390675"/>
            <a:ext cx="3999" cy="1406477"/>
          </a:xfrm>
          <a:prstGeom prst="straightConnector1">
            <a:avLst/>
          </a:prstGeom>
          <a:solidFill>
            <a:schemeClr val="accent1"/>
          </a:solidFill>
          <a:ln w="38100" cap="flat" cmpd="sng" algn="ctr">
            <a:solidFill>
              <a:srgbClr val="FF3300"/>
            </a:solidFill>
            <a:prstDash val="solid"/>
            <a:round/>
            <a:headEnd type="none" w="med" len="med"/>
            <a:tailEnd type="arrow"/>
          </a:ln>
          <a:effectLst/>
        </p:spPr>
      </p:cxnSp>
      <p:sp>
        <p:nvSpPr>
          <p:cNvPr id="86" name="TextBox 85"/>
          <p:cNvSpPr txBox="1"/>
          <p:nvPr/>
        </p:nvSpPr>
        <p:spPr>
          <a:xfrm>
            <a:off x="6220184" y="2492896"/>
            <a:ext cx="1016112" cy="307777"/>
          </a:xfrm>
          <a:prstGeom prst="rect">
            <a:avLst/>
          </a:prstGeom>
          <a:noFill/>
          <a:ln>
            <a:solidFill>
              <a:srgbClr val="FF3300"/>
            </a:solidFill>
          </a:ln>
        </p:spPr>
        <p:txBody>
          <a:bodyPr wrap="none" rtlCol="0">
            <a:spAutoFit/>
          </a:bodyPr>
          <a:lstStyle/>
          <a:p>
            <a:r>
              <a:rPr lang="en-GB" sz="1400" b="1" dirty="0" smtClean="0">
                <a:solidFill>
                  <a:srgbClr val="FF3300"/>
                </a:solidFill>
                <a:latin typeface="Arial" panose="020B0604020202020204" pitchFamily="34" charset="0"/>
                <a:cs typeface="Arial" panose="020B0604020202020204" pitchFamily="34" charset="0"/>
              </a:rPr>
              <a:t>May 2020</a:t>
            </a:r>
            <a:endParaRPr lang="en-GB" sz="1400" b="1" dirty="0">
              <a:solidFill>
                <a:srgbClr val="FF3300"/>
              </a:solidFill>
              <a:latin typeface="Arial" panose="020B0604020202020204" pitchFamily="34" charset="0"/>
              <a:cs typeface="Arial" panose="020B0604020202020204" pitchFamily="34" charset="0"/>
            </a:endParaRPr>
          </a:p>
        </p:txBody>
      </p:sp>
      <p:sp>
        <p:nvSpPr>
          <p:cNvPr id="89" name="TextBox 88"/>
          <p:cNvSpPr txBox="1"/>
          <p:nvPr/>
        </p:nvSpPr>
        <p:spPr>
          <a:xfrm>
            <a:off x="6220185" y="2836677"/>
            <a:ext cx="1016112" cy="553998"/>
          </a:xfrm>
          <a:prstGeom prst="rect">
            <a:avLst/>
          </a:prstGeom>
          <a:noFill/>
          <a:ln>
            <a:solidFill>
              <a:srgbClr val="FF3300"/>
            </a:solidFill>
          </a:ln>
        </p:spPr>
        <p:txBody>
          <a:bodyPr wrap="square" rtlCol="0">
            <a:spAutoFit/>
          </a:bodyPr>
          <a:lstStyle/>
          <a:p>
            <a:r>
              <a:rPr lang="en-GB" sz="1000" b="1" dirty="0" smtClean="0">
                <a:solidFill>
                  <a:srgbClr val="FF3300"/>
                </a:solidFill>
                <a:latin typeface="Arial" panose="020B0604020202020204" pitchFamily="34" charset="0"/>
                <a:cs typeface="Arial" panose="020B0604020202020204" pitchFamily="34" charset="0"/>
              </a:rPr>
              <a:t>Activation</a:t>
            </a:r>
          </a:p>
          <a:p>
            <a:r>
              <a:rPr lang="en-GB" sz="1000" b="1" dirty="0" smtClean="0">
                <a:solidFill>
                  <a:srgbClr val="FF3300"/>
                </a:solidFill>
                <a:latin typeface="Arial" panose="020B0604020202020204" pitchFamily="34" charset="0"/>
                <a:cs typeface="Arial" panose="020B0604020202020204" pitchFamily="34" charset="0"/>
              </a:rPr>
              <a:t>On SWIFT</a:t>
            </a:r>
          </a:p>
          <a:p>
            <a:r>
              <a:rPr lang="en-GB" sz="1000" b="1" dirty="0" smtClean="0">
                <a:solidFill>
                  <a:srgbClr val="FF3300"/>
                </a:solidFill>
                <a:latin typeface="Arial" panose="020B0604020202020204" pitchFamily="34" charset="0"/>
                <a:cs typeface="Arial" panose="020B0604020202020204" pitchFamily="34" charset="0"/>
              </a:rPr>
              <a:t>Network</a:t>
            </a:r>
            <a:endParaRPr lang="en-GB" sz="1000" b="1" dirty="0">
              <a:solidFill>
                <a:srgbClr val="FF3300"/>
              </a:solidFill>
              <a:latin typeface="Arial" panose="020B0604020202020204" pitchFamily="34" charset="0"/>
              <a:cs typeface="Arial" panose="020B0604020202020204" pitchFamily="34" charset="0"/>
            </a:endParaRPr>
          </a:p>
        </p:txBody>
      </p:sp>
      <p:sp>
        <p:nvSpPr>
          <p:cNvPr id="68" name="Left-Right Arrow 67"/>
          <p:cNvSpPr/>
          <p:nvPr/>
        </p:nvSpPr>
        <p:spPr bwMode="auto">
          <a:xfrm>
            <a:off x="5148064" y="3687415"/>
            <a:ext cx="1529503" cy="358430"/>
          </a:xfrm>
          <a:prstGeom prst="leftRightArrow">
            <a:avLst/>
          </a:pr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9" name="TextBox 68"/>
          <p:cNvSpPr txBox="1"/>
          <p:nvPr/>
        </p:nvSpPr>
        <p:spPr>
          <a:xfrm>
            <a:off x="5259536" y="4045845"/>
            <a:ext cx="1338049" cy="553998"/>
          </a:xfrm>
          <a:prstGeom prst="rect">
            <a:avLst/>
          </a:prstGeom>
          <a:noFill/>
        </p:spPr>
        <p:txBody>
          <a:bodyPr wrap="square" rtlCol="0">
            <a:spAutoFit/>
          </a:bodyPr>
          <a:lstStyle/>
          <a:p>
            <a:r>
              <a:rPr lang="en-GB" sz="1000" b="1" dirty="0" smtClean="0">
                <a:solidFill>
                  <a:srgbClr val="FF6600"/>
                </a:solidFill>
                <a:latin typeface="Arial" panose="020B0604020202020204" pitchFamily="34" charset="0"/>
                <a:cs typeface="Arial" panose="020B0604020202020204" pitchFamily="34" charset="0"/>
              </a:rPr>
              <a:t>Users Implementation period</a:t>
            </a:r>
            <a:endParaRPr lang="en-GB" sz="1000" b="1" dirty="0">
              <a:solidFill>
                <a:srgbClr val="FF6600"/>
              </a:solidFill>
              <a:latin typeface="Arial" panose="020B0604020202020204" pitchFamily="34" charset="0"/>
              <a:cs typeface="Arial" panose="020B0604020202020204" pitchFamily="34" charset="0"/>
            </a:endParaRPr>
          </a:p>
        </p:txBody>
      </p:sp>
      <p:cxnSp>
        <p:nvCxnSpPr>
          <p:cNvPr id="14" name="Straight Connector 13"/>
          <p:cNvCxnSpPr>
            <a:stCxn id="73" idx="3"/>
            <a:endCxn id="75" idx="1"/>
          </p:cNvCxnSpPr>
          <p:nvPr/>
        </p:nvCxnSpPr>
        <p:spPr bwMode="auto">
          <a:xfrm>
            <a:off x="3131840" y="3067940"/>
            <a:ext cx="0" cy="32477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3419872" y="3370822"/>
            <a:ext cx="0" cy="4391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a:stCxn id="61" idx="3"/>
            <a:endCxn id="63" idx="1"/>
          </p:cNvCxnSpPr>
          <p:nvPr/>
        </p:nvCxnSpPr>
        <p:spPr bwMode="auto">
          <a:xfrm>
            <a:off x="4283968" y="3810685"/>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a:stCxn id="63" idx="3"/>
            <a:endCxn id="65" idx="1"/>
          </p:cNvCxnSpPr>
          <p:nvPr/>
        </p:nvCxnSpPr>
        <p:spPr bwMode="auto">
          <a:xfrm>
            <a:off x="4839022" y="4170725"/>
            <a:ext cx="16201" cy="3002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flipH="1" flipV="1">
            <a:off x="3015334" y="2276872"/>
            <a:ext cx="27512" cy="2809572"/>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976887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6502C3-88C5-432C-BC88-69C0999AA03D}" type="slidenum">
              <a:rPr lang="en-US" altLang="en-US" smtClean="0">
                <a:solidFill>
                  <a:srgbClr val="000000"/>
                </a:solidFill>
              </a:rPr>
              <a:pPr>
                <a:defRPr/>
              </a:pPr>
              <a:t>7</a:t>
            </a:fld>
            <a:endParaRPr lang="en-US" altLang="en-US" dirty="0">
              <a:solidFill>
                <a:srgbClr val="000000"/>
              </a:solidFill>
            </a:endParaRPr>
          </a:p>
        </p:txBody>
      </p:sp>
      <p:sp>
        <p:nvSpPr>
          <p:cNvPr id="6" name="Rectangle 2"/>
          <p:cNvSpPr>
            <a:spLocks noGrp="1" noChangeArrowheads="1"/>
          </p:cNvSpPr>
          <p:nvPr>
            <p:ph type="title"/>
          </p:nvPr>
        </p:nvSpPr>
        <p:spPr>
          <a:xfrm>
            <a:off x="685800" y="296652"/>
            <a:ext cx="8242684" cy="612068"/>
          </a:xfrm>
          <a:extLst>
            <a:ext uri="{91240B29-F687-4F45-9708-019B960494DF}">
              <a14:hiddenLine xmlns:a14="http://schemas.microsoft.com/office/drawing/2010/main" w="12700">
                <a:solidFill>
                  <a:schemeClr val="tx1"/>
                </a:solidFill>
                <a:miter lim="800000"/>
                <a:headEnd/>
                <a:tailEnd/>
              </a14:hiddenLine>
            </a:ext>
          </a:extLst>
        </p:spPr>
        <p:txBody>
          <a:bodyPr/>
          <a:lstStyle/>
          <a:p>
            <a:pPr marL="452438" indent="-452438"/>
            <a:r>
              <a:rPr lang="en-GB" altLang="en-US" sz="2400" kern="1200" dirty="0" smtClean="0"/>
              <a:t>10. </a:t>
            </a:r>
            <a:r>
              <a:rPr lang="en-GB" altLang="en-US" sz="2400" kern="1200" dirty="0"/>
              <a:t>ISO 20022 </a:t>
            </a:r>
            <a:r>
              <a:rPr lang="en-GB" altLang="en-US" sz="2400" kern="1200" dirty="0" smtClean="0"/>
              <a:t>PV Messages Maintenance </a:t>
            </a:r>
            <a:r>
              <a:rPr lang="en-GB" altLang="en-US" sz="2400" kern="1200" dirty="0" smtClean="0"/>
              <a:t>Timeline</a:t>
            </a:r>
            <a:endParaRPr lang="en-GB" altLang="en-US" sz="2400" kern="1200" dirty="0"/>
          </a:p>
        </p:txBody>
      </p:sp>
      <p:sp>
        <p:nvSpPr>
          <p:cNvPr id="7" name="Right Arrow 6"/>
          <p:cNvSpPr/>
          <p:nvPr/>
        </p:nvSpPr>
        <p:spPr bwMode="auto">
          <a:xfrm>
            <a:off x="179512" y="4689140"/>
            <a:ext cx="8748972" cy="540060"/>
          </a:xfrm>
          <a:prstGeom prst="rightArrow">
            <a:avLst/>
          </a:prstGeom>
          <a:solidFill>
            <a:srgbClr val="79BC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cxnSp>
        <p:nvCxnSpPr>
          <p:cNvPr id="9" name="Straight Connector 8"/>
          <p:cNvCxnSpPr/>
          <p:nvPr/>
        </p:nvCxnSpPr>
        <p:spPr bwMode="auto">
          <a:xfrm>
            <a:off x="8244408" y="4833156"/>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5616116" y="4834415"/>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879812"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8244408"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5619378" y="4817775"/>
            <a:ext cx="0" cy="268668"/>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31997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5004048"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59989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8503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7668344"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626495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147565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2231740"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75557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6565984"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2020</a:t>
            </a:r>
            <a:endParaRPr lang="en-GB" sz="2000" b="1" dirty="0">
              <a:solidFill>
                <a:schemeClr val="bg1"/>
              </a:solidFill>
              <a:latin typeface="Arial" panose="020B0604020202020204" pitchFamily="34" charset="0"/>
              <a:cs typeface="Arial" panose="020B0604020202020204" pitchFamily="34" charset="0"/>
            </a:endParaRPr>
          </a:p>
        </p:txBody>
      </p:sp>
      <p:sp>
        <p:nvSpPr>
          <p:cNvPr id="29" name="TextBox 28"/>
          <p:cNvSpPr txBox="1"/>
          <p:nvPr/>
        </p:nvSpPr>
        <p:spPr>
          <a:xfrm>
            <a:off x="3942304" y="4761148"/>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2019</a:t>
            </a:r>
            <a:endParaRPr lang="en-GB" sz="2000" b="1" dirty="0">
              <a:solidFill>
                <a:schemeClr val="bg1"/>
              </a:solidFill>
              <a:latin typeface="Arial" panose="020B0604020202020204" pitchFamily="34" charset="0"/>
              <a:cs typeface="Arial" panose="020B0604020202020204" pitchFamily="34" charset="0"/>
            </a:endParaRPr>
          </a:p>
        </p:txBody>
      </p:sp>
      <p:sp>
        <p:nvSpPr>
          <p:cNvPr id="30" name="TextBox 29"/>
          <p:cNvSpPr txBox="1"/>
          <p:nvPr/>
        </p:nvSpPr>
        <p:spPr>
          <a:xfrm>
            <a:off x="1097988"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2018</a:t>
            </a:r>
            <a:endParaRPr lang="en-GB" sz="2000" b="1" dirty="0">
              <a:solidFill>
                <a:schemeClr val="bg1"/>
              </a:solidFill>
              <a:latin typeface="Arial" panose="020B0604020202020204" pitchFamily="34" charset="0"/>
              <a:cs typeface="Arial" panose="020B0604020202020204" pitchFamily="34" charset="0"/>
            </a:endParaRPr>
          </a:p>
        </p:txBody>
      </p:sp>
      <p:sp>
        <p:nvSpPr>
          <p:cNvPr id="78" name="Rectangle 77"/>
          <p:cNvSpPr/>
          <p:nvPr/>
        </p:nvSpPr>
        <p:spPr bwMode="auto">
          <a:xfrm>
            <a:off x="8424428" y="980727"/>
            <a:ext cx="288032" cy="3668211"/>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wordArtVert"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ISO 20022 PROCESS</a:t>
            </a:r>
          </a:p>
        </p:txBody>
      </p:sp>
      <p:cxnSp>
        <p:nvCxnSpPr>
          <p:cNvPr id="31" name="Straight Arrow Connector 30"/>
          <p:cNvCxnSpPr/>
          <p:nvPr/>
        </p:nvCxnSpPr>
        <p:spPr bwMode="auto">
          <a:xfrm>
            <a:off x="7558744" y="5157192"/>
            <a:ext cx="0" cy="590614"/>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 name="TextBox 1023"/>
          <p:cNvSpPr txBox="1"/>
          <p:nvPr/>
        </p:nvSpPr>
        <p:spPr>
          <a:xfrm>
            <a:off x="7019534" y="5765774"/>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2020</a:t>
            </a:r>
            <a:endParaRPr lang="en-GB" sz="1400" b="1" dirty="0">
              <a:solidFill>
                <a:srgbClr val="3333CC"/>
              </a:solidFill>
              <a:latin typeface="Arial" panose="020B0604020202020204" pitchFamily="34" charset="0"/>
              <a:cs typeface="Arial" panose="020B0604020202020204" pitchFamily="34" charset="0"/>
            </a:endParaRPr>
          </a:p>
        </p:txBody>
      </p:sp>
      <p:sp>
        <p:nvSpPr>
          <p:cNvPr id="1025" name="TextBox 1024"/>
          <p:cNvSpPr txBox="1"/>
          <p:nvPr/>
        </p:nvSpPr>
        <p:spPr>
          <a:xfrm>
            <a:off x="7019534" y="6104329"/>
            <a:ext cx="2087431" cy="553998"/>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Deadline for implementation</a:t>
            </a:r>
          </a:p>
          <a:p>
            <a:r>
              <a:rPr lang="en-GB" sz="1000" b="1" dirty="0">
                <a:solidFill>
                  <a:srgbClr val="3333CC"/>
                </a:solidFill>
                <a:latin typeface="Arial" panose="020B0604020202020204" pitchFamily="34" charset="0"/>
                <a:cs typeface="Arial" panose="020B0604020202020204" pitchFamily="34" charset="0"/>
              </a:rPr>
              <a:t>o</a:t>
            </a:r>
            <a:r>
              <a:rPr lang="en-GB" sz="1000" b="1" dirty="0" smtClean="0">
                <a:solidFill>
                  <a:srgbClr val="3333CC"/>
                </a:solidFill>
                <a:latin typeface="Arial" panose="020B0604020202020204" pitchFamily="34" charset="0"/>
                <a:cs typeface="Arial" panose="020B0604020202020204" pitchFamily="34" charset="0"/>
              </a:rPr>
              <a:t>f Shareholder Identif. + Voting</a:t>
            </a:r>
          </a:p>
          <a:p>
            <a:r>
              <a:rPr lang="en-GB" sz="1000" b="1" dirty="0" smtClean="0">
                <a:solidFill>
                  <a:srgbClr val="3333CC"/>
                </a:solidFill>
                <a:latin typeface="Arial" panose="020B0604020202020204" pitchFamily="34" charset="0"/>
                <a:cs typeface="Arial" panose="020B0604020202020204" pitchFamily="34" charset="0"/>
              </a:rPr>
              <a:t>+ Transmission of Info</a:t>
            </a:r>
            <a:endParaRPr lang="en-GB" sz="1000" b="1" dirty="0">
              <a:solidFill>
                <a:srgbClr val="3333CC"/>
              </a:solidFill>
              <a:latin typeface="Arial" panose="020B0604020202020204" pitchFamily="34" charset="0"/>
              <a:cs typeface="Arial" panose="020B0604020202020204" pitchFamily="34" charset="0"/>
            </a:endParaRPr>
          </a:p>
        </p:txBody>
      </p:sp>
      <p:sp>
        <p:nvSpPr>
          <p:cNvPr id="43" name="TextBox 42"/>
          <p:cNvSpPr txBox="1"/>
          <p:nvPr/>
        </p:nvSpPr>
        <p:spPr>
          <a:xfrm>
            <a:off x="1628675" y="5661248"/>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2018</a:t>
            </a:r>
            <a:endParaRPr lang="en-GB" sz="1400" b="1" dirty="0">
              <a:solidFill>
                <a:srgbClr val="3333CC"/>
              </a:solidFill>
              <a:latin typeface="Arial" panose="020B0604020202020204" pitchFamily="34" charset="0"/>
              <a:cs typeface="Arial" panose="020B0604020202020204" pitchFamily="34" charset="0"/>
            </a:endParaRPr>
          </a:p>
        </p:txBody>
      </p:sp>
      <p:sp>
        <p:nvSpPr>
          <p:cNvPr id="44" name="TextBox 43"/>
          <p:cNvSpPr txBox="1"/>
          <p:nvPr/>
        </p:nvSpPr>
        <p:spPr>
          <a:xfrm>
            <a:off x="1628675" y="6021288"/>
            <a:ext cx="1414170" cy="246221"/>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SRD2 IR Publication</a:t>
            </a:r>
            <a:endParaRPr lang="en-GB" sz="1000" b="1" dirty="0">
              <a:solidFill>
                <a:srgbClr val="3333CC"/>
              </a:solidFill>
              <a:latin typeface="Arial" panose="020B0604020202020204" pitchFamily="34" charset="0"/>
              <a:cs typeface="Arial" panose="020B0604020202020204" pitchFamily="34" charset="0"/>
            </a:endParaRPr>
          </a:p>
        </p:txBody>
      </p:sp>
      <p:cxnSp>
        <p:nvCxnSpPr>
          <p:cNvPr id="45" name="Straight Arrow Connector 44"/>
          <p:cNvCxnSpPr>
            <a:endCxn id="43" idx="0"/>
          </p:cNvCxnSpPr>
          <p:nvPr/>
        </p:nvCxnSpPr>
        <p:spPr bwMode="auto">
          <a:xfrm>
            <a:off x="2163437" y="5131095"/>
            <a:ext cx="0" cy="530153"/>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tangle 62"/>
          <p:cNvSpPr/>
          <p:nvPr/>
        </p:nvSpPr>
        <p:spPr bwMode="auto">
          <a:xfrm>
            <a:off x="3920145" y="3917669"/>
            <a:ext cx="633853" cy="2062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5" name="Rectangle 64"/>
          <p:cNvSpPr/>
          <p:nvPr/>
        </p:nvSpPr>
        <p:spPr bwMode="auto">
          <a:xfrm>
            <a:off x="4553999" y="4221271"/>
            <a:ext cx="360040" cy="211827"/>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6" name="TextBox 65"/>
          <p:cNvSpPr txBox="1"/>
          <p:nvPr/>
        </p:nvSpPr>
        <p:spPr>
          <a:xfrm>
            <a:off x="2231740" y="3877680"/>
            <a:ext cx="1596912"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Message  Development</a:t>
            </a:r>
            <a:endParaRPr lang="en-GB" sz="1000" b="1" dirty="0">
              <a:solidFill>
                <a:srgbClr val="00B050"/>
              </a:solidFill>
              <a:latin typeface="Arial" panose="020B0604020202020204" pitchFamily="34" charset="0"/>
              <a:cs typeface="Arial" panose="020B0604020202020204" pitchFamily="34" charset="0"/>
            </a:endParaRPr>
          </a:p>
        </p:txBody>
      </p:sp>
      <p:cxnSp>
        <p:nvCxnSpPr>
          <p:cNvPr id="15" name="Straight Arrow Connector 14"/>
          <p:cNvCxnSpPr/>
          <p:nvPr/>
        </p:nvCxnSpPr>
        <p:spPr bwMode="auto">
          <a:xfrm>
            <a:off x="-171672" y="3774771"/>
            <a:ext cx="914400" cy="914400"/>
          </a:xfrm>
          <a:prstGeom prst="straightConnector1">
            <a:avLst/>
          </a:prstGeom>
          <a:solidFill>
            <a:schemeClr val="accent1"/>
          </a:solidFill>
          <a:ln w="9525" cap="flat" cmpd="sng" algn="ctr">
            <a:noFill/>
            <a:prstDash val="solid"/>
            <a:round/>
            <a:headEnd type="none" w="med" len="med"/>
            <a:tailEnd type="arrow"/>
          </a:ln>
          <a:effectLst/>
        </p:spPr>
      </p:cxnSp>
      <p:sp>
        <p:nvSpPr>
          <p:cNvPr id="75" name="Rectangle 74"/>
          <p:cNvSpPr/>
          <p:nvPr/>
        </p:nvSpPr>
        <p:spPr bwMode="auto">
          <a:xfrm>
            <a:off x="3676328" y="3565824"/>
            <a:ext cx="238454" cy="22657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090849" y="3556002"/>
            <a:ext cx="1407758"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SEG </a:t>
            </a:r>
            <a:r>
              <a:rPr lang="en-GB" sz="1000" b="1" dirty="0" smtClean="0">
                <a:solidFill>
                  <a:srgbClr val="00B050"/>
                </a:solidFill>
                <a:latin typeface="Arial" panose="020B0604020202020204" pitchFamily="34" charset="0"/>
                <a:cs typeface="Arial" panose="020B0604020202020204" pitchFamily="34" charset="0"/>
              </a:rPr>
              <a:t>Approves MCR</a:t>
            </a:r>
            <a:endParaRPr lang="en-GB" sz="1000" b="1" dirty="0">
              <a:solidFill>
                <a:srgbClr val="00B050"/>
              </a:solidFill>
              <a:latin typeface="Arial" panose="020B0604020202020204" pitchFamily="34" charset="0"/>
              <a:cs typeface="Arial" panose="020B0604020202020204" pitchFamily="34" charset="0"/>
            </a:endParaRPr>
          </a:p>
        </p:txBody>
      </p:sp>
      <p:cxnSp>
        <p:nvCxnSpPr>
          <p:cNvPr id="14" name="Straight Connector 13"/>
          <p:cNvCxnSpPr>
            <a:endCxn id="75" idx="1"/>
          </p:cNvCxnSpPr>
          <p:nvPr/>
        </p:nvCxnSpPr>
        <p:spPr bwMode="auto">
          <a:xfrm>
            <a:off x="3676328" y="3354340"/>
            <a:ext cx="0" cy="32477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3685515" y="3209438"/>
            <a:ext cx="0" cy="4391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flipH="1">
            <a:off x="4553999" y="4008812"/>
            <a:ext cx="4415" cy="34471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flipH="1" flipV="1">
            <a:off x="3029090" y="3184237"/>
            <a:ext cx="13756" cy="1902208"/>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71" name="Rectangle 70"/>
          <p:cNvSpPr/>
          <p:nvPr/>
        </p:nvSpPr>
        <p:spPr bwMode="auto">
          <a:xfrm>
            <a:off x="3042846" y="3255945"/>
            <a:ext cx="633482" cy="17965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2" name="TextBox 71"/>
          <p:cNvSpPr txBox="1"/>
          <p:nvPr/>
        </p:nvSpPr>
        <p:spPr>
          <a:xfrm>
            <a:off x="298824" y="3184237"/>
            <a:ext cx="2659702" cy="400110"/>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PV MCR (Maintenance Change </a:t>
            </a:r>
            <a:r>
              <a:rPr lang="en-GB" sz="1000" b="1" dirty="0" smtClean="0">
                <a:solidFill>
                  <a:srgbClr val="00B050"/>
                </a:solidFill>
                <a:latin typeface="Arial" panose="020B0604020202020204" pitchFamily="34" charset="0"/>
                <a:cs typeface="Arial" panose="020B0604020202020204" pitchFamily="34" charset="0"/>
              </a:rPr>
              <a:t>Request </a:t>
            </a:r>
            <a:r>
              <a:rPr lang="en-GB" sz="1000" b="1" dirty="0" smtClean="0">
                <a:solidFill>
                  <a:srgbClr val="00B050"/>
                </a:solidFill>
                <a:latin typeface="Arial" panose="020B0604020202020204" pitchFamily="34" charset="0"/>
                <a:cs typeface="Arial" panose="020B0604020202020204" pitchFamily="34" charset="0"/>
              </a:rPr>
              <a:t>)</a:t>
            </a:r>
          </a:p>
          <a:p>
            <a:r>
              <a:rPr lang="en-GB" sz="1000" b="1" dirty="0" smtClean="0">
                <a:solidFill>
                  <a:srgbClr val="00B050"/>
                </a:solidFill>
                <a:latin typeface="Arial" panose="020B0604020202020204" pitchFamily="34" charset="0"/>
                <a:cs typeface="Arial" panose="020B0604020202020204" pitchFamily="34" charset="0"/>
              </a:rPr>
              <a:t>Preparation</a:t>
            </a:r>
            <a:endParaRPr lang="en-GB" sz="1000" b="1" dirty="0">
              <a:solidFill>
                <a:srgbClr val="00B050"/>
              </a:solidFill>
              <a:latin typeface="Arial" panose="020B0604020202020204" pitchFamily="34" charset="0"/>
              <a:cs typeface="Arial" panose="020B0604020202020204" pitchFamily="34" charset="0"/>
            </a:endParaRPr>
          </a:p>
        </p:txBody>
      </p:sp>
      <p:sp>
        <p:nvSpPr>
          <p:cNvPr id="82" name="TextBox 81"/>
          <p:cNvSpPr txBox="1"/>
          <p:nvPr/>
        </p:nvSpPr>
        <p:spPr>
          <a:xfrm>
            <a:off x="2120700" y="4186877"/>
            <a:ext cx="2427268"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SEG Message  Validation &amp; Approval</a:t>
            </a:r>
            <a:endParaRPr lang="en-GB" sz="1000" b="1" dirty="0">
              <a:solidFill>
                <a:srgbClr val="00B050"/>
              </a:solidFill>
              <a:latin typeface="Arial" panose="020B0604020202020204" pitchFamily="34" charset="0"/>
              <a:cs typeface="Arial" panose="020B0604020202020204" pitchFamily="34" charset="0"/>
            </a:endParaRPr>
          </a:p>
        </p:txBody>
      </p:sp>
      <p:cxnSp>
        <p:nvCxnSpPr>
          <p:cNvPr id="85" name="Straight Connector 84"/>
          <p:cNvCxnSpPr/>
          <p:nvPr/>
        </p:nvCxnSpPr>
        <p:spPr bwMode="auto">
          <a:xfrm>
            <a:off x="3914099" y="3604008"/>
            <a:ext cx="1637" cy="31368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Arrow Connector 63"/>
          <p:cNvCxnSpPr>
            <a:stCxn id="73" idx="2"/>
          </p:cNvCxnSpPr>
          <p:nvPr/>
        </p:nvCxnSpPr>
        <p:spPr bwMode="auto">
          <a:xfrm>
            <a:off x="5162075" y="3544563"/>
            <a:ext cx="12623" cy="1273212"/>
          </a:xfrm>
          <a:prstGeom prst="straightConnector1">
            <a:avLst/>
          </a:prstGeom>
          <a:solidFill>
            <a:schemeClr val="accent1"/>
          </a:solidFill>
          <a:ln w="38100" cap="flat" cmpd="sng" algn="ctr">
            <a:solidFill>
              <a:srgbClr val="FF3300"/>
            </a:solidFill>
            <a:prstDash val="solid"/>
            <a:round/>
            <a:headEnd type="none" w="med" len="med"/>
            <a:tailEnd type="arrow"/>
          </a:ln>
          <a:effectLst/>
        </p:spPr>
      </p:cxnSp>
      <p:sp>
        <p:nvSpPr>
          <p:cNvPr id="69" name="TextBox 68"/>
          <p:cNvSpPr txBox="1"/>
          <p:nvPr/>
        </p:nvSpPr>
        <p:spPr>
          <a:xfrm>
            <a:off x="4670642" y="2492896"/>
            <a:ext cx="1008505" cy="307777"/>
          </a:xfrm>
          <a:prstGeom prst="rect">
            <a:avLst/>
          </a:prstGeom>
          <a:noFill/>
          <a:ln>
            <a:solidFill>
              <a:srgbClr val="FF3300"/>
            </a:solidFill>
          </a:ln>
        </p:spPr>
        <p:txBody>
          <a:bodyPr wrap="square" rtlCol="0">
            <a:spAutoFit/>
          </a:bodyPr>
          <a:lstStyle/>
          <a:p>
            <a:r>
              <a:rPr lang="en-GB" sz="1400" b="1" dirty="0" smtClean="0">
                <a:solidFill>
                  <a:srgbClr val="FF3300"/>
                </a:solidFill>
                <a:latin typeface="Arial" panose="020B0604020202020204" pitchFamily="34" charset="0"/>
                <a:cs typeface="Arial" panose="020B0604020202020204" pitchFamily="34" charset="0"/>
              </a:rPr>
              <a:t>Oct. 2019</a:t>
            </a:r>
            <a:endParaRPr lang="en-GB" sz="1400" b="1" dirty="0">
              <a:solidFill>
                <a:srgbClr val="FF3300"/>
              </a:solidFill>
              <a:latin typeface="Arial" panose="020B0604020202020204" pitchFamily="34" charset="0"/>
              <a:cs typeface="Arial" panose="020B0604020202020204" pitchFamily="34" charset="0"/>
            </a:endParaRPr>
          </a:p>
        </p:txBody>
      </p:sp>
      <p:sp>
        <p:nvSpPr>
          <p:cNvPr id="73" name="TextBox 72"/>
          <p:cNvSpPr txBox="1"/>
          <p:nvPr/>
        </p:nvSpPr>
        <p:spPr>
          <a:xfrm>
            <a:off x="4660976" y="2836677"/>
            <a:ext cx="1002197" cy="707886"/>
          </a:xfrm>
          <a:prstGeom prst="rect">
            <a:avLst/>
          </a:prstGeom>
          <a:noFill/>
          <a:ln>
            <a:solidFill>
              <a:srgbClr val="FF3300"/>
            </a:solidFill>
          </a:ln>
        </p:spPr>
        <p:txBody>
          <a:bodyPr wrap="none" rtlCol="0">
            <a:spAutoFit/>
          </a:bodyPr>
          <a:lstStyle/>
          <a:p>
            <a:r>
              <a:rPr lang="en-GB" sz="1000" b="1" dirty="0" smtClean="0">
                <a:solidFill>
                  <a:srgbClr val="FF3300"/>
                </a:solidFill>
                <a:latin typeface="Arial" panose="020B0604020202020204" pitchFamily="34" charset="0"/>
                <a:cs typeface="Arial" panose="020B0604020202020204" pitchFamily="34" charset="0"/>
              </a:rPr>
              <a:t>Publication </a:t>
            </a:r>
          </a:p>
          <a:p>
            <a:r>
              <a:rPr lang="en-GB" sz="1000" b="1" dirty="0" smtClean="0">
                <a:solidFill>
                  <a:srgbClr val="FF3300"/>
                </a:solidFill>
                <a:latin typeface="Arial" panose="020B0604020202020204" pitchFamily="34" charset="0"/>
                <a:cs typeface="Arial" panose="020B0604020202020204" pitchFamily="34" charset="0"/>
              </a:rPr>
              <a:t>of ISO 20022 </a:t>
            </a:r>
          </a:p>
          <a:p>
            <a:r>
              <a:rPr lang="en-GB" sz="1000" b="1" dirty="0" smtClean="0">
                <a:solidFill>
                  <a:srgbClr val="FF3300"/>
                </a:solidFill>
                <a:latin typeface="Arial" panose="020B0604020202020204" pitchFamily="34" charset="0"/>
                <a:cs typeface="Arial" panose="020B0604020202020204" pitchFamily="34" charset="0"/>
              </a:rPr>
              <a:t>Messaging</a:t>
            </a:r>
          </a:p>
          <a:p>
            <a:r>
              <a:rPr lang="en-GB" sz="1000" b="1" dirty="0" smtClean="0">
                <a:solidFill>
                  <a:srgbClr val="FF3300"/>
                </a:solidFill>
                <a:latin typeface="Arial" panose="020B0604020202020204" pitchFamily="34" charset="0"/>
                <a:cs typeface="Arial" panose="020B0604020202020204" pitchFamily="34" charset="0"/>
              </a:rPr>
              <a:t>Standards</a:t>
            </a:r>
            <a:endParaRPr lang="en-GB" sz="1000" b="1" dirty="0">
              <a:solidFill>
                <a:srgbClr val="FF3300"/>
              </a:solidFill>
              <a:latin typeface="Arial" panose="020B0604020202020204" pitchFamily="34" charset="0"/>
              <a:cs typeface="Arial" panose="020B0604020202020204" pitchFamily="34" charset="0"/>
            </a:endParaRPr>
          </a:p>
        </p:txBody>
      </p:sp>
      <p:cxnSp>
        <p:nvCxnSpPr>
          <p:cNvPr id="80" name="Straight Arrow Connector 79"/>
          <p:cNvCxnSpPr>
            <a:stCxn id="86" idx="2"/>
          </p:cNvCxnSpPr>
          <p:nvPr/>
        </p:nvCxnSpPr>
        <p:spPr bwMode="auto">
          <a:xfrm>
            <a:off x="6754875" y="3390675"/>
            <a:ext cx="3999" cy="1406477"/>
          </a:xfrm>
          <a:prstGeom prst="straightConnector1">
            <a:avLst/>
          </a:prstGeom>
          <a:solidFill>
            <a:schemeClr val="accent1"/>
          </a:solidFill>
          <a:ln w="38100" cap="flat" cmpd="sng" algn="ctr">
            <a:solidFill>
              <a:srgbClr val="FF3300"/>
            </a:solidFill>
            <a:prstDash val="solid"/>
            <a:round/>
            <a:headEnd type="none" w="med" len="med"/>
            <a:tailEnd type="arrow"/>
          </a:ln>
          <a:effectLst/>
        </p:spPr>
      </p:cxnSp>
      <p:sp>
        <p:nvSpPr>
          <p:cNvPr id="81" name="TextBox 80"/>
          <p:cNvSpPr txBox="1"/>
          <p:nvPr/>
        </p:nvSpPr>
        <p:spPr>
          <a:xfrm>
            <a:off x="6246818" y="2492896"/>
            <a:ext cx="1016112" cy="307777"/>
          </a:xfrm>
          <a:prstGeom prst="rect">
            <a:avLst/>
          </a:prstGeom>
          <a:noFill/>
          <a:ln>
            <a:solidFill>
              <a:srgbClr val="FF3300"/>
            </a:solidFill>
          </a:ln>
        </p:spPr>
        <p:txBody>
          <a:bodyPr wrap="none" rtlCol="0">
            <a:spAutoFit/>
          </a:bodyPr>
          <a:lstStyle/>
          <a:p>
            <a:r>
              <a:rPr lang="en-GB" sz="1400" b="1" dirty="0" smtClean="0">
                <a:solidFill>
                  <a:srgbClr val="FF3300"/>
                </a:solidFill>
                <a:latin typeface="Arial" panose="020B0604020202020204" pitchFamily="34" charset="0"/>
                <a:cs typeface="Arial" panose="020B0604020202020204" pitchFamily="34" charset="0"/>
              </a:rPr>
              <a:t>May 2020</a:t>
            </a:r>
            <a:endParaRPr lang="en-GB" sz="1400" b="1" dirty="0">
              <a:solidFill>
                <a:srgbClr val="FF3300"/>
              </a:solidFill>
              <a:latin typeface="Arial" panose="020B0604020202020204" pitchFamily="34" charset="0"/>
              <a:cs typeface="Arial" panose="020B0604020202020204" pitchFamily="34" charset="0"/>
            </a:endParaRPr>
          </a:p>
        </p:txBody>
      </p:sp>
      <p:sp>
        <p:nvSpPr>
          <p:cNvPr id="86" name="TextBox 85"/>
          <p:cNvSpPr txBox="1"/>
          <p:nvPr/>
        </p:nvSpPr>
        <p:spPr>
          <a:xfrm>
            <a:off x="6246819" y="2836677"/>
            <a:ext cx="1016112" cy="553998"/>
          </a:xfrm>
          <a:prstGeom prst="rect">
            <a:avLst/>
          </a:prstGeom>
          <a:noFill/>
          <a:ln>
            <a:solidFill>
              <a:srgbClr val="FF3300"/>
            </a:solidFill>
          </a:ln>
        </p:spPr>
        <p:txBody>
          <a:bodyPr wrap="square" rtlCol="0">
            <a:spAutoFit/>
          </a:bodyPr>
          <a:lstStyle/>
          <a:p>
            <a:r>
              <a:rPr lang="en-GB" sz="1000" b="1" dirty="0" smtClean="0">
                <a:solidFill>
                  <a:srgbClr val="FF3300"/>
                </a:solidFill>
                <a:latin typeface="Arial" panose="020B0604020202020204" pitchFamily="34" charset="0"/>
                <a:cs typeface="Arial" panose="020B0604020202020204" pitchFamily="34" charset="0"/>
              </a:rPr>
              <a:t>Activation</a:t>
            </a:r>
          </a:p>
          <a:p>
            <a:r>
              <a:rPr lang="en-GB" sz="1000" b="1" dirty="0" smtClean="0">
                <a:solidFill>
                  <a:srgbClr val="FF3300"/>
                </a:solidFill>
                <a:latin typeface="Arial" panose="020B0604020202020204" pitchFamily="34" charset="0"/>
                <a:cs typeface="Arial" panose="020B0604020202020204" pitchFamily="34" charset="0"/>
              </a:rPr>
              <a:t>On SWIFT</a:t>
            </a:r>
          </a:p>
          <a:p>
            <a:r>
              <a:rPr lang="en-GB" sz="1000" b="1" dirty="0" smtClean="0">
                <a:solidFill>
                  <a:srgbClr val="FF3300"/>
                </a:solidFill>
                <a:latin typeface="Arial" panose="020B0604020202020204" pitchFamily="34" charset="0"/>
                <a:cs typeface="Arial" panose="020B0604020202020204" pitchFamily="34" charset="0"/>
              </a:rPr>
              <a:t>Network</a:t>
            </a:r>
            <a:endParaRPr lang="en-GB" sz="1000" b="1" dirty="0">
              <a:solidFill>
                <a:srgbClr val="FF3300"/>
              </a:solidFill>
              <a:latin typeface="Arial" panose="020B0604020202020204" pitchFamily="34" charset="0"/>
              <a:cs typeface="Arial" panose="020B0604020202020204" pitchFamily="34" charset="0"/>
            </a:endParaRPr>
          </a:p>
        </p:txBody>
      </p:sp>
      <p:sp>
        <p:nvSpPr>
          <p:cNvPr id="87" name="Left-Right Arrow 86"/>
          <p:cNvSpPr/>
          <p:nvPr/>
        </p:nvSpPr>
        <p:spPr bwMode="auto">
          <a:xfrm>
            <a:off x="5174698" y="3687415"/>
            <a:ext cx="1529503" cy="358430"/>
          </a:xfrm>
          <a:prstGeom prst="leftRightArrow">
            <a:avLst/>
          </a:pr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89" name="TextBox 88"/>
          <p:cNvSpPr txBox="1"/>
          <p:nvPr/>
        </p:nvSpPr>
        <p:spPr>
          <a:xfrm>
            <a:off x="5286170" y="4045845"/>
            <a:ext cx="1338049" cy="553998"/>
          </a:xfrm>
          <a:prstGeom prst="rect">
            <a:avLst/>
          </a:prstGeom>
          <a:noFill/>
        </p:spPr>
        <p:txBody>
          <a:bodyPr wrap="square" rtlCol="0">
            <a:spAutoFit/>
          </a:bodyPr>
          <a:lstStyle/>
          <a:p>
            <a:r>
              <a:rPr lang="en-GB" sz="1000" b="1" dirty="0" smtClean="0">
                <a:solidFill>
                  <a:srgbClr val="FF6600"/>
                </a:solidFill>
                <a:latin typeface="Arial" panose="020B0604020202020204" pitchFamily="34" charset="0"/>
                <a:cs typeface="Arial" panose="020B0604020202020204" pitchFamily="34" charset="0"/>
              </a:rPr>
              <a:t>Users Implementation period</a:t>
            </a:r>
            <a:endParaRPr lang="en-GB" sz="1000" b="1" dirty="0">
              <a:solidFill>
                <a:srgbClr val="FF6600"/>
              </a:solidFill>
              <a:latin typeface="Arial" panose="020B0604020202020204" pitchFamily="34" charset="0"/>
              <a:cs typeface="Arial" panose="020B0604020202020204" pitchFamily="34" charset="0"/>
            </a:endParaRPr>
          </a:p>
        </p:txBody>
      </p:sp>
      <p:sp>
        <p:nvSpPr>
          <p:cNvPr id="90" name="TextBox 89"/>
          <p:cNvSpPr txBox="1"/>
          <p:nvPr/>
        </p:nvSpPr>
        <p:spPr>
          <a:xfrm>
            <a:off x="2590040" y="1092683"/>
            <a:ext cx="5654368" cy="400110"/>
          </a:xfrm>
          <a:prstGeom prst="rect">
            <a:avLst/>
          </a:prstGeom>
          <a:noFill/>
          <a:ln>
            <a:solidFill>
              <a:schemeClr val="tx2"/>
            </a:solidFill>
          </a:ln>
        </p:spPr>
        <p:txBody>
          <a:bodyPr wrap="none" rtlCol="0">
            <a:spAutoFit/>
          </a:bodyPr>
          <a:lstStyle/>
          <a:p>
            <a:r>
              <a:rPr lang="en-GB" sz="2000" b="1" dirty="0" smtClean="0">
                <a:solidFill>
                  <a:schemeClr val="tx2"/>
                </a:solidFill>
                <a:latin typeface="+mn-lt"/>
                <a:ea typeface="+mj-ea"/>
                <a:cs typeface="+mj-cs"/>
              </a:rPr>
              <a:t>Use the ISO </a:t>
            </a:r>
            <a:r>
              <a:rPr lang="en-GB" sz="2000" b="1" dirty="0" smtClean="0">
                <a:solidFill>
                  <a:srgbClr val="FF0000"/>
                </a:solidFill>
                <a:latin typeface="+mn-lt"/>
                <a:ea typeface="+mj-ea"/>
                <a:cs typeface="+mj-cs"/>
              </a:rPr>
              <a:t>Fast Track </a:t>
            </a:r>
            <a:r>
              <a:rPr lang="en-GB" sz="2000" b="1" dirty="0" smtClean="0">
                <a:solidFill>
                  <a:schemeClr val="tx2"/>
                </a:solidFill>
                <a:latin typeface="+mn-lt"/>
                <a:ea typeface="+mj-ea"/>
                <a:cs typeface="+mj-cs"/>
              </a:rPr>
              <a:t>Maintenance Process</a:t>
            </a:r>
            <a:endParaRPr lang="en-GB" sz="2000" b="1" dirty="0">
              <a:solidFill>
                <a:schemeClr val="tx2"/>
              </a:solidFill>
              <a:latin typeface="+mn-lt"/>
              <a:ea typeface="+mj-ea"/>
              <a:cs typeface="+mj-cs"/>
            </a:endParaRPr>
          </a:p>
        </p:txBody>
      </p:sp>
      <p:sp>
        <p:nvSpPr>
          <p:cNvPr id="67" name="Rectangle 66"/>
          <p:cNvSpPr/>
          <p:nvPr/>
        </p:nvSpPr>
        <p:spPr bwMode="auto">
          <a:xfrm>
            <a:off x="4892167" y="4512880"/>
            <a:ext cx="292841" cy="211827"/>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8" name="TextBox 67"/>
          <p:cNvSpPr txBox="1"/>
          <p:nvPr/>
        </p:nvSpPr>
        <p:spPr>
          <a:xfrm>
            <a:off x="2954541" y="4495682"/>
            <a:ext cx="1919115"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Registration and Publication</a:t>
            </a:r>
            <a:endParaRPr lang="en-GB" sz="1000" b="1" dirty="0">
              <a:solidFill>
                <a:srgbClr val="00B05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9497"/>
            <a:ext cx="2442126" cy="1941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5860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6502C3-88C5-432C-BC88-69C0999AA03D}" type="slidenum">
              <a:rPr lang="en-US" altLang="en-US" smtClean="0">
                <a:solidFill>
                  <a:srgbClr val="000000"/>
                </a:solidFill>
              </a:rPr>
              <a:pPr>
                <a:defRPr/>
              </a:pPr>
              <a:t>8</a:t>
            </a:fld>
            <a:endParaRPr lang="en-US" altLang="en-US" dirty="0">
              <a:solidFill>
                <a:srgbClr val="000000"/>
              </a:solidFill>
            </a:endParaRPr>
          </a:p>
        </p:txBody>
      </p:sp>
      <p:sp>
        <p:nvSpPr>
          <p:cNvPr id="6" name="Rectangle 2"/>
          <p:cNvSpPr>
            <a:spLocks noGrp="1" noChangeArrowheads="1"/>
          </p:cNvSpPr>
          <p:nvPr>
            <p:ph type="title"/>
          </p:nvPr>
        </p:nvSpPr>
        <p:spPr>
          <a:xfrm>
            <a:off x="685800" y="296652"/>
            <a:ext cx="8242684" cy="612068"/>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GB" altLang="en-US" sz="2400" kern="1200" dirty="0" smtClean="0"/>
              <a:t>9. </a:t>
            </a:r>
            <a:r>
              <a:rPr lang="en-GB" altLang="en-US" sz="2400" kern="1200" dirty="0"/>
              <a:t>ISO 20022 </a:t>
            </a:r>
            <a:r>
              <a:rPr lang="en-GB" altLang="en-US" sz="2400" kern="1200" dirty="0" smtClean="0"/>
              <a:t>CA Messages Maintenance </a:t>
            </a:r>
            <a:r>
              <a:rPr lang="en-GB" altLang="en-US" sz="2400" kern="1200" dirty="0"/>
              <a:t>Timeline</a:t>
            </a:r>
          </a:p>
        </p:txBody>
      </p:sp>
      <p:sp>
        <p:nvSpPr>
          <p:cNvPr id="7" name="Right Arrow 6"/>
          <p:cNvSpPr/>
          <p:nvPr/>
        </p:nvSpPr>
        <p:spPr bwMode="auto">
          <a:xfrm>
            <a:off x="179512" y="4689140"/>
            <a:ext cx="8748972" cy="540060"/>
          </a:xfrm>
          <a:prstGeom prst="rightArrow">
            <a:avLst/>
          </a:prstGeom>
          <a:solidFill>
            <a:srgbClr val="79BC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cxnSp>
        <p:nvCxnSpPr>
          <p:cNvPr id="9" name="Straight Connector 8"/>
          <p:cNvCxnSpPr/>
          <p:nvPr/>
        </p:nvCxnSpPr>
        <p:spPr bwMode="auto">
          <a:xfrm>
            <a:off x="8244408" y="4833156"/>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5616116" y="4834415"/>
            <a:ext cx="0" cy="252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879812"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8244408" y="4823658"/>
            <a:ext cx="0" cy="261526"/>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5619378" y="4817775"/>
            <a:ext cx="0" cy="268668"/>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31997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5004048"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599892"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8503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7668344"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a:off x="6264957" y="4833156"/>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147565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2231740" y="4823658"/>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755576" y="4834415"/>
            <a:ext cx="0" cy="2507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6565984"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2020</a:t>
            </a:r>
            <a:endParaRPr lang="en-GB" sz="2000" b="1" dirty="0">
              <a:solidFill>
                <a:schemeClr val="bg1"/>
              </a:solidFill>
              <a:latin typeface="Arial" panose="020B0604020202020204" pitchFamily="34" charset="0"/>
              <a:cs typeface="Arial" panose="020B0604020202020204" pitchFamily="34" charset="0"/>
            </a:endParaRPr>
          </a:p>
        </p:txBody>
      </p:sp>
      <p:sp>
        <p:nvSpPr>
          <p:cNvPr id="29" name="TextBox 28"/>
          <p:cNvSpPr txBox="1"/>
          <p:nvPr/>
        </p:nvSpPr>
        <p:spPr>
          <a:xfrm>
            <a:off x="3942304" y="4761148"/>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2019</a:t>
            </a:r>
            <a:endParaRPr lang="en-GB" sz="2000" b="1" dirty="0">
              <a:solidFill>
                <a:schemeClr val="bg1"/>
              </a:solidFill>
              <a:latin typeface="Arial" panose="020B0604020202020204" pitchFamily="34" charset="0"/>
              <a:cs typeface="Arial" panose="020B0604020202020204" pitchFamily="34" charset="0"/>
            </a:endParaRPr>
          </a:p>
        </p:txBody>
      </p:sp>
      <p:sp>
        <p:nvSpPr>
          <p:cNvPr id="30" name="TextBox 29"/>
          <p:cNvSpPr txBox="1"/>
          <p:nvPr/>
        </p:nvSpPr>
        <p:spPr>
          <a:xfrm>
            <a:off x="1097988" y="4757082"/>
            <a:ext cx="755335" cy="400110"/>
          </a:xfrm>
          <a:prstGeom prst="rect">
            <a:avLst/>
          </a:prstGeom>
          <a:no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2018</a:t>
            </a:r>
            <a:endParaRPr lang="en-GB" sz="2000" b="1" dirty="0">
              <a:solidFill>
                <a:schemeClr val="bg1"/>
              </a:solidFill>
              <a:latin typeface="Arial" panose="020B0604020202020204" pitchFamily="34" charset="0"/>
              <a:cs typeface="Arial" panose="020B0604020202020204" pitchFamily="34" charset="0"/>
            </a:endParaRPr>
          </a:p>
        </p:txBody>
      </p:sp>
      <p:sp>
        <p:nvSpPr>
          <p:cNvPr id="78" name="Rectangle 77"/>
          <p:cNvSpPr/>
          <p:nvPr/>
        </p:nvSpPr>
        <p:spPr bwMode="auto">
          <a:xfrm>
            <a:off x="8424428" y="980727"/>
            <a:ext cx="288032" cy="3668211"/>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wordArtVert"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ISO 20022 PROCESS</a:t>
            </a:r>
          </a:p>
        </p:txBody>
      </p:sp>
      <p:cxnSp>
        <p:nvCxnSpPr>
          <p:cNvPr id="31" name="Straight Arrow Connector 30"/>
          <p:cNvCxnSpPr/>
          <p:nvPr/>
        </p:nvCxnSpPr>
        <p:spPr bwMode="auto">
          <a:xfrm>
            <a:off x="7558744" y="5157192"/>
            <a:ext cx="0" cy="590614"/>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 name="TextBox 1023"/>
          <p:cNvSpPr txBox="1"/>
          <p:nvPr/>
        </p:nvSpPr>
        <p:spPr>
          <a:xfrm>
            <a:off x="7019534" y="5765774"/>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2020</a:t>
            </a:r>
            <a:endParaRPr lang="en-GB" sz="1400" b="1" dirty="0">
              <a:solidFill>
                <a:srgbClr val="3333CC"/>
              </a:solidFill>
              <a:latin typeface="Arial" panose="020B0604020202020204" pitchFamily="34" charset="0"/>
              <a:cs typeface="Arial" panose="020B0604020202020204" pitchFamily="34" charset="0"/>
            </a:endParaRPr>
          </a:p>
        </p:txBody>
      </p:sp>
      <p:sp>
        <p:nvSpPr>
          <p:cNvPr id="1025" name="TextBox 1024"/>
          <p:cNvSpPr txBox="1"/>
          <p:nvPr/>
        </p:nvSpPr>
        <p:spPr>
          <a:xfrm>
            <a:off x="7019534" y="6104329"/>
            <a:ext cx="2087431" cy="553998"/>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Deadline for implementation</a:t>
            </a:r>
          </a:p>
          <a:p>
            <a:r>
              <a:rPr lang="en-GB" sz="1000" b="1" dirty="0">
                <a:solidFill>
                  <a:srgbClr val="3333CC"/>
                </a:solidFill>
                <a:latin typeface="Arial" panose="020B0604020202020204" pitchFamily="34" charset="0"/>
                <a:cs typeface="Arial" panose="020B0604020202020204" pitchFamily="34" charset="0"/>
              </a:rPr>
              <a:t>o</a:t>
            </a:r>
            <a:r>
              <a:rPr lang="en-GB" sz="1000" b="1" dirty="0" smtClean="0">
                <a:solidFill>
                  <a:srgbClr val="3333CC"/>
                </a:solidFill>
                <a:latin typeface="Arial" panose="020B0604020202020204" pitchFamily="34" charset="0"/>
                <a:cs typeface="Arial" panose="020B0604020202020204" pitchFamily="34" charset="0"/>
              </a:rPr>
              <a:t>f Shareholder Identif. + Voting</a:t>
            </a:r>
          </a:p>
          <a:p>
            <a:r>
              <a:rPr lang="en-GB" sz="1000" b="1" dirty="0" smtClean="0">
                <a:solidFill>
                  <a:srgbClr val="3333CC"/>
                </a:solidFill>
                <a:latin typeface="Arial" panose="020B0604020202020204" pitchFamily="34" charset="0"/>
                <a:cs typeface="Arial" panose="020B0604020202020204" pitchFamily="34" charset="0"/>
              </a:rPr>
              <a:t>+ Transmission of Info</a:t>
            </a:r>
            <a:endParaRPr lang="en-GB" sz="1000" b="1" dirty="0">
              <a:solidFill>
                <a:srgbClr val="3333CC"/>
              </a:solidFill>
              <a:latin typeface="Arial" panose="020B0604020202020204" pitchFamily="34" charset="0"/>
              <a:cs typeface="Arial" panose="020B0604020202020204" pitchFamily="34" charset="0"/>
            </a:endParaRPr>
          </a:p>
        </p:txBody>
      </p:sp>
      <p:sp>
        <p:nvSpPr>
          <p:cNvPr id="43" name="TextBox 42"/>
          <p:cNvSpPr txBox="1"/>
          <p:nvPr/>
        </p:nvSpPr>
        <p:spPr>
          <a:xfrm>
            <a:off x="1628675" y="5661248"/>
            <a:ext cx="1069524" cy="307777"/>
          </a:xfrm>
          <a:prstGeom prst="rect">
            <a:avLst/>
          </a:prstGeom>
          <a:noFill/>
          <a:ln>
            <a:solidFill>
              <a:srgbClr val="3333FF"/>
            </a:solidFill>
          </a:ln>
        </p:spPr>
        <p:txBody>
          <a:bodyPr wrap="none" rtlCol="0">
            <a:spAutoFit/>
          </a:bodyPr>
          <a:lstStyle/>
          <a:p>
            <a:r>
              <a:rPr lang="en-GB" sz="1400" b="1" dirty="0" smtClean="0">
                <a:solidFill>
                  <a:srgbClr val="3333CC"/>
                </a:solidFill>
                <a:latin typeface="Arial" panose="020B0604020202020204" pitchFamily="34" charset="0"/>
                <a:cs typeface="Arial" panose="020B0604020202020204" pitchFamily="34" charset="0"/>
              </a:rPr>
              <a:t>Sept. 2018</a:t>
            </a:r>
            <a:endParaRPr lang="en-GB" sz="1400" b="1" dirty="0">
              <a:solidFill>
                <a:srgbClr val="3333CC"/>
              </a:solidFill>
              <a:latin typeface="Arial" panose="020B0604020202020204" pitchFamily="34" charset="0"/>
              <a:cs typeface="Arial" panose="020B0604020202020204" pitchFamily="34" charset="0"/>
            </a:endParaRPr>
          </a:p>
        </p:txBody>
      </p:sp>
      <p:sp>
        <p:nvSpPr>
          <p:cNvPr id="44" name="TextBox 43"/>
          <p:cNvSpPr txBox="1"/>
          <p:nvPr/>
        </p:nvSpPr>
        <p:spPr>
          <a:xfrm>
            <a:off x="1628675" y="6021288"/>
            <a:ext cx="1414170" cy="246221"/>
          </a:xfrm>
          <a:prstGeom prst="rect">
            <a:avLst/>
          </a:prstGeom>
          <a:noFill/>
        </p:spPr>
        <p:txBody>
          <a:bodyPr wrap="none" rtlCol="0">
            <a:spAutoFit/>
          </a:bodyPr>
          <a:lstStyle/>
          <a:p>
            <a:r>
              <a:rPr lang="en-GB" sz="1000" b="1" dirty="0" smtClean="0">
                <a:solidFill>
                  <a:srgbClr val="3333CC"/>
                </a:solidFill>
                <a:latin typeface="Arial" panose="020B0604020202020204" pitchFamily="34" charset="0"/>
                <a:cs typeface="Arial" panose="020B0604020202020204" pitchFamily="34" charset="0"/>
              </a:rPr>
              <a:t>SRD2 IR Publication</a:t>
            </a:r>
            <a:endParaRPr lang="en-GB" sz="1000" b="1" dirty="0">
              <a:solidFill>
                <a:srgbClr val="3333CC"/>
              </a:solidFill>
              <a:latin typeface="Arial" panose="020B0604020202020204" pitchFamily="34" charset="0"/>
              <a:cs typeface="Arial" panose="020B0604020202020204" pitchFamily="34" charset="0"/>
            </a:endParaRPr>
          </a:p>
        </p:txBody>
      </p:sp>
      <p:cxnSp>
        <p:nvCxnSpPr>
          <p:cNvPr id="45" name="Straight Arrow Connector 44"/>
          <p:cNvCxnSpPr>
            <a:endCxn id="43" idx="0"/>
          </p:cNvCxnSpPr>
          <p:nvPr/>
        </p:nvCxnSpPr>
        <p:spPr bwMode="auto">
          <a:xfrm>
            <a:off x="2163437" y="5131095"/>
            <a:ext cx="0" cy="530153"/>
          </a:xfrm>
          <a:prstGeom prst="straightConnector1">
            <a:avLst/>
          </a:prstGeom>
          <a:solidFill>
            <a:schemeClr val="accent1"/>
          </a:solidFill>
          <a:ln w="38100" cap="flat" cmpd="sng" algn="ctr">
            <a:solidFill>
              <a:srgbClr val="3333CC"/>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Rectangle 60"/>
          <p:cNvSpPr/>
          <p:nvPr/>
        </p:nvSpPr>
        <p:spPr bwMode="auto">
          <a:xfrm>
            <a:off x="4283968" y="3573016"/>
            <a:ext cx="432048" cy="18730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2627784" y="3528550"/>
            <a:ext cx="1584176" cy="246221"/>
          </a:xfrm>
          <a:prstGeom prst="rect">
            <a:avLst/>
          </a:prstGeom>
          <a:noFill/>
        </p:spPr>
        <p:txBody>
          <a:bodyPr wrap="square" rtlCol="0">
            <a:spAutoFit/>
          </a:bodyPr>
          <a:lstStyle/>
          <a:p>
            <a:r>
              <a:rPr lang="en-GB" sz="1000" b="1" dirty="0" smtClean="0">
                <a:solidFill>
                  <a:srgbClr val="00B050"/>
                </a:solidFill>
                <a:latin typeface="Arial" panose="020B0604020202020204" pitchFamily="34" charset="0"/>
                <a:cs typeface="Arial" panose="020B0604020202020204" pitchFamily="34" charset="0"/>
              </a:rPr>
              <a:t>CA MWG review Period</a:t>
            </a:r>
            <a:endParaRPr lang="en-GB" sz="1000" b="1" dirty="0">
              <a:solidFill>
                <a:srgbClr val="00B050"/>
              </a:solidFill>
              <a:latin typeface="Arial" panose="020B0604020202020204" pitchFamily="34" charset="0"/>
              <a:cs typeface="Arial" panose="020B0604020202020204" pitchFamily="34" charset="0"/>
            </a:endParaRPr>
          </a:p>
        </p:txBody>
      </p:sp>
      <p:sp>
        <p:nvSpPr>
          <p:cNvPr id="63" name="Rectangle 62"/>
          <p:cNvSpPr/>
          <p:nvPr/>
        </p:nvSpPr>
        <p:spPr bwMode="auto">
          <a:xfrm>
            <a:off x="4716015" y="4249807"/>
            <a:ext cx="720081" cy="193436"/>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4" name="TextBox 63"/>
          <p:cNvSpPr txBox="1"/>
          <p:nvPr/>
        </p:nvSpPr>
        <p:spPr>
          <a:xfrm>
            <a:off x="3539345" y="3885169"/>
            <a:ext cx="1032655"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MWG Meeting</a:t>
            </a:r>
            <a:endParaRPr lang="en-GB" sz="1000" b="1" dirty="0">
              <a:solidFill>
                <a:srgbClr val="00B050"/>
              </a:solidFill>
              <a:latin typeface="Arial" panose="020B0604020202020204" pitchFamily="34" charset="0"/>
              <a:cs typeface="Arial" panose="020B0604020202020204" pitchFamily="34" charset="0"/>
            </a:endParaRPr>
          </a:p>
        </p:txBody>
      </p:sp>
      <p:sp>
        <p:nvSpPr>
          <p:cNvPr id="65" name="Rectangle 64"/>
          <p:cNvSpPr/>
          <p:nvPr/>
        </p:nvSpPr>
        <p:spPr bwMode="auto">
          <a:xfrm>
            <a:off x="5436097" y="4585325"/>
            <a:ext cx="360040" cy="211827"/>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66" name="TextBox 65"/>
          <p:cNvSpPr txBox="1"/>
          <p:nvPr/>
        </p:nvSpPr>
        <p:spPr>
          <a:xfrm>
            <a:off x="3119104" y="4231971"/>
            <a:ext cx="1596912"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Message  Development</a:t>
            </a:r>
            <a:endParaRPr lang="en-GB" sz="1000" b="1" dirty="0">
              <a:solidFill>
                <a:srgbClr val="00B050"/>
              </a:solidFill>
              <a:latin typeface="Arial" panose="020B0604020202020204" pitchFamily="34" charset="0"/>
              <a:cs typeface="Arial" panose="020B0604020202020204" pitchFamily="34" charset="0"/>
            </a:endParaRPr>
          </a:p>
        </p:txBody>
      </p:sp>
      <p:cxnSp>
        <p:nvCxnSpPr>
          <p:cNvPr id="15" name="Straight Arrow Connector 14"/>
          <p:cNvCxnSpPr/>
          <p:nvPr/>
        </p:nvCxnSpPr>
        <p:spPr bwMode="auto">
          <a:xfrm>
            <a:off x="467544" y="3774771"/>
            <a:ext cx="914400" cy="914400"/>
          </a:xfrm>
          <a:prstGeom prst="straightConnector1">
            <a:avLst/>
          </a:prstGeom>
          <a:solidFill>
            <a:schemeClr val="accent1"/>
          </a:solidFill>
          <a:ln w="9525" cap="flat" cmpd="sng" algn="ctr">
            <a:noFill/>
            <a:prstDash val="solid"/>
            <a:round/>
            <a:headEnd type="none" w="med" len="med"/>
            <a:tailEnd type="arrow"/>
          </a:ln>
          <a:effectLst/>
        </p:spPr>
      </p:cxnSp>
      <p:sp>
        <p:nvSpPr>
          <p:cNvPr id="74" name="TextBox 73"/>
          <p:cNvSpPr txBox="1"/>
          <p:nvPr/>
        </p:nvSpPr>
        <p:spPr>
          <a:xfrm>
            <a:off x="2089899" y="2708920"/>
            <a:ext cx="1762021"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Change Request Deadline</a:t>
            </a:r>
            <a:endParaRPr lang="en-GB" sz="1000" b="1" dirty="0">
              <a:solidFill>
                <a:srgbClr val="00B050"/>
              </a:solidFill>
              <a:latin typeface="Arial" panose="020B0604020202020204" pitchFamily="34" charset="0"/>
              <a:cs typeface="Arial" panose="020B0604020202020204" pitchFamily="34" charset="0"/>
            </a:endParaRPr>
          </a:p>
        </p:txBody>
      </p:sp>
      <p:sp>
        <p:nvSpPr>
          <p:cNvPr id="75" name="Rectangle 74"/>
          <p:cNvSpPr/>
          <p:nvPr/>
        </p:nvSpPr>
        <p:spPr bwMode="auto">
          <a:xfrm>
            <a:off x="3995936" y="3140968"/>
            <a:ext cx="288032" cy="22657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1858812" y="3131146"/>
            <a:ext cx="2207656"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CRs Impact Analysis and Design </a:t>
            </a:r>
            <a:endParaRPr lang="en-GB" sz="1000" b="1" dirty="0">
              <a:solidFill>
                <a:srgbClr val="00B050"/>
              </a:solidFill>
              <a:latin typeface="Arial" panose="020B0604020202020204" pitchFamily="34" charset="0"/>
              <a:cs typeface="Arial" panose="020B0604020202020204" pitchFamily="34" charset="0"/>
            </a:endParaRPr>
          </a:p>
        </p:txBody>
      </p:sp>
      <p:cxnSp>
        <p:nvCxnSpPr>
          <p:cNvPr id="14" name="Straight Connector 13"/>
          <p:cNvCxnSpPr>
            <a:endCxn id="75" idx="1"/>
          </p:cNvCxnSpPr>
          <p:nvPr/>
        </p:nvCxnSpPr>
        <p:spPr bwMode="auto">
          <a:xfrm>
            <a:off x="3995936" y="2929484"/>
            <a:ext cx="0" cy="32477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4283968" y="3227545"/>
            <a:ext cx="0" cy="4391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a:stCxn id="61" idx="3"/>
            <a:endCxn id="63" idx="1"/>
          </p:cNvCxnSpPr>
          <p:nvPr/>
        </p:nvCxnSpPr>
        <p:spPr bwMode="auto">
          <a:xfrm flipH="1">
            <a:off x="4716015" y="3666669"/>
            <a:ext cx="1" cy="6798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flipH="1">
            <a:off x="5431681" y="4368406"/>
            <a:ext cx="4415" cy="34471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flipH="1" flipV="1">
            <a:off x="3015334" y="2276872"/>
            <a:ext cx="27512" cy="2809572"/>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4" name="Straight Arrow Connector 53"/>
          <p:cNvCxnSpPr/>
          <p:nvPr/>
        </p:nvCxnSpPr>
        <p:spPr bwMode="auto">
          <a:xfrm>
            <a:off x="5834980" y="3429000"/>
            <a:ext cx="0" cy="1388775"/>
          </a:xfrm>
          <a:prstGeom prst="straightConnector1">
            <a:avLst/>
          </a:prstGeom>
          <a:solidFill>
            <a:schemeClr val="accent1"/>
          </a:solidFill>
          <a:ln w="38100" cap="flat" cmpd="sng" algn="ctr">
            <a:solidFill>
              <a:srgbClr val="FF33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5363695" y="2348880"/>
            <a:ext cx="998991" cy="307777"/>
          </a:xfrm>
          <a:prstGeom prst="rect">
            <a:avLst/>
          </a:prstGeom>
          <a:noFill/>
          <a:ln>
            <a:solidFill>
              <a:srgbClr val="FF3300"/>
            </a:solidFill>
          </a:ln>
        </p:spPr>
        <p:txBody>
          <a:bodyPr wrap="none" rtlCol="0">
            <a:spAutoFit/>
          </a:bodyPr>
          <a:lstStyle/>
          <a:p>
            <a:r>
              <a:rPr lang="en-GB" sz="1400" b="1" dirty="0" smtClean="0">
                <a:solidFill>
                  <a:srgbClr val="FF3300"/>
                </a:solidFill>
                <a:latin typeface="Arial" panose="020B0604020202020204" pitchFamily="34" charset="0"/>
                <a:cs typeface="Arial" panose="020B0604020202020204" pitchFamily="34" charset="0"/>
              </a:rPr>
              <a:t>Feb. 2020</a:t>
            </a:r>
            <a:endParaRPr lang="en-GB" sz="1400" b="1" dirty="0">
              <a:solidFill>
                <a:srgbClr val="FF3300"/>
              </a:solidFill>
              <a:latin typeface="Arial" panose="020B0604020202020204" pitchFamily="34" charset="0"/>
              <a:cs typeface="Arial" panose="020B0604020202020204" pitchFamily="34" charset="0"/>
            </a:endParaRPr>
          </a:p>
        </p:txBody>
      </p:sp>
      <p:sp>
        <p:nvSpPr>
          <p:cNvPr id="56" name="TextBox 55"/>
          <p:cNvSpPr txBox="1"/>
          <p:nvPr/>
        </p:nvSpPr>
        <p:spPr>
          <a:xfrm>
            <a:off x="5370003" y="2713996"/>
            <a:ext cx="1002197" cy="707886"/>
          </a:xfrm>
          <a:prstGeom prst="rect">
            <a:avLst/>
          </a:prstGeom>
          <a:noFill/>
          <a:ln>
            <a:solidFill>
              <a:srgbClr val="FF3300"/>
            </a:solidFill>
          </a:ln>
        </p:spPr>
        <p:txBody>
          <a:bodyPr wrap="none" rtlCol="0">
            <a:spAutoFit/>
          </a:bodyPr>
          <a:lstStyle/>
          <a:p>
            <a:r>
              <a:rPr lang="en-GB" sz="1000" b="1" dirty="0" smtClean="0">
                <a:solidFill>
                  <a:srgbClr val="FF3300"/>
                </a:solidFill>
                <a:latin typeface="Arial" panose="020B0604020202020204" pitchFamily="34" charset="0"/>
                <a:cs typeface="Arial" panose="020B0604020202020204" pitchFamily="34" charset="0"/>
              </a:rPr>
              <a:t>Publication </a:t>
            </a:r>
          </a:p>
          <a:p>
            <a:r>
              <a:rPr lang="en-GB" sz="1000" b="1" dirty="0" smtClean="0">
                <a:solidFill>
                  <a:srgbClr val="FF3300"/>
                </a:solidFill>
                <a:latin typeface="Arial" panose="020B0604020202020204" pitchFamily="34" charset="0"/>
                <a:cs typeface="Arial" panose="020B0604020202020204" pitchFamily="34" charset="0"/>
              </a:rPr>
              <a:t>of ISO 20022 </a:t>
            </a:r>
          </a:p>
          <a:p>
            <a:r>
              <a:rPr lang="en-GB" sz="1000" b="1" dirty="0" smtClean="0">
                <a:solidFill>
                  <a:srgbClr val="FF3300"/>
                </a:solidFill>
                <a:latin typeface="Arial" panose="020B0604020202020204" pitchFamily="34" charset="0"/>
                <a:cs typeface="Arial" panose="020B0604020202020204" pitchFamily="34" charset="0"/>
              </a:rPr>
              <a:t>Messaging</a:t>
            </a:r>
          </a:p>
          <a:p>
            <a:r>
              <a:rPr lang="en-GB" sz="1000" b="1" dirty="0" smtClean="0">
                <a:solidFill>
                  <a:srgbClr val="FF3300"/>
                </a:solidFill>
                <a:latin typeface="Arial" panose="020B0604020202020204" pitchFamily="34" charset="0"/>
                <a:cs typeface="Arial" panose="020B0604020202020204" pitchFamily="34" charset="0"/>
              </a:rPr>
              <a:t>Standards</a:t>
            </a:r>
            <a:endParaRPr lang="en-GB" sz="1000" b="1" dirty="0">
              <a:solidFill>
                <a:srgbClr val="FF3300"/>
              </a:solidFill>
              <a:latin typeface="Arial" panose="020B0604020202020204" pitchFamily="34" charset="0"/>
              <a:cs typeface="Arial" panose="020B0604020202020204" pitchFamily="34" charset="0"/>
            </a:endParaRPr>
          </a:p>
        </p:txBody>
      </p:sp>
      <p:sp>
        <p:nvSpPr>
          <p:cNvPr id="58" name="Left-Right Arrow 57"/>
          <p:cNvSpPr/>
          <p:nvPr/>
        </p:nvSpPr>
        <p:spPr bwMode="auto">
          <a:xfrm>
            <a:off x="5857992" y="3573016"/>
            <a:ext cx="2026376" cy="358430"/>
          </a:xfrm>
          <a:prstGeom prst="leftRightArrow">
            <a:avLst/>
          </a:pr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5936007" y="4005064"/>
            <a:ext cx="1948361" cy="246221"/>
          </a:xfrm>
          <a:prstGeom prst="rect">
            <a:avLst/>
          </a:prstGeom>
          <a:noFill/>
        </p:spPr>
        <p:txBody>
          <a:bodyPr wrap="square" rtlCol="0">
            <a:spAutoFit/>
          </a:bodyPr>
          <a:lstStyle/>
          <a:p>
            <a:r>
              <a:rPr lang="en-GB" sz="1000" b="1" dirty="0" smtClean="0">
                <a:solidFill>
                  <a:srgbClr val="FF6600"/>
                </a:solidFill>
                <a:latin typeface="Arial" panose="020B0604020202020204" pitchFamily="34" charset="0"/>
                <a:cs typeface="Arial" panose="020B0604020202020204" pitchFamily="34" charset="0"/>
              </a:rPr>
              <a:t>Users Implementation period</a:t>
            </a:r>
            <a:endParaRPr lang="en-GB" sz="1000" b="1" dirty="0">
              <a:solidFill>
                <a:srgbClr val="FF6600"/>
              </a:solidFill>
              <a:latin typeface="Arial" panose="020B0604020202020204" pitchFamily="34" charset="0"/>
              <a:cs typeface="Arial" panose="020B0604020202020204" pitchFamily="34" charset="0"/>
            </a:endParaRPr>
          </a:p>
        </p:txBody>
      </p:sp>
      <p:cxnSp>
        <p:nvCxnSpPr>
          <p:cNvPr id="60" name="Straight Arrow Connector 59"/>
          <p:cNvCxnSpPr/>
          <p:nvPr/>
        </p:nvCxnSpPr>
        <p:spPr bwMode="auto">
          <a:xfrm>
            <a:off x="7956376" y="3279424"/>
            <a:ext cx="0" cy="1538351"/>
          </a:xfrm>
          <a:prstGeom prst="straightConnector1">
            <a:avLst/>
          </a:prstGeom>
          <a:solidFill>
            <a:schemeClr val="accent1"/>
          </a:solidFill>
          <a:ln w="38100" cap="flat" cmpd="sng" algn="ctr">
            <a:solidFill>
              <a:srgbClr val="FF33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Box 66"/>
          <p:cNvSpPr txBox="1"/>
          <p:nvPr/>
        </p:nvSpPr>
        <p:spPr>
          <a:xfrm>
            <a:off x="7308304" y="2348880"/>
            <a:ext cx="1006494" cy="307777"/>
          </a:xfrm>
          <a:prstGeom prst="rect">
            <a:avLst/>
          </a:prstGeom>
          <a:noFill/>
          <a:ln>
            <a:solidFill>
              <a:srgbClr val="FF3300"/>
            </a:solidFill>
          </a:ln>
        </p:spPr>
        <p:txBody>
          <a:bodyPr wrap="none" rtlCol="0">
            <a:spAutoFit/>
          </a:bodyPr>
          <a:lstStyle/>
          <a:p>
            <a:r>
              <a:rPr lang="en-GB" sz="1400" b="1" dirty="0" smtClean="0">
                <a:solidFill>
                  <a:srgbClr val="FF3300"/>
                </a:solidFill>
                <a:latin typeface="Arial" panose="020B0604020202020204" pitchFamily="34" charset="0"/>
                <a:cs typeface="Arial" panose="020B0604020202020204" pitchFamily="34" charset="0"/>
              </a:rPr>
              <a:t>Nov. 2020</a:t>
            </a:r>
            <a:endParaRPr lang="en-GB" sz="1400" b="1" dirty="0">
              <a:solidFill>
                <a:srgbClr val="FF3300"/>
              </a:solidFill>
              <a:latin typeface="Arial" panose="020B0604020202020204" pitchFamily="34" charset="0"/>
              <a:cs typeface="Arial" panose="020B0604020202020204" pitchFamily="34" charset="0"/>
            </a:endParaRPr>
          </a:p>
        </p:txBody>
      </p:sp>
      <p:sp>
        <p:nvSpPr>
          <p:cNvPr id="70" name="TextBox 69"/>
          <p:cNvSpPr txBox="1"/>
          <p:nvPr/>
        </p:nvSpPr>
        <p:spPr>
          <a:xfrm>
            <a:off x="7308304" y="2708920"/>
            <a:ext cx="1006494" cy="553998"/>
          </a:xfrm>
          <a:prstGeom prst="rect">
            <a:avLst/>
          </a:prstGeom>
          <a:noFill/>
          <a:ln>
            <a:solidFill>
              <a:srgbClr val="FF3300"/>
            </a:solidFill>
          </a:ln>
        </p:spPr>
        <p:txBody>
          <a:bodyPr wrap="square" rtlCol="0">
            <a:spAutoFit/>
          </a:bodyPr>
          <a:lstStyle/>
          <a:p>
            <a:r>
              <a:rPr lang="en-GB" sz="1000" b="1" dirty="0" smtClean="0">
                <a:solidFill>
                  <a:srgbClr val="FF3300"/>
                </a:solidFill>
                <a:latin typeface="Arial" panose="020B0604020202020204" pitchFamily="34" charset="0"/>
                <a:cs typeface="Arial" panose="020B0604020202020204" pitchFamily="34" charset="0"/>
              </a:rPr>
              <a:t>Activation</a:t>
            </a:r>
          </a:p>
          <a:p>
            <a:r>
              <a:rPr lang="en-GB" sz="1000" b="1" dirty="0" smtClean="0">
                <a:solidFill>
                  <a:srgbClr val="FF3300"/>
                </a:solidFill>
                <a:latin typeface="Arial" panose="020B0604020202020204" pitchFamily="34" charset="0"/>
                <a:cs typeface="Arial" panose="020B0604020202020204" pitchFamily="34" charset="0"/>
              </a:rPr>
              <a:t>On SWIFT</a:t>
            </a:r>
          </a:p>
          <a:p>
            <a:r>
              <a:rPr lang="en-GB" sz="1000" b="1" dirty="0" smtClean="0">
                <a:solidFill>
                  <a:srgbClr val="FF3300"/>
                </a:solidFill>
                <a:latin typeface="Arial" panose="020B0604020202020204" pitchFamily="34" charset="0"/>
                <a:cs typeface="Arial" panose="020B0604020202020204" pitchFamily="34" charset="0"/>
              </a:rPr>
              <a:t>Network</a:t>
            </a:r>
            <a:endParaRPr lang="en-GB" sz="1000" b="1" dirty="0">
              <a:solidFill>
                <a:srgbClr val="FF3300"/>
              </a:solidFill>
              <a:latin typeface="Arial" panose="020B0604020202020204" pitchFamily="34" charset="0"/>
              <a:cs typeface="Arial" panose="020B0604020202020204" pitchFamily="34" charset="0"/>
            </a:endParaRPr>
          </a:p>
        </p:txBody>
      </p:sp>
      <p:sp>
        <p:nvSpPr>
          <p:cNvPr id="8" name="Flowchart: Merge 7"/>
          <p:cNvSpPr/>
          <p:nvPr/>
        </p:nvSpPr>
        <p:spPr bwMode="auto">
          <a:xfrm rot="10800000">
            <a:off x="3870296" y="2708920"/>
            <a:ext cx="269656" cy="238218"/>
          </a:xfrm>
          <a:prstGeom prst="flowChartMerg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3599892" y="2502768"/>
            <a:ext cx="724878" cy="246221"/>
          </a:xfrm>
          <a:prstGeom prst="rect">
            <a:avLst/>
          </a:prstGeom>
          <a:noFill/>
        </p:spPr>
        <p:txBody>
          <a:bodyPr wrap="none" rtlCol="0">
            <a:spAutoFit/>
          </a:bodyPr>
          <a:lstStyle/>
          <a:p>
            <a:r>
              <a:rPr lang="en-GB" sz="1000" b="1" dirty="0">
                <a:solidFill>
                  <a:schemeClr val="accent1"/>
                </a:solidFill>
                <a:latin typeface="Arial" panose="020B0604020202020204" pitchFamily="34" charset="0"/>
                <a:cs typeface="Arial" panose="020B0604020202020204" pitchFamily="34" charset="0"/>
              </a:rPr>
              <a:t>June </a:t>
            </a:r>
            <a:r>
              <a:rPr lang="en-GB" sz="1000" b="1" dirty="0" smtClean="0">
                <a:solidFill>
                  <a:schemeClr val="accent1"/>
                </a:solidFill>
                <a:latin typeface="Arial" panose="020B0604020202020204" pitchFamily="34" charset="0"/>
                <a:cs typeface="Arial" panose="020B0604020202020204" pitchFamily="34" charset="0"/>
              </a:rPr>
              <a:t>1</a:t>
            </a:r>
            <a:r>
              <a:rPr lang="en-GB" sz="1000" b="1" baseline="30000" dirty="0" smtClean="0">
                <a:solidFill>
                  <a:schemeClr val="accent1"/>
                </a:solidFill>
                <a:latin typeface="Arial" panose="020B0604020202020204" pitchFamily="34" charset="0"/>
                <a:cs typeface="Arial" panose="020B0604020202020204" pitchFamily="34" charset="0"/>
              </a:rPr>
              <a:t>st </a:t>
            </a:r>
            <a:r>
              <a:rPr lang="en-GB" sz="1000" b="1" dirty="0" smtClean="0">
                <a:solidFill>
                  <a:schemeClr val="accent1"/>
                </a:solidFill>
                <a:latin typeface="Arial" panose="020B0604020202020204" pitchFamily="34" charset="0"/>
                <a:cs typeface="Arial" panose="020B0604020202020204" pitchFamily="34" charset="0"/>
              </a:rPr>
              <a:t> </a:t>
            </a:r>
            <a:endParaRPr lang="en-GB" sz="1000" b="1" dirty="0">
              <a:solidFill>
                <a:schemeClr val="accent1"/>
              </a:solidFill>
              <a:latin typeface="Arial" panose="020B0604020202020204" pitchFamily="34" charset="0"/>
              <a:cs typeface="Arial" panose="020B0604020202020204" pitchFamily="34" charset="0"/>
            </a:endParaRPr>
          </a:p>
        </p:txBody>
      </p:sp>
      <p:sp>
        <p:nvSpPr>
          <p:cNvPr id="71" name="Rectangle 70"/>
          <p:cNvSpPr/>
          <p:nvPr/>
        </p:nvSpPr>
        <p:spPr bwMode="auto">
          <a:xfrm>
            <a:off x="3203848" y="2323109"/>
            <a:ext cx="792088" cy="17965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Times New Roman" pitchFamily="18" charset="0"/>
            </a:endParaRPr>
          </a:p>
        </p:txBody>
      </p:sp>
      <p:sp>
        <p:nvSpPr>
          <p:cNvPr id="72" name="TextBox 71"/>
          <p:cNvSpPr txBox="1"/>
          <p:nvPr/>
        </p:nvSpPr>
        <p:spPr>
          <a:xfrm>
            <a:off x="539552" y="2289827"/>
            <a:ext cx="2494594"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CA &amp; PV Change Request Preparation</a:t>
            </a:r>
            <a:endParaRPr lang="en-GB" sz="1000" b="1" dirty="0">
              <a:solidFill>
                <a:srgbClr val="00B050"/>
              </a:solidFill>
              <a:latin typeface="Arial" panose="020B0604020202020204" pitchFamily="34" charset="0"/>
              <a:cs typeface="Arial" panose="020B0604020202020204" pitchFamily="34" charset="0"/>
            </a:endParaRPr>
          </a:p>
        </p:txBody>
      </p:sp>
      <p:cxnSp>
        <p:nvCxnSpPr>
          <p:cNvPr id="79" name="Straight Connector 78"/>
          <p:cNvCxnSpPr/>
          <p:nvPr/>
        </p:nvCxnSpPr>
        <p:spPr bwMode="auto">
          <a:xfrm>
            <a:off x="3995936" y="2420888"/>
            <a:ext cx="0" cy="32477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0" name="Flowchart: Merge 79"/>
          <p:cNvSpPr/>
          <p:nvPr/>
        </p:nvSpPr>
        <p:spPr bwMode="auto">
          <a:xfrm rot="10800000">
            <a:off x="4588525" y="3910861"/>
            <a:ext cx="269656" cy="238218"/>
          </a:xfrm>
          <a:prstGeom prst="flowChartMerg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81" name="TextBox 80"/>
          <p:cNvSpPr txBox="1"/>
          <p:nvPr/>
        </p:nvSpPr>
        <p:spPr>
          <a:xfrm>
            <a:off x="4328788" y="3758843"/>
            <a:ext cx="960519" cy="246221"/>
          </a:xfrm>
          <a:prstGeom prst="rect">
            <a:avLst/>
          </a:prstGeom>
          <a:noFill/>
        </p:spPr>
        <p:txBody>
          <a:bodyPr wrap="none" rtlCol="0">
            <a:spAutoFit/>
          </a:bodyPr>
          <a:lstStyle/>
          <a:p>
            <a:r>
              <a:rPr lang="en-GB" sz="1000" b="1" dirty="0" smtClean="0">
                <a:solidFill>
                  <a:schemeClr val="accent1"/>
                </a:solidFill>
                <a:latin typeface="Arial" panose="020B0604020202020204" pitchFamily="34" charset="0"/>
                <a:cs typeface="Arial" panose="020B0604020202020204" pitchFamily="34" charset="0"/>
              </a:rPr>
              <a:t>August 23</a:t>
            </a:r>
            <a:r>
              <a:rPr lang="en-GB" sz="1000" b="1" baseline="30000" dirty="0" smtClean="0">
                <a:solidFill>
                  <a:schemeClr val="accent1"/>
                </a:solidFill>
                <a:latin typeface="Arial" panose="020B0604020202020204" pitchFamily="34" charset="0"/>
                <a:cs typeface="Arial" panose="020B0604020202020204" pitchFamily="34" charset="0"/>
              </a:rPr>
              <a:t>rd</a:t>
            </a:r>
            <a:r>
              <a:rPr lang="en-GB" sz="1000" b="1" dirty="0" smtClean="0">
                <a:solidFill>
                  <a:schemeClr val="accent1"/>
                </a:solidFill>
                <a:latin typeface="Arial" panose="020B0604020202020204" pitchFamily="34" charset="0"/>
                <a:cs typeface="Arial" panose="020B0604020202020204" pitchFamily="34" charset="0"/>
              </a:rPr>
              <a:t>  </a:t>
            </a:r>
            <a:endParaRPr lang="en-GB" sz="1000" b="1" dirty="0">
              <a:solidFill>
                <a:schemeClr val="accent1"/>
              </a:solidFill>
              <a:latin typeface="Arial" panose="020B0604020202020204" pitchFamily="34" charset="0"/>
              <a:cs typeface="Arial" panose="020B0604020202020204" pitchFamily="34" charset="0"/>
            </a:endParaRPr>
          </a:p>
        </p:txBody>
      </p:sp>
      <p:sp>
        <p:nvSpPr>
          <p:cNvPr id="82" name="TextBox 81"/>
          <p:cNvSpPr txBox="1"/>
          <p:nvPr/>
        </p:nvSpPr>
        <p:spPr>
          <a:xfrm>
            <a:off x="3012034" y="4550931"/>
            <a:ext cx="2424062" cy="246221"/>
          </a:xfrm>
          <a:prstGeom prst="rect">
            <a:avLst/>
          </a:prstGeom>
          <a:noFill/>
        </p:spPr>
        <p:txBody>
          <a:bodyPr wrap="none" rtlCol="0">
            <a:spAutoFit/>
          </a:bodyPr>
          <a:lstStyle/>
          <a:p>
            <a:r>
              <a:rPr lang="en-GB" sz="1000" b="1" dirty="0" smtClean="0">
                <a:solidFill>
                  <a:srgbClr val="00B050"/>
                </a:solidFill>
                <a:latin typeface="Arial" panose="020B0604020202020204" pitchFamily="34" charset="0"/>
                <a:cs typeface="Arial" panose="020B0604020202020204" pitchFamily="34" charset="0"/>
              </a:rPr>
              <a:t>ISO 20022 SEG Review and Approval</a:t>
            </a:r>
            <a:endParaRPr lang="en-GB" sz="1000" b="1" dirty="0">
              <a:solidFill>
                <a:srgbClr val="00B050"/>
              </a:solidFill>
              <a:latin typeface="Arial" panose="020B0604020202020204" pitchFamily="34" charset="0"/>
              <a:cs typeface="Arial" panose="020B0604020202020204" pitchFamily="34" charset="0"/>
            </a:endParaRPr>
          </a:p>
        </p:txBody>
      </p:sp>
      <p:sp>
        <p:nvSpPr>
          <p:cNvPr id="39" name="Oval 38"/>
          <p:cNvSpPr/>
          <p:nvPr/>
        </p:nvSpPr>
        <p:spPr bwMode="auto">
          <a:xfrm>
            <a:off x="7558744" y="4443243"/>
            <a:ext cx="397632" cy="952928"/>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2" name="TextBox 41"/>
          <p:cNvSpPr txBox="1"/>
          <p:nvPr/>
        </p:nvSpPr>
        <p:spPr>
          <a:xfrm>
            <a:off x="1815031" y="1217467"/>
            <a:ext cx="5506287" cy="307777"/>
          </a:xfrm>
          <a:prstGeom prst="rect">
            <a:avLst/>
          </a:prstGeom>
          <a:noFill/>
          <a:ln>
            <a:solidFill>
              <a:schemeClr val="tx2"/>
            </a:solidFill>
          </a:ln>
        </p:spPr>
        <p:txBody>
          <a:bodyPr wrap="square" rtlCol="0">
            <a:spAutoFit/>
          </a:bodyPr>
          <a:lstStyle/>
          <a:p>
            <a:r>
              <a:rPr lang="en-GB" sz="1400" b="1" dirty="0">
                <a:solidFill>
                  <a:schemeClr val="tx2"/>
                </a:solidFill>
                <a:latin typeface="+mn-lt"/>
                <a:ea typeface="+mj-ea"/>
                <a:cs typeface="+mj-cs"/>
              </a:rPr>
              <a:t>ISO 20022 Process for </a:t>
            </a:r>
            <a:r>
              <a:rPr lang="en-GB" sz="1400" b="1" dirty="0" smtClean="0">
                <a:solidFill>
                  <a:schemeClr val="tx2"/>
                </a:solidFill>
                <a:latin typeface="+mn-lt"/>
                <a:ea typeface="+mj-ea"/>
                <a:cs typeface="+mj-cs"/>
              </a:rPr>
              <a:t>ISO 15022/20022 Coexistent Standards</a:t>
            </a:r>
            <a:endParaRPr lang="en-GB" sz="1400" b="1" dirty="0">
              <a:solidFill>
                <a:schemeClr val="tx2"/>
              </a:solidFill>
              <a:latin typeface="+mn-lt"/>
              <a:ea typeface="+mj-ea"/>
              <a:cs typeface="+mj-cs"/>
            </a:endParaRPr>
          </a:p>
        </p:txBody>
      </p:sp>
    </p:spTree>
    <p:extLst>
      <p:ext uri="{BB962C8B-B14F-4D97-AF65-F5344CB8AC3E}">
        <p14:creationId xmlns:p14="http://schemas.microsoft.com/office/powerpoint/2010/main" val="1103217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17889F7-7963-4A16-ADF8-FEE4D97DC541}" type="slidenum">
              <a:rPr lang="en-GB" smtClean="0"/>
              <a:pPr/>
              <a:t>9</a:t>
            </a:fld>
            <a:endParaRPr lang="en-GB" dirty="0"/>
          </a:p>
        </p:txBody>
      </p:sp>
      <p:sp>
        <p:nvSpPr>
          <p:cNvPr id="3" name="Content Placeholder 2"/>
          <p:cNvSpPr>
            <a:spLocks noGrp="1"/>
          </p:cNvSpPr>
          <p:nvPr>
            <p:ph sz="quarter" idx="12"/>
          </p:nvPr>
        </p:nvSpPr>
        <p:spPr>
          <a:xfrm>
            <a:off x="242888" y="910688"/>
            <a:ext cx="8650288" cy="4824536"/>
          </a:xfrm>
        </p:spPr>
        <p:txBody>
          <a:bodyPr/>
          <a:lstStyle/>
          <a:p>
            <a:pPr lvl="1" indent="0">
              <a:buNone/>
            </a:pPr>
            <a:r>
              <a:rPr lang="en-GB" sz="1600" dirty="0" smtClean="0">
                <a:ea typeface="+mj-ea"/>
                <a:cs typeface="+mj-cs"/>
              </a:rPr>
              <a:t>Q1. Confirm Shareholder Identification Response flow goes directly to Issuer / Agent / Third Party ? If not:</a:t>
            </a:r>
          </a:p>
          <a:p>
            <a:pPr marL="1498513" lvl="3" indent="-285750">
              <a:buFont typeface="Arial" panose="020B0604020202020204" pitchFamily="34" charset="0"/>
              <a:buChar char="•"/>
            </a:pPr>
            <a:r>
              <a:rPr lang="en-GB" sz="1600" dirty="0" smtClean="0">
                <a:ea typeface="+mj-ea"/>
                <a:cs typeface="+mj-cs"/>
              </a:rPr>
              <a:t>Validate Holding Balance information received from next Intermediary ?</a:t>
            </a:r>
          </a:p>
          <a:p>
            <a:pPr marL="1498513" lvl="3" indent="-285750">
              <a:buFont typeface="Arial" panose="020B0604020202020204" pitchFamily="34" charset="0"/>
              <a:buChar char="•"/>
            </a:pPr>
            <a:r>
              <a:rPr lang="en-GB" sz="1600" dirty="0" smtClean="0">
                <a:ea typeface="+mj-ea"/>
                <a:cs typeface="+mj-cs"/>
              </a:rPr>
              <a:t>What to </a:t>
            </a:r>
            <a:r>
              <a:rPr lang="en-GB" sz="1600" dirty="0">
                <a:ea typeface="+mj-ea"/>
                <a:cs typeface="+mj-cs"/>
              </a:rPr>
              <a:t>d</a:t>
            </a:r>
            <a:r>
              <a:rPr lang="en-GB" sz="1600" dirty="0" smtClean="0">
                <a:ea typeface="+mj-ea"/>
                <a:cs typeface="+mj-cs"/>
              </a:rPr>
              <a:t>o if no answer received ?</a:t>
            </a:r>
          </a:p>
          <a:p>
            <a:pPr marL="1498513" lvl="3" indent="-285750">
              <a:buFont typeface="Arial" panose="020B0604020202020204" pitchFamily="34" charset="0"/>
              <a:buChar char="•"/>
            </a:pPr>
            <a:r>
              <a:rPr lang="en-GB" sz="1600" dirty="0" smtClean="0">
                <a:ea typeface="+mj-ea"/>
                <a:cs typeface="+mj-cs"/>
              </a:rPr>
              <a:t>Is a confirmation of the receipt of the answer needed ?</a:t>
            </a:r>
          </a:p>
          <a:p>
            <a:pPr marL="1498513" lvl="3" indent="-285750">
              <a:buFont typeface="Arial" panose="020B0604020202020204" pitchFamily="34" charset="0"/>
              <a:buChar char="•"/>
            </a:pPr>
            <a:endParaRPr lang="en-GB" sz="1600" dirty="0" smtClean="0">
              <a:ea typeface="+mj-ea"/>
              <a:cs typeface="+mj-cs"/>
            </a:endParaRPr>
          </a:p>
          <a:p>
            <a:pPr lvl="1" indent="0">
              <a:buNone/>
            </a:pPr>
            <a:r>
              <a:rPr lang="en-GB" sz="1600" dirty="0" smtClean="0">
                <a:ea typeface="+mj-ea"/>
                <a:cs typeface="+mj-cs"/>
              </a:rPr>
              <a:t>Q2. Minimum Security Requirements (article 10 provision):</a:t>
            </a:r>
          </a:p>
          <a:p>
            <a:pPr marL="1029902" lvl="2" indent="-285750">
              <a:buFont typeface="Wingdings" panose="05000000000000000000" pitchFamily="2" charset="2"/>
              <a:buChar char="Ø"/>
            </a:pPr>
            <a:r>
              <a:rPr lang="en-GB" sz="1600" dirty="0" smtClean="0">
                <a:ea typeface="+mj-ea"/>
                <a:cs typeface="+mj-cs"/>
              </a:rPr>
              <a:t>Process flow to comply with it ?</a:t>
            </a:r>
          </a:p>
          <a:p>
            <a:pPr marL="1029902" lvl="2" indent="-285750">
              <a:buFont typeface="Wingdings" panose="05000000000000000000" pitchFamily="2" charset="2"/>
              <a:buChar char="Ø"/>
            </a:pPr>
            <a:r>
              <a:rPr lang="en-GB" sz="1600" dirty="0" smtClean="0">
                <a:ea typeface="+mj-ea"/>
                <a:cs typeface="+mj-cs"/>
              </a:rPr>
              <a:t>How to validate </a:t>
            </a:r>
            <a:r>
              <a:rPr lang="en-GB" sz="1600" dirty="0"/>
              <a:t>Shareholder Identification </a:t>
            </a:r>
            <a:r>
              <a:rPr lang="en-GB" sz="1600" dirty="0" smtClean="0">
                <a:ea typeface="+mj-ea"/>
                <a:cs typeface="+mj-cs"/>
              </a:rPr>
              <a:t>requestor is entitled to make the request?</a:t>
            </a:r>
          </a:p>
          <a:p>
            <a:pPr marL="1029902" lvl="2" indent="-285750">
              <a:buFont typeface="Wingdings" panose="05000000000000000000" pitchFamily="2" charset="2"/>
              <a:buChar char="Ø"/>
            </a:pPr>
            <a:endParaRPr lang="en-GB" sz="1600" dirty="0" smtClean="0">
              <a:ea typeface="+mj-ea"/>
              <a:cs typeface="+mj-cs"/>
            </a:endParaRPr>
          </a:p>
          <a:p>
            <a:pPr lvl="1" indent="0">
              <a:buNone/>
            </a:pPr>
            <a:r>
              <a:rPr lang="en-GB" sz="1600" dirty="0" smtClean="0">
                <a:ea typeface="+mj-ea"/>
                <a:cs typeface="+mj-cs"/>
              </a:rPr>
              <a:t>Q3. Detailed flow – 4 potential variants in the flow (see next slide)</a:t>
            </a:r>
          </a:p>
          <a:p>
            <a:pPr lvl="1" indent="0">
              <a:buNone/>
            </a:pPr>
            <a:endParaRPr lang="en-GB" sz="1600" dirty="0" smtClean="0">
              <a:ea typeface="+mj-ea"/>
              <a:cs typeface="+mj-cs"/>
            </a:endParaRPr>
          </a:p>
        </p:txBody>
      </p:sp>
      <p:sp>
        <p:nvSpPr>
          <p:cNvPr id="5" name="Title 4"/>
          <p:cNvSpPr>
            <a:spLocks noGrp="1"/>
          </p:cNvSpPr>
          <p:nvPr>
            <p:ph type="title"/>
          </p:nvPr>
        </p:nvSpPr>
        <p:spPr/>
        <p:txBody>
          <a:bodyPr/>
          <a:lstStyle/>
          <a:p>
            <a:r>
              <a:rPr lang="en-GB" dirty="0" smtClean="0"/>
              <a:t>17. SMPG Remaining Issues / Questions </a:t>
            </a:r>
            <a:r>
              <a:rPr lang="en-GB" dirty="0"/>
              <a:t>for </a:t>
            </a:r>
            <a:r>
              <a:rPr lang="en-GB" dirty="0" smtClean="0"/>
              <a:t>messaging to EC DG Justice</a:t>
            </a:r>
            <a:endParaRPr lang="en-GB" dirty="0"/>
          </a:p>
        </p:txBody>
      </p:sp>
    </p:spTree>
    <p:extLst>
      <p:ext uri="{BB962C8B-B14F-4D97-AF65-F5344CB8AC3E}">
        <p14:creationId xmlns:p14="http://schemas.microsoft.com/office/powerpoint/2010/main" val="354346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FT 4-3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spPr>
      <a:body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SWIFT 4-3 Template - July 2015</Template>
  <TotalTime>1254</TotalTime>
  <Words>1131</Words>
  <Application>Microsoft Office PowerPoint</Application>
  <PresentationFormat>On-screen Show (4:3)</PresentationFormat>
  <Paragraphs>365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SWIFT 4-3 Template - July 2015</vt:lpstr>
      <vt:lpstr>Shareholders Rights Directive II SMPG Task Force Progress Status</vt:lpstr>
      <vt:lpstr>SRD II - Timeline Level 1</vt:lpstr>
      <vt:lpstr>2. SMPG / SWIFT -  Driving the Messaging Solution</vt:lpstr>
      <vt:lpstr>3. Shareholders Identification Message Flow (2)</vt:lpstr>
      <vt:lpstr>4. Implementing Regulation &amp; ISO Messaging Impact  </vt:lpstr>
      <vt:lpstr>8. ISO 20022 Development Timeline New messages</vt:lpstr>
      <vt:lpstr>10. ISO 20022 PV Messages Maintenance Timeline</vt:lpstr>
      <vt:lpstr>9. ISO 20022 CA Messages Maintenance Timeline</vt:lpstr>
      <vt:lpstr>17. SMPG Remaining Issues / Questions for messaging to EC DG Justice</vt:lpstr>
      <vt:lpstr>13. Article 3: Shareholders Identification Message Flow (3)</vt:lpstr>
      <vt:lpstr>18. SMPG Remaining Issues / Questions for messaging to EC DG Justice</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Shareholders Rights Directive II ISO Messaging Impact</dc:title>
  <dc:creator>LITTRE Jacques</dc:creator>
  <dc:description>©2008</dc:description>
  <cp:lastModifiedBy>LITTRE Jacques</cp:lastModifiedBy>
  <cp:revision>99</cp:revision>
  <cp:lastPrinted>2008-10-20T13:40:29Z</cp:lastPrinted>
  <dcterms:created xsi:type="dcterms:W3CDTF">2018-12-03T09:59:53Z</dcterms:created>
  <dcterms:modified xsi:type="dcterms:W3CDTF">2019-01-22T11:19:02Z</dcterms:modified>
</cp:coreProperties>
</file>