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768" r:id="rId5"/>
    <p:sldMasterId id="2147483784" r:id="rId6"/>
  </p:sldMasterIdLst>
  <p:notesMasterIdLst>
    <p:notesMasterId r:id="rId16"/>
  </p:notesMasterIdLst>
  <p:handoutMasterIdLst>
    <p:handoutMasterId r:id="rId17"/>
  </p:handoutMasterIdLst>
  <p:sldIdLst>
    <p:sldId id="822" r:id="rId7"/>
    <p:sldId id="907" r:id="rId8"/>
    <p:sldId id="904" r:id="rId9"/>
    <p:sldId id="914" r:id="rId10"/>
    <p:sldId id="916" r:id="rId11"/>
    <p:sldId id="905" r:id="rId12"/>
    <p:sldId id="908" r:id="rId13"/>
    <p:sldId id="909" r:id="rId14"/>
    <p:sldId id="915" r:id="rId15"/>
  </p:sldIdLst>
  <p:sldSz cx="10801350" cy="6076950"/>
  <p:notesSz cx="6883400" cy="9906000"/>
  <p:custDataLst>
    <p:tags r:id="rId18"/>
  </p:custDataLst>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23" algn="l" rtl="0" eaLnBrk="0" fontAlgn="base" hangingPunct="0">
      <a:spcBef>
        <a:spcPct val="0"/>
      </a:spcBef>
      <a:spcAft>
        <a:spcPct val="0"/>
      </a:spcAft>
      <a:defRPr sz="2800" kern="1200">
        <a:solidFill>
          <a:schemeClr val="tx1"/>
        </a:solidFill>
        <a:latin typeface="Arial" charset="0"/>
        <a:ea typeface="+mn-ea"/>
        <a:cs typeface="+mn-cs"/>
      </a:defRPr>
    </a:lvl2pPr>
    <a:lvl3pPr marL="1079642" algn="l" rtl="0" eaLnBrk="0" fontAlgn="base" hangingPunct="0">
      <a:spcBef>
        <a:spcPct val="0"/>
      </a:spcBef>
      <a:spcAft>
        <a:spcPct val="0"/>
      </a:spcAft>
      <a:defRPr sz="2800" kern="1200">
        <a:solidFill>
          <a:schemeClr val="tx1"/>
        </a:solidFill>
        <a:latin typeface="Arial" charset="0"/>
        <a:ea typeface="+mn-ea"/>
        <a:cs typeface="+mn-cs"/>
      </a:defRPr>
    </a:lvl3pPr>
    <a:lvl4pPr marL="1619466" algn="l" rtl="0" eaLnBrk="0" fontAlgn="base" hangingPunct="0">
      <a:spcBef>
        <a:spcPct val="0"/>
      </a:spcBef>
      <a:spcAft>
        <a:spcPct val="0"/>
      </a:spcAft>
      <a:defRPr sz="2800" kern="1200">
        <a:solidFill>
          <a:schemeClr val="tx1"/>
        </a:solidFill>
        <a:latin typeface="Arial" charset="0"/>
        <a:ea typeface="+mn-ea"/>
        <a:cs typeface="+mn-cs"/>
      </a:defRPr>
    </a:lvl4pPr>
    <a:lvl5pPr marL="2159287" algn="l" rtl="0" eaLnBrk="0" fontAlgn="base" hangingPunct="0">
      <a:spcBef>
        <a:spcPct val="0"/>
      </a:spcBef>
      <a:spcAft>
        <a:spcPct val="0"/>
      </a:spcAft>
      <a:defRPr sz="2800" kern="1200">
        <a:solidFill>
          <a:schemeClr val="tx1"/>
        </a:solidFill>
        <a:latin typeface="Arial" charset="0"/>
        <a:ea typeface="+mn-ea"/>
        <a:cs typeface="+mn-cs"/>
      </a:defRPr>
    </a:lvl5pPr>
    <a:lvl6pPr marL="2699110" algn="l" defTabSz="1079642" rtl="0" eaLnBrk="1" latinLnBrk="0" hangingPunct="1">
      <a:defRPr sz="2800" kern="1200">
        <a:solidFill>
          <a:schemeClr val="tx1"/>
        </a:solidFill>
        <a:latin typeface="Arial" charset="0"/>
        <a:ea typeface="+mn-ea"/>
        <a:cs typeface="+mn-cs"/>
      </a:defRPr>
    </a:lvl6pPr>
    <a:lvl7pPr marL="3238932" algn="l" defTabSz="1079642" rtl="0" eaLnBrk="1" latinLnBrk="0" hangingPunct="1">
      <a:defRPr sz="2800" kern="1200">
        <a:solidFill>
          <a:schemeClr val="tx1"/>
        </a:solidFill>
        <a:latin typeface="Arial" charset="0"/>
        <a:ea typeface="+mn-ea"/>
        <a:cs typeface="+mn-cs"/>
      </a:defRPr>
    </a:lvl7pPr>
    <a:lvl8pPr marL="3778754" algn="l" defTabSz="1079642" rtl="0" eaLnBrk="1" latinLnBrk="0" hangingPunct="1">
      <a:defRPr sz="2800" kern="1200">
        <a:solidFill>
          <a:schemeClr val="tx1"/>
        </a:solidFill>
        <a:latin typeface="Arial" charset="0"/>
        <a:ea typeface="+mn-ea"/>
        <a:cs typeface="+mn-cs"/>
      </a:defRPr>
    </a:lvl8pPr>
    <a:lvl9pPr marL="4318576" algn="l" defTabSz="1079642" rtl="0" eaLnBrk="1" latinLnBrk="0" hangingPunct="1">
      <a:defRPr sz="28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s all hands" id="{E66FE39C-44E2-4EC6-9DEC-D76289A1D351}">
          <p14:sldIdLst>
            <p14:sldId id="822"/>
            <p14:sldId id="907"/>
            <p14:sldId id="904"/>
            <p14:sldId id="914"/>
            <p14:sldId id="916"/>
            <p14:sldId id="905"/>
            <p14:sldId id="908"/>
            <p14:sldId id="909"/>
            <p14:sldId id="915"/>
          </p14:sldIdLst>
        </p14:section>
      </p14:sectionLst>
    </p:ext>
    <p:ext uri="{EFAFB233-063F-42B5-8137-9DF3F51BA10A}">
      <p15:sldGuideLst xmlns:p15="http://schemas.microsoft.com/office/powerpoint/2012/main">
        <p15:guide id="1" orient="horz" pos="3502">
          <p15:clr>
            <a:srgbClr val="A4A3A4"/>
          </p15:clr>
        </p15:guide>
        <p15:guide id="2" orient="horz" pos="190">
          <p15:clr>
            <a:srgbClr val="A4A3A4"/>
          </p15:clr>
        </p15:guide>
        <p15:guide id="3" orient="horz" pos="3411">
          <p15:clr>
            <a:srgbClr val="A4A3A4"/>
          </p15:clr>
        </p15:guide>
        <p15:guide id="4" orient="horz" pos="372">
          <p15:clr>
            <a:srgbClr val="A4A3A4"/>
          </p15:clr>
        </p15:guide>
        <p15:guide id="5" orient="horz" pos="735">
          <p15:clr>
            <a:srgbClr val="A4A3A4"/>
          </p15:clr>
        </p15:guide>
        <p15:guide id="6" pos="181">
          <p15:clr>
            <a:srgbClr val="A4A3A4"/>
          </p15:clr>
        </p15:guide>
        <p15:guide id="7" pos="6623">
          <p15:clr>
            <a:srgbClr val="A4A3A4"/>
          </p15:clr>
        </p15:guide>
        <p15:guide id="8" pos="363">
          <p15:clr>
            <a:srgbClr val="A4A3A4"/>
          </p15:clr>
        </p15:guide>
        <p15:guide id="9" pos="726">
          <p15:clr>
            <a:srgbClr val="A4A3A4"/>
          </p15:clr>
        </p15:guide>
        <p15:guide id="10" pos="1089">
          <p15:clr>
            <a:srgbClr val="A4A3A4"/>
          </p15:clr>
        </p15:guide>
      </p15:sldGuideLst>
    </p:ext>
    <p:ext uri="{2D200454-40CA-4A62-9FC3-DE9A4176ACB9}">
      <p15:notesGuideLst xmlns:p15="http://schemas.microsoft.com/office/powerpoint/2012/main">
        <p15:guide id="1" orient="horz" pos="3120">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 id="1" name="MESTDAG Gregory" initials="MG" lastIdx="1" clrIdx="1">
    <p:extLst>
      <p:ext uri="{19B8F6BF-5375-455C-9EA6-DF929625EA0E}">
        <p15:presenceInfo xmlns:p15="http://schemas.microsoft.com/office/powerpoint/2012/main" userId="S::Gregory.MESTDAG@swift.com::fe64001e-a81a-420c-9e3e-71c421f1e1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A00"/>
    <a:srgbClr val="E9928E"/>
    <a:srgbClr val="065C53"/>
    <a:srgbClr val="009BCC"/>
    <a:srgbClr val="FFDFCD"/>
    <a:srgbClr val="E7F6F4"/>
    <a:srgbClr val="71C6EE"/>
    <a:srgbClr val="BFBFBF"/>
    <a:srgbClr val="88D0C8"/>
    <a:srgbClr val="009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B76633-486B-4664-B382-E7582A85CBE8}" v="8" dt="2022-04-26T22:16:21.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5503" autoAdjust="0"/>
  </p:normalViewPr>
  <p:slideViewPr>
    <p:cSldViewPr>
      <p:cViewPr varScale="1">
        <p:scale>
          <a:sx n="129" d="100"/>
          <a:sy n="129" d="100"/>
        </p:scale>
        <p:origin x="132" y="132"/>
      </p:cViewPr>
      <p:guideLst>
        <p:guide orient="horz" pos="3502"/>
        <p:guide orient="horz" pos="190"/>
        <p:guide orient="horz" pos="3411"/>
        <p:guide orient="horz" pos="372"/>
        <p:guide orient="horz" pos="735"/>
        <p:guide pos="181"/>
        <p:guide pos="6623"/>
        <p:guide pos="363"/>
        <p:guide pos="726"/>
        <p:guide pos="1089"/>
      </p:guideLst>
    </p:cSldViewPr>
  </p:slideViewPr>
  <p:outlineViewPr>
    <p:cViewPr>
      <p:scale>
        <a:sx n="33" d="100"/>
        <a:sy n="33" d="100"/>
      </p:scale>
      <p:origin x="0" y="-2648"/>
    </p:cViewPr>
  </p:outlineViewPr>
  <p:notesTextViewPr>
    <p:cViewPr>
      <p:scale>
        <a:sx n="125" d="100"/>
        <a:sy n="125" d="100"/>
      </p:scale>
      <p:origin x="0" y="0"/>
    </p:cViewPr>
  </p:notesTextViewPr>
  <p:sorterViewPr>
    <p:cViewPr>
      <p:scale>
        <a:sx n="80" d="100"/>
        <a:sy n="80" d="100"/>
      </p:scale>
      <p:origin x="0" y="-2676"/>
    </p:cViewPr>
  </p:sorterViewPr>
  <p:notesViewPr>
    <p:cSldViewPr>
      <p:cViewPr varScale="1">
        <p:scale>
          <a:sx n="53" d="100"/>
          <a:sy n="53" d="100"/>
        </p:scale>
        <p:origin x="2652" y="72"/>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STDAG Gregory" userId="fe64001e-a81a-420c-9e3e-71c421f1e1c2" providerId="ADAL" clId="{A7B76633-486B-4664-B382-E7582A85CBE8}"/>
    <pc:docChg chg="modSld">
      <pc:chgData name="MESTDAG Gregory" userId="fe64001e-a81a-420c-9e3e-71c421f1e1c2" providerId="ADAL" clId="{A7B76633-486B-4664-B382-E7582A85CBE8}" dt="2022-05-03T13:49:57.955" v="0" actId="20577"/>
      <pc:docMkLst>
        <pc:docMk/>
      </pc:docMkLst>
      <pc:sldChg chg="modSp mod">
        <pc:chgData name="MESTDAG Gregory" userId="fe64001e-a81a-420c-9e3e-71c421f1e1c2" providerId="ADAL" clId="{A7B76633-486B-4664-B382-E7582A85CBE8}" dt="2022-05-03T13:49:57.955" v="0" actId="20577"/>
        <pc:sldMkLst>
          <pc:docMk/>
          <pc:sldMk cId="4260395953" sldId="907"/>
        </pc:sldMkLst>
        <pc:spChg chg="mod">
          <ac:chgData name="MESTDAG Gregory" userId="fe64001e-a81a-420c-9e3e-71c421f1e1c2" providerId="ADAL" clId="{A7B76633-486B-4664-B382-E7582A85CBE8}" dt="2022-05-03T13:49:57.955" v="0" actId="20577"/>
          <ac:spMkLst>
            <pc:docMk/>
            <pc:sldMk cId="4260395953" sldId="90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139700" y="742950"/>
            <a:ext cx="6604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23" algn="l" rtl="0" fontAlgn="base">
      <a:spcBef>
        <a:spcPct val="30000"/>
      </a:spcBef>
      <a:spcAft>
        <a:spcPct val="0"/>
      </a:spcAft>
      <a:defRPr sz="1400" kern="1200">
        <a:solidFill>
          <a:schemeClr val="tx1"/>
        </a:solidFill>
        <a:latin typeface="Times New Roman" pitchFamily="18" charset="0"/>
        <a:ea typeface="+mn-ea"/>
        <a:cs typeface="+mn-cs"/>
      </a:defRPr>
    </a:lvl2pPr>
    <a:lvl3pPr marL="1079642" algn="l" rtl="0" fontAlgn="base">
      <a:spcBef>
        <a:spcPct val="30000"/>
      </a:spcBef>
      <a:spcAft>
        <a:spcPct val="0"/>
      </a:spcAft>
      <a:defRPr sz="1400" kern="1200">
        <a:solidFill>
          <a:schemeClr val="tx1"/>
        </a:solidFill>
        <a:latin typeface="Times New Roman" pitchFamily="18" charset="0"/>
        <a:ea typeface="+mn-ea"/>
        <a:cs typeface="+mn-cs"/>
      </a:defRPr>
    </a:lvl3pPr>
    <a:lvl4pPr marL="1619466" algn="l" rtl="0" fontAlgn="base">
      <a:spcBef>
        <a:spcPct val="30000"/>
      </a:spcBef>
      <a:spcAft>
        <a:spcPct val="0"/>
      </a:spcAft>
      <a:defRPr sz="1400" kern="1200">
        <a:solidFill>
          <a:schemeClr val="tx1"/>
        </a:solidFill>
        <a:latin typeface="Times New Roman" pitchFamily="18" charset="0"/>
        <a:ea typeface="+mn-ea"/>
        <a:cs typeface="+mn-cs"/>
      </a:defRPr>
    </a:lvl4pPr>
    <a:lvl5pPr marL="2159287" algn="l" rtl="0" fontAlgn="base">
      <a:spcBef>
        <a:spcPct val="30000"/>
      </a:spcBef>
      <a:spcAft>
        <a:spcPct val="0"/>
      </a:spcAft>
      <a:defRPr sz="1400" kern="1200">
        <a:solidFill>
          <a:schemeClr val="tx1"/>
        </a:solidFill>
        <a:latin typeface="Times New Roman" pitchFamily="18" charset="0"/>
        <a:ea typeface="+mn-ea"/>
        <a:cs typeface="+mn-cs"/>
      </a:defRPr>
    </a:lvl5pPr>
    <a:lvl6pPr marL="2699110" algn="l" defTabSz="1079642" rtl="0" eaLnBrk="1" latinLnBrk="0" hangingPunct="1">
      <a:defRPr sz="1400" kern="1200">
        <a:solidFill>
          <a:schemeClr val="tx1"/>
        </a:solidFill>
        <a:latin typeface="+mn-lt"/>
        <a:ea typeface="+mn-ea"/>
        <a:cs typeface="+mn-cs"/>
      </a:defRPr>
    </a:lvl6pPr>
    <a:lvl7pPr marL="3238932" algn="l" defTabSz="1079642" rtl="0" eaLnBrk="1" latinLnBrk="0" hangingPunct="1">
      <a:defRPr sz="1400" kern="1200">
        <a:solidFill>
          <a:schemeClr val="tx1"/>
        </a:solidFill>
        <a:latin typeface="+mn-lt"/>
        <a:ea typeface="+mn-ea"/>
        <a:cs typeface="+mn-cs"/>
      </a:defRPr>
    </a:lvl7pPr>
    <a:lvl8pPr marL="3778754" algn="l" defTabSz="1079642" rtl="0" eaLnBrk="1" latinLnBrk="0" hangingPunct="1">
      <a:defRPr sz="1400" kern="1200">
        <a:solidFill>
          <a:schemeClr val="tx1"/>
        </a:solidFill>
        <a:latin typeface="+mn-lt"/>
        <a:ea typeface="+mn-ea"/>
        <a:cs typeface="+mn-cs"/>
      </a:defRPr>
    </a:lvl8pPr>
    <a:lvl9pPr marL="4318576" algn="l" defTabSz="107964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a:p>
        </p:txBody>
      </p:sp>
    </p:spTree>
    <p:extLst>
      <p:ext uri="{BB962C8B-B14F-4D97-AF65-F5344CB8AC3E}">
        <p14:creationId xmlns:p14="http://schemas.microsoft.com/office/powerpoint/2010/main" val="2207559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4</a:t>
            </a:fld>
            <a:endParaRPr lang="en-GB"/>
          </a:p>
        </p:txBody>
      </p:sp>
    </p:spTree>
    <p:extLst>
      <p:ext uri="{BB962C8B-B14F-4D97-AF65-F5344CB8AC3E}">
        <p14:creationId xmlns:p14="http://schemas.microsoft.com/office/powerpoint/2010/main" val="2826645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5</a:t>
            </a:fld>
            <a:endParaRPr lang="en-GB"/>
          </a:p>
        </p:txBody>
      </p:sp>
    </p:spTree>
    <p:extLst>
      <p:ext uri="{BB962C8B-B14F-4D97-AF65-F5344CB8AC3E}">
        <p14:creationId xmlns:p14="http://schemas.microsoft.com/office/powerpoint/2010/main" val="893619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 Indeed, the understanding for Investment Funds the timeline would be RD (Record date) – XD (Ex-Date) – PD (Payment date)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Verdana Pro" panose="020B0604030504040204" pitchFamily="34" charset="0"/>
              <a:buChar char="-"/>
            </a:pPr>
            <a:r>
              <a:rPr lang="en-GB" sz="1800" dirty="0">
                <a:effectLst/>
                <a:latin typeface="Verdana Pro" panose="020B0604030504040204" pitchFamily="34" charset="0"/>
                <a:ea typeface="Times New Roman" panose="02020603050405020304" pitchFamily="18" charset="0"/>
                <a:cs typeface="Tahoma" panose="020B0604030504040204" pitchFamily="34" charset="0"/>
              </a:rPr>
              <a:t>where the XD can either be on RD or after); my understanding is that usually the XD will be on the day after the RD; the XD remains.</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a:p>
            <a:pPr marL="342900" marR="0" lvl="0" indent="-342900">
              <a:spcBef>
                <a:spcPts val="0"/>
              </a:spcBef>
              <a:spcAft>
                <a:spcPts val="0"/>
              </a:spcAft>
              <a:buFont typeface="Verdana Pro" panose="020B0604030504040204" pitchFamily="34" charset="0"/>
              <a:buChar char="-"/>
            </a:pPr>
            <a:r>
              <a:rPr lang="en-GB" sz="1800" i="1" dirty="0">
                <a:effectLst/>
                <a:latin typeface="Verdana Pro" panose="020B0604030504040204" pitchFamily="34" charset="0"/>
                <a:ea typeface="Times New Roman" panose="02020603050405020304" pitchFamily="18" charset="0"/>
                <a:cs typeface="Tahoma" panose="020B0604030504040204" pitchFamily="34" charset="0"/>
              </a:rPr>
              <a:t>I take an assumption as well that whenever we sent MT566 (confirmation); you may as well still send MT564</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p:txBody>
      </p:sp>
      <p:sp>
        <p:nvSpPr>
          <p:cNvPr id="4" name="Slide Number Placeholder 3"/>
          <p:cNvSpPr>
            <a:spLocks noGrp="1"/>
          </p:cNvSpPr>
          <p:nvPr>
            <p:ph type="sldNum" sz="quarter" idx="5"/>
          </p:nvPr>
        </p:nvSpPr>
        <p:spPr/>
        <p:txBody>
          <a:bodyPr/>
          <a:lstStyle/>
          <a:p>
            <a:fld id="{CF25249E-1E51-4E7D-A7EE-849F86720824}" type="slidenum">
              <a:rPr lang="en-GB" smtClean="0"/>
              <a:pPr/>
              <a:t>6</a:t>
            </a:fld>
            <a:endParaRPr lang="en-GB"/>
          </a:p>
        </p:txBody>
      </p:sp>
    </p:spTree>
    <p:extLst>
      <p:ext uri="{BB962C8B-B14F-4D97-AF65-F5344CB8AC3E}">
        <p14:creationId xmlns:p14="http://schemas.microsoft.com/office/powerpoint/2010/main" val="27518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Yes, the RD and XD and PD are mandatory information. The XD is indicating as, this means that you need to buy the units before this date (to be understood as “paid”).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If units are not paid prior or on XD, shareholders are not entitled to the dividend.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a:t>J-F Cecconello: </a:t>
            </a:r>
            <a:r>
              <a:rPr lang="en-GB" sz="1800">
                <a:effectLst/>
                <a:latin typeface="Verdana Pro" panose="020B0604030504040204" pitchFamily="34" charset="0"/>
                <a:ea typeface="Calibri" panose="020F0502020204030204" pitchFamily="34" charset="0"/>
              </a:rPr>
              <a:t>On </a:t>
            </a:r>
            <a:r>
              <a:rPr lang="en-GB" sz="1800" dirty="0">
                <a:effectLst/>
                <a:latin typeface="Verdana Pro" panose="020B0604030504040204" pitchFamily="34" charset="0"/>
                <a:ea typeface="Calibri" panose="020F0502020204030204" pitchFamily="34" charset="0"/>
              </a:rPr>
              <a:t>the TAXR/NETT; I need to check this but it will be usually a “default” (but tax treatment depends on the investor – and this may be something that will be rather visible at MT566 level on the payment).</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7</a:t>
            </a:fld>
            <a:endParaRPr lang="en-GB"/>
          </a:p>
        </p:txBody>
      </p:sp>
    </p:spTree>
    <p:extLst>
      <p:ext uri="{BB962C8B-B14F-4D97-AF65-F5344CB8AC3E}">
        <p14:creationId xmlns:p14="http://schemas.microsoft.com/office/powerpoint/2010/main" val="2363575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8</a:t>
            </a:fld>
            <a:endParaRPr lang="en-GB"/>
          </a:p>
        </p:txBody>
      </p:sp>
    </p:spTree>
    <p:extLst>
      <p:ext uri="{BB962C8B-B14F-4D97-AF65-F5344CB8AC3E}">
        <p14:creationId xmlns:p14="http://schemas.microsoft.com/office/powerpoint/2010/main" val="170086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Placeholder 11"/>
          <p:cNvSpPr>
            <a:spLocks noGrp="1"/>
          </p:cNvSpPr>
          <p:nvPr>
            <p:ph type="body" sz="quarter" idx="14" hasCustomPrompt="1"/>
          </p:nvPr>
        </p:nvSpPr>
        <p:spPr>
          <a:xfrm>
            <a:off x="576263" y="1742332"/>
            <a:ext cx="7200900" cy="2352675"/>
          </a:xfrm>
          <a:prstGeom prst="rect">
            <a:avLst/>
          </a:prstGeom>
        </p:spPr>
        <p:txBody>
          <a:bodyPr/>
          <a:lstStyle>
            <a:lvl1pPr marL="0" indent="0">
              <a:lnSpc>
                <a:spcPct val="100000"/>
              </a:lnSpc>
              <a:buNone/>
              <a:defRPr sz="4400" b="1">
                <a:solidFill>
                  <a:schemeClr val="tx2"/>
                </a:solidFill>
                <a:latin typeface="Arial" panose="020B0604020202020204" pitchFamily="34" charset="0"/>
                <a:cs typeface="Arial" panose="020B0604020202020204" pitchFamily="34" charset="0"/>
              </a:defRPr>
            </a:lvl1pPr>
          </a:lstStyle>
          <a:p>
            <a:r>
              <a:rPr lang="en-US" kern="0" dirty="0"/>
              <a:t>ISO 20022 </a:t>
            </a:r>
            <a:r>
              <a:rPr lang="en-US" kern="0" dirty="0" err="1"/>
              <a:t>Programme</a:t>
            </a:r>
            <a:r>
              <a:rPr lang="en-US" kern="0" dirty="0"/>
              <a:t> title to go here</a:t>
            </a:r>
          </a:p>
        </p:txBody>
      </p:sp>
      <p:sp>
        <p:nvSpPr>
          <p:cNvPr id="10" name="Subtitle 2"/>
          <p:cNvSpPr>
            <a:spLocks noGrp="1"/>
          </p:cNvSpPr>
          <p:nvPr>
            <p:ph type="subTitle" idx="1" hasCustomPrompt="1"/>
          </p:nvPr>
        </p:nvSpPr>
        <p:spPr>
          <a:xfrm>
            <a:off x="576263" y="4094602"/>
            <a:ext cx="7200900" cy="349114"/>
          </a:xfrm>
          <a:prstGeom prst="rect">
            <a:avLst/>
          </a:prstGeom>
        </p:spPr>
        <p:txBody>
          <a:bodyPr numCol="1" anchor="ctr" anchorCtr="0">
            <a:noAutofit/>
          </a:bodyPr>
          <a:lstStyle>
            <a:lvl1pPr marL="0" indent="0" algn="l">
              <a:buFont typeface="Arial" panose="020B0604020202020204" pitchFamily="34" charset="0"/>
              <a:buNone/>
              <a:defRPr sz="2400" b="1" i="0" baseline="0">
                <a:solidFill>
                  <a:srgbClr val="065C53"/>
                </a:solidFill>
                <a:latin typeface="Arial" panose="020B0604020202020204" pitchFamily="34" charset="0"/>
                <a:ea typeface="Arial" panose="020B0604020202020204" pitchFamily="34" charset="0"/>
                <a:cs typeface="Arial" panose="020B0604020202020204" pitchFamily="34" charset="0"/>
              </a:defRPr>
            </a:lvl1pPr>
            <a:lvl2pPr marL="457172" indent="0" algn="ctr">
              <a:buNone/>
              <a:defRPr sz="2000"/>
            </a:lvl2pPr>
            <a:lvl3pPr marL="914345" indent="0" algn="ctr">
              <a:buNone/>
              <a:defRPr sz="1800"/>
            </a:lvl3pPr>
            <a:lvl4pPr marL="1371517" indent="0" algn="ctr">
              <a:buNone/>
              <a:defRPr sz="1600"/>
            </a:lvl4pPr>
            <a:lvl5pPr marL="1828690" indent="0" algn="ctr">
              <a:buNone/>
              <a:defRPr sz="1600"/>
            </a:lvl5pPr>
            <a:lvl6pPr marL="2285862" indent="0" algn="ctr">
              <a:buNone/>
              <a:defRPr sz="1600"/>
            </a:lvl6pPr>
            <a:lvl7pPr marL="2743035" indent="0" algn="ctr">
              <a:buNone/>
              <a:defRPr sz="1600"/>
            </a:lvl7pPr>
            <a:lvl8pPr marL="3200206" indent="0" algn="ctr">
              <a:buNone/>
              <a:defRPr sz="1600"/>
            </a:lvl8pPr>
            <a:lvl9pPr marL="3657379" indent="0" algn="ctr">
              <a:buNone/>
              <a:defRPr sz="1600"/>
            </a:lvl9pPr>
          </a:lstStyle>
          <a:p>
            <a:r>
              <a:rPr lang="en-US" dirty="0"/>
              <a:t>Subtitle here</a:t>
            </a:r>
          </a:p>
        </p:txBody>
      </p:sp>
      <p:sp>
        <p:nvSpPr>
          <p:cNvPr id="11" name="Text Placeholder 6"/>
          <p:cNvSpPr>
            <a:spLocks noGrp="1"/>
          </p:cNvSpPr>
          <p:nvPr>
            <p:ph type="body" sz="quarter" idx="12" hasCustomPrompt="1"/>
          </p:nvPr>
        </p:nvSpPr>
        <p:spPr>
          <a:xfrm>
            <a:off x="576264" y="4443583"/>
            <a:ext cx="7201335" cy="365125"/>
          </a:xfrm>
          <a:prstGeom prst="rect">
            <a:avLst/>
          </a:prstGeom>
        </p:spPr>
        <p:txBody>
          <a:bodyPr anchor="ctr" anchorCtr="0">
            <a:noAutofit/>
          </a:bodyPr>
          <a:lstStyle>
            <a:lvl1pPr marL="0" indent="0">
              <a:buNone/>
              <a:defRPr sz="1600" b="0" baseline="0">
                <a:solidFill>
                  <a:srgbClr val="065C53"/>
                </a:solidFill>
                <a:latin typeface="Arial" panose="020B0604020202020204" pitchFamily="34" charset="0"/>
                <a:cs typeface="Arial" panose="020B0604020202020204" pitchFamily="34" charset="0"/>
              </a:defRPr>
            </a:lvl1pPr>
          </a:lstStyle>
          <a:p>
            <a:pPr lvl="0"/>
            <a:r>
              <a:rPr lang="en-US" dirty="0"/>
              <a:t>Date here</a:t>
            </a:r>
          </a:p>
        </p:txBody>
      </p:sp>
      <p:grpSp>
        <p:nvGrpSpPr>
          <p:cNvPr id="6" name="Group 4"/>
          <p:cNvGrpSpPr>
            <a:grpSpLocks noChangeAspect="1"/>
          </p:cNvGrpSpPr>
          <p:nvPr userDrawn="1"/>
        </p:nvGrpSpPr>
        <p:grpSpPr bwMode="auto">
          <a:xfrm>
            <a:off x="576263" y="590551"/>
            <a:ext cx="579437" cy="579438"/>
            <a:chOff x="181" y="190"/>
            <a:chExt cx="365" cy="365"/>
          </a:xfrm>
          <a:solidFill>
            <a:schemeClr val="tx2"/>
          </a:solidFill>
        </p:grpSpPr>
        <p:sp>
          <p:nvSpPr>
            <p:cNvPr id="7"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7" name="Picture 4" descr="\\BE-FILE01\jlittre$\MyData\01. STANDARDS\01. STD DEVELOPMENT DOMAINS\1. Securities\01. SMPG Global\LOGO\FINAL LOGO\Logo+Mott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2123" y="184869"/>
            <a:ext cx="3095625"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49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282697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3">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43176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Apr. 25,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2"/>
            <a:ext cx="410179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1" name="Text Placeholder 2"/>
          <p:cNvSpPr>
            <a:spLocks noGrp="1"/>
          </p:cNvSpPr>
          <p:nvPr>
            <p:ph type="body" idx="13" hasCustomPrompt="1"/>
          </p:nvPr>
        </p:nvSpPr>
        <p:spPr>
          <a:xfrm>
            <a:off x="4787256" y="1022252"/>
            <a:ext cx="4105225"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Apr. 25,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69"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8" name="Text Placeholder 2"/>
          <p:cNvSpPr>
            <a:spLocks noGrp="1"/>
          </p:cNvSpPr>
          <p:nvPr>
            <p:ph type="body" idx="13" hasCustomPrompt="1"/>
          </p:nvPr>
        </p:nvSpPr>
        <p:spPr>
          <a:xfrm>
            <a:off x="3816500"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9" name="Text Placeholder 2"/>
          <p:cNvSpPr>
            <a:spLocks noGrp="1"/>
          </p:cNvSpPr>
          <p:nvPr>
            <p:ph type="body" idx="14" hasCustomPrompt="1"/>
          </p:nvPr>
        </p:nvSpPr>
        <p:spPr>
          <a:xfrm>
            <a:off x="7399790" y="1022252"/>
            <a:ext cx="309634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6"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9" name="Text Placeholder 2"/>
          <p:cNvSpPr>
            <a:spLocks noGrp="1"/>
          </p:cNvSpPr>
          <p:nvPr>
            <p:ph type="body" idx="14" hasCustomPrompt="1"/>
          </p:nvPr>
        </p:nvSpPr>
        <p:spPr>
          <a:xfrm>
            <a:off x="5527885"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0" name="Text Placeholder 2"/>
          <p:cNvSpPr>
            <a:spLocks noGrp="1"/>
          </p:cNvSpPr>
          <p:nvPr>
            <p:ph type="body" idx="15" hasCustomPrompt="1"/>
          </p:nvPr>
        </p:nvSpPr>
        <p:spPr>
          <a:xfrm>
            <a:off x="8106757"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65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Apr. 25,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Tree>
    <p:extLst>
      <p:ext uri="{BB962C8B-B14F-4D97-AF65-F5344CB8AC3E}">
        <p14:creationId xmlns:p14="http://schemas.microsoft.com/office/powerpoint/2010/main" val="46845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tlantic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19" y="5558756"/>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9437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WIFT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ggshell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19" y="5558756"/>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1197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ghlight 1">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9694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zone">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a:xfrm>
            <a:off x="658292" y="5592196"/>
            <a:ext cx="5678487" cy="228600"/>
          </a:xfrm>
        </p:spPr>
        <p:txBody>
          <a:bodyPr/>
          <a:lstStyle/>
          <a:p>
            <a:r>
              <a:rPr lang="en-US"/>
              <a:t>SMPG IF - CA Stream 2 - Apr. 25, 2022</a:t>
            </a:r>
            <a:endParaRPr lang="en-GB"/>
          </a:p>
        </p:txBody>
      </p:sp>
      <p:sp>
        <p:nvSpPr>
          <p:cNvPr id="11"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3"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54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ighlight 2">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177842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ightlight 3">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Apr. 25,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53528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 slide 1">
    <p:spTree>
      <p:nvGrpSpPr>
        <p:cNvPr id="1" name=""/>
        <p:cNvGrpSpPr/>
        <p:nvPr/>
      </p:nvGrpSpPr>
      <p:grpSpPr>
        <a:xfrm>
          <a:off x="0" y="0"/>
          <a:ext cx="0" cy="0"/>
          <a:chOff x="0" y="0"/>
          <a:chExt cx="0" cy="0"/>
        </a:xfrm>
      </p:grpSpPr>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tx2"/>
                </a:solidFill>
              </a:rPr>
              <a:t>www.swift.com</a:t>
            </a:r>
            <a:endParaRPr lang="en-GB" sz="1100" dirty="0">
              <a:solidFill>
                <a:schemeClr val="tx2"/>
              </a:solidFill>
            </a:endParaRPr>
          </a:p>
        </p:txBody>
      </p:sp>
      <p:grpSp>
        <p:nvGrpSpPr>
          <p:cNvPr id="14" name="Group 13"/>
          <p:cNvGrpSpPr/>
          <p:nvPr userDrawn="1"/>
        </p:nvGrpSpPr>
        <p:grpSpPr>
          <a:xfrm>
            <a:off x="4774950" y="2317122"/>
            <a:ext cx="1251449" cy="1253662"/>
            <a:chOff x="1230313" y="1433513"/>
            <a:chExt cx="898525" cy="900113"/>
          </a:xfrm>
          <a:solidFill>
            <a:schemeClr val="tx2"/>
          </a:solidFill>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Rectangle 5"/>
          <p:cNvSpPr/>
          <p:nvPr userDrawn="1"/>
        </p:nvSpPr>
        <p:spPr bwMode="auto">
          <a:xfrm>
            <a:off x="144091" y="5414739"/>
            <a:ext cx="576064" cy="576064"/>
          </a:xfrm>
          <a:prstGeom prst="rect">
            <a:avLst/>
          </a:prstGeom>
          <a:solidFill>
            <a:schemeClr val="bg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4274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slide 2">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23895541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1" name="Rectangle 20"/>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bg1"/>
                </a:solidFill>
              </a:rPr>
              <a:t>www.swift.com</a:t>
            </a:r>
            <a:endParaRPr lang="en-GB" sz="1100" dirty="0">
              <a:solidFill>
                <a:schemeClr val="bg1"/>
              </a:solidFill>
            </a:endParaRPr>
          </a:p>
        </p:txBody>
      </p:sp>
      <p:grpSp>
        <p:nvGrpSpPr>
          <p:cNvPr id="14" name="Group 13"/>
          <p:cNvGrpSpPr/>
          <p:nvPr userDrawn="1"/>
        </p:nvGrpSpPr>
        <p:grpSpPr>
          <a:xfrm>
            <a:off x="4774950" y="2317122"/>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4127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lide with SWIFT logo">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576263" y="590551"/>
            <a:ext cx="579437" cy="579438"/>
            <a:chOff x="181" y="190"/>
            <a:chExt cx="365" cy="365"/>
          </a:xfrm>
          <a:solidFill>
            <a:schemeClr val="tx2"/>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7126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5"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4" tIns="53982" rIns="107964" bIns="53982" numCol="1" rtlCol="0" anchor="t" anchorCtr="0" compatLnSpc="1">
            <a:prstTxWarp prst="textNoShape">
              <a:avLst/>
            </a:prstTxWarp>
          </a:bodyPr>
          <a:lstStyle/>
          <a:p>
            <a:pPr defTabSz="1079644"/>
            <a:endParaRPr lang="en-GB"/>
          </a:p>
        </p:txBody>
      </p:sp>
      <p:sp>
        <p:nvSpPr>
          <p:cNvPr id="26" name="Title"/>
          <p:cNvSpPr>
            <a:spLocks noGrp="1" noChangeArrowheads="1"/>
          </p:cNvSpPr>
          <p:nvPr>
            <p:ph type="ctrTitle" hasCustomPrompt="1"/>
          </p:nvPr>
        </p:nvSpPr>
        <p:spPr>
          <a:xfrm>
            <a:off x="2598932" y="1484271"/>
            <a:ext cx="7053033" cy="2274285"/>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4"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5" y="3818322"/>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45609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10687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474859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97042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81483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Apr. 25, 2022</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9"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38674"/>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72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273291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22760110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2668424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1831263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0387418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15389392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20245125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6249561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26583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Apr. 25, 2022</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9702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Apr. 25, 2022</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4" y="301625"/>
            <a:ext cx="8064500" cy="4681538"/>
          </a:xfrm>
        </p:spPr>
        <p:txBody>
          <a:bodyPr/>
          <a:lstStyle>
            <a:lvl1pPr marL="342879" indent="-342879">
              <a:buFont typeface="Arial" panose="020B0604020202020204" pitchFamily="34" charset="0"/>
              <a:buChar char="̶"/>
              <a:defRPr sz="2400" b="1" baseline="0"/>
            </a:lvl1pPr>
            <a:lvl2pPr>
              <a:defRPr sz="2400" b="1"/>
            </a:lvl2pPr>
            <a:lvl3pPr>
              <a:defRPr sz="2400" b="1"/>
            </a:lvl3pPr>
            <a:lvl4pPr>
              <a:defRPr sz="2400" b="1"/>
            </a:lvl4pPr>
            <a:lvl5pPr marL="1214600" indent="0">
              <a:buNone/>
              <a:defRPr sz="2400" b="1"/>
            </a:lvl5pPr>
            <a:lvl6pPr>
              <a:defRPr sz="2400" b="1"/>
            </a:lvl6pPr>
            <a:lvl7pPr>
              <a:defRPr sz="2400" b="1"/>
            </a:lvl7pPr>
          </a:lstStyle>
          <a:p>
            <a:r>
              <a:rPr lang="en-US" dirty="0"/>
              <a:t>This slide can help you create an at a glance slide that can be a summary of your complete presentation. It is equivalent to the table of contents. Make sure you stay clear and short and use from 2 to 7 points.</a:t>
            </a:r>
          </a:p>
          <a:p>
            <a:r>
              <a:rPr lang="en-US" dirty="0"/>
              <a:t>Point 1</a:t>
            </a:r>
          </a:p>
          <a:p>
            <a:pPr lvl="1"/>
            <a:r>
              <a:rPr lang="en-US" dirty="0"/>
              <a:t>Sub point 2</a:t>
            </a:r>
          </a:p>
          <a:p>
            <a:pPr lvl="2"/>
            <a:r>
              <a:rPr lang="en-US" dirty="0"/>
              <a:t>Sub point 3</a:t>
            </a:r>
          </a:p>
          <a:p>
            <a:pPr lvl="3"/>
            <a:r>
              <a:rPr lang="en-US" dirty="0"/>
              <a:t>Sub point 4</a:t>
            </a:r>
          </a:p>
          <a:p>
            <a:pPr lvl="5"/>
            <a:r>
              <a:rPr lang="en-US" dirty="0"/>
              <a:t>Sub point 5 </a:t>
            </a:r>
          </a:p>
          <a:p>
            <a:pPr lvl="6"/>
            <a:r>
              <a:rPr lang="en-US" dirty="0"/>
              <a:t>Sub point 6</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1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58446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0494510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702299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8004707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42547959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5631400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6106438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542976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11483025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Apr. 25, 2022</a:t>
            </a:r>
            <a:endParaRPr lang="en-GB" dirty="0"/>
          </a:p>
        </p:txBody>
      </p:sp>
    </p:spTree>
    <p:extLst>
      <p:ext uri="{BB962C8B-B14F-4D97-AF65-F5344CB8AC3E}">
        <p14:creationId xmlns:p14="http://schemas.microsoft.com/office/powerpoint/2010/main" val="3626534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Apr. 25,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7517996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1991809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9BB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5966535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2728210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Apr. 25,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867374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Apr. 25, 2022</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4120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Apr. 25, 2022</a:t>
            </a:r>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17679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marR="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marL="0" marR="0" lvl="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a:pPr>
            <a:r>
              <a:rPr lang="en-US" dirty="0"/>
              <a:t>You can use it as divider or highlight slide. Make it short, clear and pretty. If used as a highlight slide, size of the text should be 36pt. If used as a divider slide, content can be much smaller – 18pt.</a:t>
            </a:r>
          </a:p>
          <a:p>
            <a:pPr lvl="0"/>
            <a:endParaRPr lang="en-GB" dirty="0"/>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Apr. 25, 2022</a:t>
            </a:r>
            <a:endParaRPr lang="en-GB" dirty="0"/>
          </a:p>
        </p:txBody>
      </p:sp>
    </p:spTree>
    <p:extLst>
      <p:ext uri="{BB962C8B-B14F-4D97-AF65-F5344CB8AC3E}">
        <p14:creationId xmlns:p14="http://schemas.microsoft.com/office/powerpoint/2010/main" val="254698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3609048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0" imgH="469" progId="TCLayout.ActiveDocument.1">
                  <p:embed/>
                </p:oleObj>
              </mc:Choice>
              <mc:Fallback>
                <p:oleObj name="think-cell Slide" r:id="rId3" imgW="470" imgH="469" progId="TCLayout.ActiveDocument.1">
                  <p:embed/>
                  <p:pic>
                    <p:nvPicPr>
                      <p:cNvPr id="9" name="Object 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62511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2.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theme" Target="../theme/theme3.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2"/>
            <a:ext cx="8605142" cy="4145979"/>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a:p>
            <a:pPr lvl="2"/>
            <a:r>
              <a:rPr lang="en-US" dirty="0"/>
              <a:t>Sub point 1</a:t>
            </a:r>
          </a:p>
          <a:p>
            <a:pPr lvl="3"/>
            <a:r>
              <a:rPr lang="en-US" dirty="0"/>
              <a:t>Sub point 2</a:t>
            </a:r>
          </a:p>
          <a:p>
            <a:pPr lvl="4"/>
            <a:r>
              <a:rPr lang="en-US" dirty="0"/>
              <a:t>Sub point 3</a:t>
            </a:r>
          </a:p>
          <a:p>
            <a:pPr lvl="5"/>
            <a:r>
              <a:rPr lang="en-US" dirty="0"/>
              <a:t>Sub point 4</a:t>
            </a:r>
          </a:p>
          <a:p>
            <a:pPr lvl="6"/>
            <a:r>
              <a:rPr lang="en-US" dirty="0"/>
              <a:t>Sub point 5</a:t>
            </a:r>
          </a:p>
          <a:p>
            <a:pPr lvl="7"/>
            <a:r>
              <a:rPr lang="en-US" dirty="0"/>
              <a:t>Sub point 6</a:t>
            </a:r>
          </a:p>
          <a:p>
            <a:pPr lvl="8"/>
            <a:r>
              <a:rPr lang="en-US" dirty="0"/>
              <a:t>Sub point 7</a:t>
            </a:r>
          </a:p>
          <a:p>
            <a:pPr lvl="8"/>
            <a:endParaRPr lang="en-US" dirty="0"/>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5678487" cy="228600"/>
          </a:xfrm>
          <a:prstGeom prst="rect">
            <a:avLst/>
          </a:prstGeom>
        </p:spPr>
        <p:txBody>
          <a:bodyPr lIns="91434" tIns="45718" rIns="91434" bIns="45718"/>
          <a:lstStyle>
            <a:lvl1pPr>
              <a:defRPr sz="800">
                <a:solidFill>
                  <a:schemeClr val="tx2"/>
                </a:solidFill>
              </a:defRPr>
            </a:lvl1pPr>
          </a:lstStyle>
          <a:p>
            <a:r>
              <a:rPr lang="en-US"/>
              <a:t>SMPG IF - CA Stream 2 - Apr. 25,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lIns="91434" tIns="45718" rIns="91434" bIns="45718"/>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96" r:id="rId1"/>
    <p:sldLayoutId id="2147483698" r:id="rId2"/>
    <p:sldLayoutId id="2147483687" r:id="rId3"/>
    <p:sldLayoutId id="2147483684" r:id="rId4"/>
    <p:sldLayoutId id="2147483679" r:id="rId5"/>
    <p:sldLayoutId id="2147483751" r:id="rId6"/>
    <p:sldLayoutId id="2147483752" r:id="rId7"/>
    <p:sldLayoutId id="2147483753" r:id="rId8"/>
    <p:sldLayoutId id="2147483697" r:id="rId9"/>
    <p:sldLayoutId id="2147483729" r:id="rId10"/>
    <p:sldLayoutId id="2147483728" r:id="rId11"/>
    <p:sldLayoutId id="2147483682" r:id="rId12"/>
    <p:sldLayoutId id="2147483681" r:id="rId13"/>
    <p:sldLayoutId id="2147483688" r:id="rId14"/>
    <p:sldLayoutId id="2147483694" r:id="rId15"/>
    <p:sldLayoutId id="2147483692" r:id="rId16"/>
    <p:sldLayoutId id="2147483690" r:id="rId17"/>
    <p:sldLayoutId id="2147483693" r:id="rId18"/>
    <p:sldLayoutId id="2147483700" r:id="rId19"/>
    <p:sldLayoutId id="2147483727" r:id="rId20"/>
    <p:sldLayoutId id="2147483726" r:id="rId21"/>
    <p:sldLayoutId id="2147483725" r:id="rId22"/>
    <p:sldLayoutId id="2147483724" r:id="rId23"/>
    <p:sldLayoutId id="2147483699" r:id="rId24"/>
    <p:sldLayoutId id="2147483764" r:id="rId25"/>
  </p:sldLayoutIdLst>
  <p:hf hdr="0" dt="0"/>
  <p:txStyles>
    <p:titleStyle>
      <a:lvl1pPr marL="0" marR="0" indent="0" algn="l" defTabSz="914345"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23" algn="l" rtl="0" eaLnBrk="1" fontAlgn="base" hangingPunct="1">
        <a:spcBef>
          <a:spcPct val="0"/>
        </a:spcBef>
        <a:spcAft>
          <a:spcPct val="0"/>
        </a:spcAft>
        <a:defRPr sz="3800">
          <a:solidFill>
            <a:schemeClr val="tx2"/>
          </a:solidFill>
          <a:latin typeface="Times New Roman" pitchFamily="18" charset="0"/>
        </a:defRPr>
      </a:lvl6pPr>
      <a:lvl7pPr marL="1079642" algn="l" rtl="0" eaLnBrk="1" fontAlgn="base" hangingPunct="1">
        <a:spcBef>
          <a:spcPct val="0"/>
        </a:spcBef>
        <a:spcAft>
          <a:spcPct val="0"/>
        </a:spcAft>
        <a:defRPr sz="3800">
          <a:solidFill>
            <a:schemeClr val="tx2"/>
          </a:solidFill>
          <a:latin typeface="Times New Roman" pitchFamily="18" charset="0"/>
        </a:defRPr>
      </a:lvl7pPr>
      <a:lvl8pPr marL="1619466" algn="l" rtl="0" eaLnBrk="1" fontAlgn="base" hangingPunct="1">
        <a:spcBef>
          <a:spcPct val="0"/>
        </a:spcBef>
        <a:spcAft>
          <a:spcPct val="0"/>
        </a:spcAft>
        <a:defRPr sz="3800">
          <a:solidFill>
            <a:schemeClr val="tx2"/>
          </a:solidFill>
          <a:latin typeface="Times New Roman" pitchFamily="18" charset="0"/>
        </a:defRPr>
      </a:lvl8pPr>
      <a:lvl9pPr marL="2159287"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03" indent="-251168"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29" indent="-215554" algn="l" rtl="0" eaLnBrk="1" fontAlgn="base" hangingPunct="1">
        <a:spcBef>
          <a:spcPct val="20000"/>
        </a:spcBef>
        <a:spcAft>
          <a:spcPct val="0"/>
        </a:spcAft>
        <a:buFont typeface="Arial" panose="020B0604020202020204" pitchFamily="34" charset="0"/>
        <a:buChar char="−"/>
        <a:defRPr sz="1400">
          <a:solidFill>
            <a:schemeClr val="tx2"/>
          </a:solidFill>
          <a:latin typeface="+mn-lt"/>
        </a:defRPr>
      </a:lvl3pPr>
      <a:lvl4pPr marL="1212726" indent="-269909" algn="l" rtl="0" eaLnBrk="1" fontAlgn="base" hangingPunct="1">
        <a:spcBef>
          <a:spcPct val="20000"/>
        </a:spcBef>
        <a:spcAft>
          <a:spcPct val="0"/>
        </a:spcAft>
        <a:buChar char="–"/>
        <a:defRPr sz="1400">
          <a:solidFill>
            <a:schemeClr val="tx2"/>
          </a:solidFill>
          <a:latin typeface="+mn-lt"/>
        </a:defRPr>
      </a:lvl4pPr>
      <a:lvl5pPr marL="1484509" indent="-269909" algn="l" rtl="0" eaLnBrk="1" fontAlgn="base" hangingPunct="1">
        <a:spcBef>
          <a:spcPct val="20000"/>
        </a:spcBef>
        <a:spcAft>
          <a:spcPct val="0"/>
        </a:spcAft>
        <a:buChar char="–"/>
        <a:defRPr sz="1400">
          <a:solidFill>
            <a:schemeClr val="tx2"/>
          </a:solidFill>
          <a:latin typeface="+mn-lt"/>
        </a:defRPr>
      </a:lvl5pPr>
      <a:lvl6pPr marL="2024332" indent="-269909" algn="l" rtl="0" eaLnBrk="1" fontAlgn="base" hangingPunct="1">
        <a:spcBef>
          <a:spcPct val="20000"/>
        </a:spcBef>
        <a:spcAft>
          <a:spcPct val="0"/>
        </a:spcAft>
        <a:buChar char="–"/>
        <a:defRPr sz="1400">
          <a:solidFill>
            <a:schemeClr val="tx2"/>
          </a:solidFill>
          <a:latin typeface="+mn-lt"/>
        </a:defRPr>
      </a:lvl6pPr>
      <a:lvl7pPr marL="2564154" indent="-269909" algn="l" rtl="0" eaLnBrk="1" fontAlgn="base" hangingPunct="1">
        <a:spcBef>
          <a:spcPct val="20000"/>
        </a:spcBef>
        <a:spcAft>
          <a:spcPct val="0"/>
        </a:spcAft>
        <a:buChar char="–"/>
        <a:defRPr sz="1400">
          <a:solidFill>
            <a:schemeClr val="tx2"/>
          </a:solidFill>
          <a:latin typeface="+mn-lt"/>
        </a:defRPr>
      </a:lvl7pPr>
      <a:lvl8pPr marL="3103976" indent="-269909" algn="l" rtl="0" eaLnBrk="1" fontAlgn="base" hangingPunct="1">
        <a:spcBef>
          <a:spcPct val="20000"/>
        </a:spcBef>
        <a:spcAft>
          <a:spcPct val="0"/>
        </a:spcAft>
        <a:buChar char="–"/>
        <a:defRPr sz="1400">
          <a:solidFill>
            <a:schemeClr val="tx2"/>
          </a:solidFill>
          <a:latin typeface="+mn-lt"/>
        </a:defRPr>
      </a:lvl8pPr>
      <a:lvl9pPr marL="3643797" indent="-269909" algn="l" rtl="0" eaLnBrk="1" fontAlgn="base" hangingPunct="1">
        <a:spcBef>
          <a:spcPct val="20000"/>
        </a:spcBef>
        <a:spcAft>
          <a:spcPct val="0"/>
        </a:spcAft>
        <a:buChar char="–"/>
        <a:defRPr sz="1400">
          <a:solidFill>
            <a:schemeClr val="tx2"/>
          </a:solidFill>
          <a:latin typeface="+mn-lt"/>
        </a:defRPr>
      </a:lvl9pPr>
    </p:bodyStyle>
    <p:otherStyle>
      <a:defPPr>
        <a:defRPr lang="en-US"/>
      </a:defPPr>
      <a:lvl1pPr marL="0" algn="l" defTabSz="1079642" rtl="0" eaLnBrk="1" latinLnBrk="0" hangingPunct="1">
        <a:defRPr sz="2100" kern="1200">
          <a:solidFill>
            <a:schemeClr val="tx1"/>
          </a:solidFill>
          <a:latin typeface="+mn-lt"/>
          <a:ea typeface="+mn-ea"/>
          <a:cs typeface="+mn-cs"/>
        </a:defRPr>
      </a:lvl1pPr>
      <a:lvl2pPr marL="539823" algn="l" defTabSz="1079642" rtl="0" eaLnBrk="1" latinLnBrk="0" hangingPunct="1">
        <a:defRPr sz="2100" kern="1200">
          <a:solidFill>
            <a:schemeClr val="tx1"/>
          </a:solidFill>
          <a:latin typeface="+mn-lt"/>
          <a:ea typeface="+mn-ea"/>
          <a:cs typeface="+mn-cs"/>
        </a:defRPr>
      </a:lvl2pPr>
      <a:lvl3pPr marL="1079642" algn="l" defTabSz="1079642" rtl="0" eaLnBrk="1" latinLnBrk="0" hangingPunct="1">
        <a:defRPr sz="2100" kern="1200">
          <a:solidFill>
            <a:schemeClr val="tx1"/>
          </a:solidFill>
          <a:latin typeface="+mn-lt"/>
          <a:ea typeface="+mn-ea"/>
          <a:cs typeface="+mn-cs"/>
        </a:defRPr>
      </a:lvl3pPr>
      <a:lvl4pPr marL="1619466" algn="l" defTabSz="1079642" rtl="0" eaLnBrk="1" latinLnBrk="0" hangingPunct="1">
        <a:defRPr sz="2100" kern="1200">
          <a:solidFill>
            <a:schemeClr val="tx1"/>
          </a:solidFill>
          <a:latin typeface="+mn-lt"/>
          <a:ea typeface="+mn-ea"/>
          <a:cs typeface="+mn-cs"/>
        </a:defRPr>
      </a:lvl4pPr>
      <a:lvl5pPr marL="2159287" algn="l" defTabSz="1079642" rtl="0" eaLnBrk="1" latinLnBrk="0" hangingPunct="1">
        <a:defRPr sz="2100" kern="1200">
          <a:solidFill>
            <a:schemeClr val="tx1"/>
          </a:solidFill>
          <a:latin typeface="+mn-lt"/>
          <a:ea typeface="+mn-ea"/>
          <a:cs typeface="+mn-cs"/>
        </a:defRPr>
      </a:lvl5pPr>
      <a:lvl6pPr marL="2699110" algn="l" defTabSz="1079642" rtl="0" eaLnBrk="1" latinLnBrk="0" hangingPunct="1">
        <a:defRPr sz="2100" kern="1200">
          <a:solidFill>
            <a:schemeClr val="tx1"/>
          </a:solidFill>
          <a:latin typeface="+mn-lt"/>
          <a:ea typeface="+mn-ea"/>
          <a:cs typeface="+mn-cs"/>
        </a:defRPr>
      </a:lvl6pPr>
      <a:lvl7pPr marL="3238932" algn="l" defTabSz="1079642" rtl="0" eaLnBrk="1" latinLnBrk="0" hangingPunct="1">
        <a:defRPr sz="2100" kern="1200">
          <a:solidFill>
            <a:schemeClr val="tx1"/>
          </a:solidFill>
          <a:latin typeface="+mn-lt"/>
          <a:ea typeface="+mn-ea"/>
          <a:cs typeface="+mn-cs"/>
        </a:defRPr>
      </a:lvl7pPr>
      <a:lvl8pPr marL="3778754" algn="l" defTabSz="1079642" rtl="0" eaLnBrk="1" latinLnBrk="0" hangingPunct="1">
        <a:defRPr sz="2100" kern="1200">
          <a:solidFill>
            <a:schemeClr val="tx1"/>
          </a:solidFill>
          <a:latin typeface="+mn-lt"/>
          <a:ea typeface="+mn-ea"/>
          <a:cs typeface="+mn-cs"/>
        </a:defRPr>
      </a:lvl8pPr>
      <a:lvl9pPr marL="4318576" algn="l" defTabSz="107964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Apr. 25,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55670896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Apr. 25,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98952952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SMPG Investment Funds</a:t>
            </a:r>
          </a:p>
          <a:p>
            <a:r>
              <a:rPr lang="en-US" sz="3600" dirty="0"/>
              <a:t>Corporate Actions Task Force</a:t>
            </a:r>
          </a:p>
        </p:txBody>
      </p:sp>
      <p:sp>
        <p:nvSpPr>
          <p:cNvPr id="3" name="Subtitle 2"/>
          <p:cNvSpPr>
            <a:spLocks noGrp="1"/>
          </p:cNvSpPr>
          <p:nvPr>
            <p:ph type="subTitle" idx="1"/>
          </p:nvPr>
        </p:nvSpPr>
        <p:spPr>
          <a:xfrm>
            <a:off x="576263" y="4201529"/>
            <a:ext cx="8280796" cy="349114"/>
          </a:xfrm>
        </p:spPr>
        <p:txBody>
          <a:bodyPr/>
          <a:lstStyle/>
          <a:p>
            <a:r>
              <a:rPr lang="en-US" dirty="0">
                <a:latin typeface="Calibri" panose="020F0502020204030204" pitchFamily="34" charset="0"/>
                <a:cs typeface="Calibri" panose="020F0502020204030204" pitchFamily="34" charset="0"/>
              </a:rPr>
              <a:t>Stream 2 – Events happening on the Investment Fund</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313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SMPG IF - CA Stream 2 - Apr. 25,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2</a:t>
            </a:fld>
            <a:endParaRPr lang="en-GB"/>
          </a:p>
        </p:txBody>
      </p:sp>
      <p:sp>
        <p:nvSpPr>
          <p:cNvPr id="6" name="Title 5"/>
          <p:cNvSpPr>
            <a:spLocks noGrp="1"/>
          </p:cNvSpPr>
          <p:nvPr>
            <p:ph type="title"/>
          </p:nvPr>
        </p:nvSpPr>
        <p:spPr/>
        <p:txBody>
          <a:bodyPr/>
          <a:lstStyle/>
          <a:p>
            <a:r>
              <a:rPr lang="en-GB" dirty="0"/>
              <a:t>Investment Funds Income Distribution</a:t>
            </a:r>
          </a:p>
        </p:txBody>
      </p:sp>
      <p:sp>
        <p:nvSpPr>
          <p:cNvPr id="8" name="Text Placeholder 7"/>
          <p:cNvSpPr>
            <a:spLocks noGrp="1"/>
          </p:cNvSpPr>
          <p:nvPr>
            <p:ph type="body" idx="16"/>
          </p:nvPr>
        </p:nvSpPr>
        <p:spPr>
          <a:xfrm>
            <a:off x="216099" y="1382291"/>
            <a:ext cx="9433048" cy="4248472"/>
          </a:xfrm>
        </p:spPr>
        <p:txBody>
          <a:bodyPr/>
          <a:lstStyle/>
          <a:p>
            <a:r>
              <a:rPr lang="en-GB" b="1" u="sng" dirty="0"/>
              <a:t>Problem Statement:</a:t>
            </a:r>
          </a:p>
          <a:p>
            <a:r>
              <a:rPr lang="en-US" dirty="0"/>
              <a:t>“Distribution of income paid out as cash or securities based upon a holder’s dividend reinvestment option at the transfer agent.“</a:t>
            </a:r>
          </a:p>
          <a:p>
            <a:endParaRPr lang="en-US" dirty="0"/>
          </a:p>
          <a:p>
            <a:r>
              <a:rPr lang="en-GB" b="1" u="sng" dirty="0"/>
              <a:t>Volumes:</a:t>
            </a:r>
          </a:p>
          <a:p>
            <a:pPr marL="285750" indent="-285750">
              <a:buFontTx/>
              <a:buChar char="-"/>
            </a:pPr>
            <a:r>
              <a:rPr lang="en-GB" dirty="0"/>
              <a:t>Daily and high</a:t>
            </a:r>
          </a:p>
          <a:p>
            <a:pPr marL="285750" indent="-285750">
              <a:buFontTx/>
              <a:buChar char="-"/>
            </a:pPr>
            <a:endParaRPr lang="en-GB" dirty="0"/>
          </a:p>
          <a:p>
            <a:r>
              <a:rPr lang="en-GB" b="1" u="sng" dirty="0"/>
              <a:t>Market Scope:</a:t>
            </a:r>
          </a:p>
          <a:p>
            <a:pPr marL="285750" indent="-285750">
              <a:buFontTx/>
              <a:buChar char="-"/>
            </a:pPr>
            <a:r>
              <a:rPr lang="en-GB" dirty="0"/>
              <a:t>Global</a:t>
            </a:r>
          </a:p>
          <a:p>
            <a:pPr marL="285750" indent="-285750">
              <a:buFontTx/>
              <a:buChar char="-"/>
            </a:pPr>
            <a:endParaRPr lang="en-GB" dirty="0"/>
          </a:p>
          <a:p>
            <a:endParaRPr lang="en-US" dirty="0"/>
          </a:p>
          <a:p>
            <a:endParaRPr lang="en-GB" dirty="0"/>
          </a:p>
        </p:txBody>
      </p:sp>
    </p:spTree>
    <p:extLst>
      <p:ext uri="{BB962C8B-B14F-4D97-AF65-F5344CB8AC3E}">
        <p14:creationId xmlns:p14="http://schemas.microsoft.com/office/powerpoint/2010/main" val="42603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Apr. 25,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3</a:t>
            </a:fld>
            <a:endParaRPr lang="en-GB"/>
          </a:p>
        </p:txBody>
      </p:sp>
      <p:sp>
        <p:nvSpPr>
          <p:cNvPr id="6" name="Title 5"/>
          <p:cNvSpPr>
            <a:spLocks noGrp="1"/>
          </p:cNvSpPr>
          <p:nvPr>
            <p:ph type="title"/>
          </p:nvPr>
        </p:nvSpPr>
        <p:spPr/>
        <p:txBody>
          <a:bodyPr/>
          <a:lstStyle/>
          <a:p>
            <a:r>
              <a:rPr lang="en-GB" dirty="0"/>
              <a:t>Investment Funds Income Distribution (2/2)</a:t>
            </a:r>
          </a:p>
        </p:txBody>
      </p:sp>
      <p:sp>
        <p:nvSpPr>
          <p:cNvPr id="8" name="Text Placeholder 7"/>
          <p:cNvSpPr>
            <a:spLocks noGrp="1"/>
          </p:cNvSpPr>
          <p:nvPr>
            <p:ph type="body" idx="16"/>
          </p:nvPr>
        </p:nvSpPr>
        <p:spPr>
          <a:xfrm>
            <a:off x="216099" y="844794"/>
            <a:ext cx="10081120" cy="4785969"/>
          </a:xfrm>
        </p:spPr>
        <p:txBody>
          <a:bodyPr/>
          <a:lstStyle/>
          <a:p>
            <a:r>
              <a:rPr lang="en-GB" b="1" u="sng" dirty="0"/>
              <a:t>SPMG CA questions and comments:</a:t>
            </a:r>
          </a:p>
          <a:p>
            <a:pPr marL="285750" indent="-285750">
              <a:buFont typeface="Arial" panose="020B0604020202020204" pitchFamily="34" charset="0"/>
              <a:buChar char="•"/>
            </a:pPr>
            <a:r>
              <a:rPr lang="en-US" dirty="0"/>
              <a:t>Should we differentiate between accumulation and non-accumulation?</a:t>
            </a:r>
          </a:p>
          <a:p>
            <a:pPr marL="1028655" lvl="1" indent="-285750"/>
            <a:r>
              <a:rPr lang="en-US"/>
              <a:t>An </a:t>
            </a:r>
            <a:r>
              <a:rPr lang="en-US" dirty="0"/>
              <a:t>accumulation notice would be a different event type and/or the fund would increase the NAV with no distribution. </a:t>
            </a:r>
          </a:p>
          <a:p>
            <a:pPr marL="285750" indent="-285750">
              <a:buFont typeface="Arial" panose="020B0604020202020204" pitchFamily="34" charset="0"/>
              <a:buChar char="•"/>
            </a:pPr>
            <a:r>
              <a:rPr lang="en-US" dirty="0"/>
              <a:t>What’s the definition of the reinvestment date and the difference with PAYD;</a:t>
            </a:r>
          </a:p>
          <a:p>
            <a:pPr marL="1028655" lvl="1" indent="-285750"/>
            <a:r>
              <a:rPr lang="en-US" dirty="0"/>
              <a:t>Pay date = The expected date the shares or cash is to be paid to eligible holders of the fund. </a:t>
            </a:r>
          </a:p>
          <a:p>
            <a:pPr marL="1028655" lvl="1" indent="-285750"/>
            <a:r>
              <a:rPr lang="en-US" dirty="0"/>
              <a:t>Reinvestment date = date the share were purchased/issued.</a:t>
            </a:r>
          </a:p>
          <a:p>
            <a:pPr marL="285750" indent="-285750">
              <a:buFont typeface="Arial" panose="020B0604020202020204" pitchFamily="34" charset="0"/>
              <a:buChar char="•"/>
            </a:pPr>
            <a:r>
              <a:rPr lang="en-US" dirty="0"/>
              <a:t>If new fund units are created, is there a NAV impact to be reflected;</a:t>
            </a:r>
          </a:p>
          <a:p>
            <a:pPr marL="1028655" lvl="1" indent="-285750"/>
            <a:r>
              <a:rPr lang="en-US" dirty="0"/>
              <a:t>A reinvestment rate would need to be reflected to calculate the resulting shares.</a:t>
            </a:r>
          </a:p>
          <a:p>
            <a:pPr marL="285750" indent="-285750">
              <a:buFont typeface="Arial" panose="020B0604020202020204" pitchFamily="34" charset="0"/>
              <a:buChar char="•"/>
            </a:pPr>
            <a:r>
              <a:rPr lang="en-US" dirty="0"/>
              <a:t>Resulting amount should only be used to reflect FX transaction result;</a:t>
            </a:r>
          </a:p>
          <a:p>
            <a:pPr marL="1028655" lvl="1" indent="-285750"/>
            <a:r>
              <a:rPr lang="en-US" dirty="0"/>
              <a:t>OK</a:t>
            </a:r>
          </a:p>
          <a:p>
            <a:pPr marL="285750" indent="-285750">
              <a:buFont typeface="Arial" panose="020B0604020202020204" pitchFamily="34" charset="0"/>
              <a:buChar char="•"/>
            </a:pPr>
            <a:r>
              <a:rPr lang="en-US" dirty="0"/>
              <a:t>Can the cash be paid out in different currencies.</a:t>
            </a:r>
          </a:p>
          <a:p>
            <a:pPr marL="1028655" lvl="1" indent="-285750"/>
            <a:r>
              <a:rPr lang="en-US" dirty="0"/>
              <a:t>To be confirmed</a:t>
            </a:r>
          </a:p>
          <a:p>
            <a:endParaRPr lang="en-GB" dirty="0"/>
          </a:p>
        </p:txBody>
      </p:sp>
    </p:spTree>
    <p:extLst>
      <p:ext uri="{BB962C8B-B14F-4D97-AF65-F5344CB8AC3E}">
        <p14:creationId xmlns:p14="http://schemas.microsoft.com/office/powerpoint/2010/main" val="172437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48749"/>
            <a:ext cx="2396554"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(or CHOS?) </a:t>
            </a:r>
          </a:p>
          <a:p>
            <a:pPr algn="ctr"/>
            <a:r>
              <a:rPr lang="en-GB" sz="1400" dirty="0"/>
              <a:t>SECU or CASH</a:t>
            </a:r>
            <a:endParaRPr lang="en-US" sz="1400" dirty="0"/>
          </a:p>
        </p:txBody>
      </p:sp>
      <p:sp>
        <p:nvSpPr>
          <p:cNvPr id="96" name="TextBox 95">
            <a:extLst>
              <a:ext uri="{FF2B5EF4-FFF2-40B4-BE49-F238E27FC236}">
                <a16:creationId xmlns:a16="http://schemas.microsoft.com/office/drawing/2014/main" id="{BD652477-2CE2-4CCD-A418-01EFEAFD8BA6}"/>
              </a:ext>
            </a:extLst>
          </p:cNvPr>
          <p:cNvSpPr txBox="1"/>
          <p:nvPr/>
        </p:nvSpPr>
        <p:spPr>
          <a:xfrm>
            <a:off x="6326634" y="3447737"/>
            <a:ext cx="2386410" cy="523220"/>
          </a:xfrm>
          <a:prstGeom prst="rect">
            <a:avLst/>
          </a:prstGeom>
          <a:noFill/>
        </p:spPr>
        <p:txBody>
          <a:bodyPr wrap="square" rtlCol="0">
            <a:spAutoFit/>
          </a:bodyPr>
          <a:lstStyle/>
          <a:p>
            <a:pPr algn="ctr"/>
            <a:r>
              <a:rPr lang="en-GB" sz="1400" dirty="0"/>
              <a:t>MT 566 </a:t>
            </a:r>
          </a:p>
          <a:p>
            <a:pPr algn="ctr"/>
            <a:r>
              <a:rPr lang="en-GB" sz="1400" dirty="0"/>
              <a:t>CASH</a:t>
            </a:r>
            <a:endParaRPr lang="en-US" sz="14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44382"/>
            <a:ext cx="2386410"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(or CHOS?) </a:t>
            </a:r>
          </a:p>
          <a:p>
            <a:pPr algn="ctr"/>
            <a:r>
              <a:rPr lang="en-GB" sz="1400" dirty="0"/>
              <a:t>SECU or CASH</a:t>
            </a:r>
            <a:endParaRPr lang="en-US" sz="1400" dirty="0"/>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dirty="0"/>
              <a:t>SMPG IF - CA Stream 2 - Apr. 25, 2022</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4</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Problem – High Level Notification Flow (Option A)</a:t>
            </a:r>
            <a:endParaRPr lang="en-US" dirty="0"/>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954107"/>
          </a:xfrm>
          <a:prstGeom prst="rect">
            <a:avLst/>
          </a:prstGeom>
          <a:noFill/>
        </p:spPr>
        <p:txBody>
          <a:bodyPr wrap="square" rtlCol="0">
            <a:spAutoFit/>
          </a:bodyPr>
          <a:lstStyle/>
          <a:p>
            <a:pPr algn="ctr"/>
            <a:r>
              <a:rPr lang="en-GB" sz="1400" dirty="0"/>
              <a:t>Single event generating cash distribution and fund reinvestment</a:t>
            </a:r>
          </a:p>
          <a:p>
            <a:pPr algn="ctr"/>
            <a:r>
              <a:rPr lang="en-GB" sz="1400" dirty="0"/>
              <a:t>(FINC?)</a:t>
            </a:r>
            <a:endParaRPr lang="en-US" sz="1400" dirty="0"/>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43370"/>
            <a:ext cx="2386410" cy="523220"/>
          </a:xfrm>
          <a:prstGeom prst="rect">
            <a:avLst/>
          </a:prstGeom>
          <a:noFill/>
        </p:spPr>
        <p:txBody>
          <a:bodyPr wrap="square" rtlCol="0">
            <a:spAutoFit/>
          </a:bodyPr>
          <a:lstStyle/>
          <a:p>
            <a:pPr algn="ctr"/>
            <a:r>
              <a:rPr lang="en-GB" sz="1400" dirty="0"/>
              <a:t>MT 566 </a:t>
            </a:r>
          </a:p>
          <a:p>
            <a:pPr algn="ctr"/>
            <a:r>
              <a:rPr lang="en-GB" sz="1400" dirty="0"/>
              <a:t>SECU</a:t>
            </a:r>
            <a:endParaRPr lang="en-US" sz="14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7" name="Rectangle 26">
            <a:extLst>
              <a:ext uri="{FF2B5EF4-FFF2-40B4-BE49-F238E27FC236}">
                <a16:creationId xmlns:a16="http://schemas.microsoft.com/office/drawing/2014/main" id="{B5758A5E-74EA-41CC-9355-FBCC22DF6860}"/>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endParaRPr kumimoji="0" lang="en-US" sz="1200" b="0" i="0" u="none" strike="noStrike" cap="none" normalizeH="0" baseline="0" dirty="0">
              <a:ln>
                <a:noFill/>
              </a:ln>
              <a:solidFill>
                <a:schemeClr val="bg1"/>
              </a:solidFill>
              <a:effectLst/>
              <a:latin typeface="Arial" charset="0"/>
            </a:endParaRPr>
          </a:p>
        </p:txBody>
      </p:sp>
      <p:sp>
        <p:nvSpPr>
          <p:cNvPr id="28" name="Rectangle 27">
            <a:extLst>
              <a:ext uri="{FF2B5EF4-FFF2-40B4-BE49-F238E27FC236}">
                <a16:creationId xmlns:a16="http://schemas.microsoft.com/office/drawing/2014/main" id="{A8F8B84E-94A4-4F66-93C7-B557563134D3}"/>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algn="ctr"/>
            <a:r>
              <a:rPr lang="en-GB" sz="1200" dirty="0">
                <a:solidFill>
                  <a:schemeClr val="bg1"/>
                </a:solidFill>
              </a:rPr>
              <a:t>Dividend</a:t>
            </a:r>
          </a:p>
          <a:p>
            <a:pPr algn="ctr"/>
            <a:r>
              <a:rPr lang="en-GB" sz="1200" dirty="0">
                <a:solidFill>
                  <a:schemeClr val="bg1"/>
                </a:solidFill>
              </a:rPr>
              <a:t>Reinvestment Option: SECU</a:t>
            </a:r>
            <a:endParaRPr lang="en-US" sz="1200" dirty="0">
              <a:solidFill>
                <a:schemeClr val="bg1"/>
              </a:solidFill>
            </a:endParaRPr>
          </a:p>
        </p:txBody>
      </p:sp>
    </p:spTree>
    <p:extLst>
      <p:ext uri="{BB962C8B-B14F-4D97-AF65-F5344CB8AC3E}">
        <p14:creationId xmlns:p14="http://schemas.microsoft.com/office/powerpoint/2010/main" val="90740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48749"/>
            <a:ext cx="2396554"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a:t>
            </a:r>
          </a:p>
          <a:p>
            <a:pPr algn="ctr"/>
            <a:r>
              <a:rPr lang="en-GB" sz="1400" dirty="0"/>
              <a:t>CASH</a:t>
            </a:r>
            <a:endParaRPr lang="en-US" sz="1400" dirty="0"/>
          </a:p>
        </p:txBody>
      </p:sp>
      <p:sp>
        <p:nvSpPr>
          <p:cNvPr id="96" name="TextBox 95">
            <a:extLst>
              <a:ext uri="{FF2B5EF4-FFF2-40B4-BE49-F238E27FC236}">
                <a16:creationId xmlns:a16="http://schemas.microsoft.com/office/drawing/2014/main" id="{BD652477-2CE2-4CCD-A418-01EFEAFD8BA6}"/>
              </a:ext>
            </a:extLst>
          </p:cNvPr>
          <p:cNvSpPr txBox="1"/>
          <p:nvPr/>
        </p:nvSpPr>
        <p:spPr>
          <a:xfrm>
            <a:off x="6326634" y="3447737"/>
            <a:ext cx="2386410" cy="523220"/>
          </a:xfrm>
          <a:prstGeom prst="rect">
            <a:avLst/>
          </a:prstGeom>
          <a:noFill/>
        </p:spPr>
        <p:txBody>
          <a:bodyPr wrap="square" rtlCol="0">
            <a:spAutoFit/>
          </a:bodyPr>
          <a:lstStyle/>
          <a:p>
            <a:pPr algn="ctr"/>
            <a:r>
              <a:rPr lang="en-GB" sz="1400" dirty="0"/>
              <a:t>MT 566 </a:t>
            </a:r>
          </a:p>
          <a:p>
            <a:pPr algn="ctr"/>
            <a:r>
              <a:rPr lang="en-GB" sz="1400" dirty="0"/>
              <a:t>CASH</a:t>
            </a:r>
            <a:endParaRPr lang="en-US" sz="14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44382"/>
            <a:ext cx="2386410"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a:t>
            </a:r>
          </a:p>
          <a:p>
            <a:pPr algn="ctr"/>
            <a:r>
              <a:rPr lang="en-GB" sz="1400" dirty="0"/>
              <a:t>SECU</a:t>
            </a:r>
            <a:endParaRPr lang="en-US" sz="1400" dirty="0"/>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dirty="0"/>
              <a:t>SMPG IF - CA Stream 2 - Apr. 25, 2022</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5</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Problem – High Level Notification Flow (Option B)</a:t>
            </a:r>
            <a:endParaRPr lang="en-US" dirty="0"/>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954107"/>
          </a:xfrm>
          <a:prstGeom prst="rect">
            <a:avLst/>
          </a:prstGeom>
          <a:noFill/>
        </p:spPr>
        <p:txBody>
          <a:bodyPr wrap="square" rtlCol="0">
            <a:spAutoFit/>
          </a:bodyPr>
          <a:lstStyle/>
          <a:p>
            <a:pPr algn="ctr"/>
            <a:r>
              <a:rPr lang="en-GB" sz="1400" dirty="0"/>
              <a:t>Single event generating cash distribution and fund reinvestment</a:t>
            </a:r>
          </a:p>
          <a:p>
            <a:pPr algn="ctr"/>
            <a:r>
              <a:rPr lang="en-GB" sz="1400" dirty="0"/>
              <a:t>(FINC?)</a:t>
            </a:r>
            <a:endParaRPr lang="en-US" sz="1400" dirty="0"/>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43370"/>
            <a:ext cx="2386410" cy="523220"/>
          </a:xfrm>
          <a:prstGeom prst="rect">
            <a:avLst/>
          </a:prstGeom>
          <a:noFill/>
        </p:spPr>
        <p:txBody>
          <a:bodyPr wrap="square" rtlCol="0">
            <a:spAutoFit/>
          </a:bodyPr>
          <a:lstStyle/>
          <a:p>
            <a:pPr algn="ctr"/>
            <a:r>
              <a:rPr lang="en-GB" sz="1400" dirty="0"/>
              <a:t>MT 566 </a:t>
            </a:r>
          </a:p>
          <a:p>
            <a:pPr algn="ctr"/>
            <a:r>
              <a:rPr lang="en-GB" sz="1400" dirty="0"/>
              <a:t>SECU</a:t>
            </a:r>
            <a:endParaRPr lang="en-US" sz="14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4" name="Rectangle 23">
            <a:extLst>
              <a:ext uri="{FF2B5EF4-FFF2-40B4-BE49-F238E27FC236}">
                <a16:creationId xmlns:a16="http://schemas.microsoft.com/office/drawing/2014/main" id="{1D663FF9-44B7-4879-A051-E47FC313D0F5}"/>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endParaRPr kumimoji="0" lang="en-US" sz="1200" b="0" i="0" u="none" strike="noStrike" cap="none" normalizeH="0" baseline="0" dirty="0">
              <a:ln>
                <a:noFill/>
              </a:ln>
              <a:solidFill>
                <a:schemeClr val="bg1"/>
              </a:solidFill>
              <a:effectLst/>
              <a:latin typeface="Arial" charset="0"/>
            </a:endParaRPr>
          </a:p>
        </p:txBody>
      </p:sp>
      <p:sp>
        <p:nvSpPr>
          <p:cNvPr id="25" name="Rectangle 24">
            <a:extLst>
              <a:ext uri="{FF2B5EF4-FFF2-40B4-BE49-F238E27FC236}">
                <a16:creationId xmlns:a16="http://schemas.microsoft.com/office/drawing/2014/main" id="{3BC5F178-3E18-421D-BB3D-50C41A1E1914}"/>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algn="ctr"/>
            <a:r>
              <a:rPr lang="en-GB" sz="1200" dirty="0">
                <a:solidFill>
                  <a:schemeClr val="bg1"/>
                </a:solidFill>
              </a:rPr>
              <a:t>Dividend</a:t>
            </a:r>
          </a:p>
          <a:p>
            <a:pPr algn="ctr"/>
            <a:r>
              <a:rPr lang="en-GB" sz="1200" dirty="0">
                <a:solidFill>
                  <a:schemeClr val="bg1"/>
                </a:solidFill>
              </a:rPr>
              <a:t>Reinvestment Option: SECU</a:t>
            </a:r>
            <a:endParaRPr lang="en-US" sz="1200" dirty="0">
              <a:solidFill>
                <a:schemeClr val="bg1"/>
              </a:solidFill>
            </a:endParaRPr>
          </a:p>
        </p:txBody>
      </p:sp>
    </p:spTree>
    <p:extLst>
      <p:ext uri="{BB962C8B-B14F-4D97-AF65-F5344CB8AC3E}">
        <p14:creationId xmlns:p14="http://schemas.microsoft.com/office/powerpoint/2010/main" val="182118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6</a:t>
            </a:fld>
            <a:endParaRPr lang="en-GB"/>
          </a:p>
        </p:txBody>
      </p:sp>
      <p:sp>
        <p:nvSpPr>
          <p:cNvPr id="6" name="Title 5"/>
          <p:cNvSpPr>
            <a:spLocks noGrp="1"/>
          </p:cNvSpPr>
          <p:nvPr>
            <p:ph type="title"/>
          </p:nvPr>
        </p:nvSpPr>
        <p:spPr/>
        <p:txBody>
          <a:bodyPr/>
          <a:lstStyle/>
          <a:p>
            <a:r>
              <a:rPr lang="en-GB" dirty="0"/>
              <a:t>Problem – Cash Income Distribution and Income Reinvestment (1/4)</a:t>
            </a:r>
          </a:p>
        </p:txBody>
      </p:sp>
      <p:sp>
        <p:nvSpPr>
          <p:cNvPr id="8" name="Text Placeholder 7"/>
          <p:cNvSpPr>
            <a:spLocks noGrp="1"/>
          </p:cNvSpPr>
          <p:nvPr>
            <p:ph type="body" idx="16"/>
          </p:nvPr>
        </p:nvSpPr>
        <p:spPr>
          <a:xfrm>
            <a:off x="216099" y="844794"/>
            <a:ext cx="10081120" cy="4785969"/>
          </a:xfrm>
        </p:spPr>
        <p:txBody>
          <a:bodyPr/>
          <a:lstStyle/>
          <a:p>
            <a:r>
              <a:rPr lang="en-GB" b="1" u="sng" dirty="0"/>
              <a:t>Process flow :</a:t>
            </a:r>
          </a:p>
          <a:p>
            <a:endParaRPr lang="en-GB" dirty="0"/>
          </a:p>
        </p:txBody>
      </p:sp>
      <p:cxnSp>
        <p:nvCxnSpPr>
          <p:cNvPr id="5" name="Straight Connector 4">
            <a:extLst>
              <a:ext uri="{FF2B5EF4-FFF2-40B4-BE49-F238E27FC236}">
                <a16:creationId xmlns:a16="http://schemas.microsoft.com/office/drawing/2014/main" id="{3444017A-ECE7-4FCD-8CEC-09CB75B6C84B}"/>
              </a:ext>
            </a:extLst>
          </p:cNvPr>
          <p:cNvCxnSpPr>
            <a:cxnSpLocks/>
          </p:cNvCxnSpPr>
          <p:nvPr/>
        </p:nvCxnSpPr>
        <p:spPr bwMode="auto">
          <a:xfrm>
            <a:off x="801427" y="2086402"/>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4851A1B-3BD6-4DE4-9B5B-785D02F75150}"/>
              </a:ext>
            </a:extLst>
          </p:cNvPr>
          <p:cNvCxnSpPr>
            <a:cxnSpLocks/>
          </p:cNvCxnSpPr>
          <p:nvPr/>
        </p:nvCxnSpPr>
        <p:spPr bwMode="auto">
          <a:xfrm>
            <a:off x="801427" y="3398515"/>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FC51CA9-2FFE-4AC9-9324-3FD1EF329CBD}"/>
              </a:ext>
            </a:extLst>
          </p:cNvPr>
          <p:cNvCxnSpPr>
            <a:cxnSpLocks/>
          </p:cNvCxnSpPr>
          <p:nvPr/>
        </p:nvCxnSpPr>
        <p:spPr bwMode="auto">
          <a:xfrm>
            <a:off x="801427" y="3779460"/>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a:extLst>
              <a:ext uri="{FF2B5EF4-FFF2-40B4-BE49-F238E27FC236}">
                <a16:creationId xmlns:a16="http://schemas.microsoft.com/office/drawing/2014/main" id="{7D09F8F2-CB61-45E8-800F-8F1FA0872879}"/>
              </a:ext>
            </a:extLst>
          </p:cNvPr>
          <p:cNvSpPr txBox="1"/>
          <p:nvPr/>
        </p:nvSpPr>
        <p:spPr>
          <a:xfrm>
            <a:off x="77973" y="1814339"/>
            <a:ext cx="710816" cy="553998"/>
          </a:xfrm>
          <a:prstGeom prst="rect">
            <a:avLst/>
          </a:prstGeom>
          <a:noFill/>
        </p:spPr>
        <p:txBody>
          <a:bodyPr wrap="square" rtlCol="0">
            <a:spAutoFit/>
          </a:bodyPr>
          <a:lstStyle/>
          <a:p>
            <a:pPr algn="ctr"/>
            <a:r>
              <a:rPr lang="en-GB" sz="1000" b="1" dirty="0"/>
              <a:t>Transfer Agent / FMC</a:t>
            </a:r>
            <a:endParaRPr lang="en-US" sz="1000" b="1" dirty="0"/>
          </a:p>
        </p:txBody>
      </p:sp>
      <p:sp>
        <p:nvSpPr>
          <p:cNvPr id="12" name="TextBox 11">
            <a:extLst>
              <a:ext uri="{FF2B5EF4-FFF2-40B4-BE49-F238E27FC236}">
                <a16:creationId xmlns:a16="http://schemas.microsoft.com/office/drawing/2014/main" id="{FF1F8831-8E9C-4105-B8AA-1EC06C704705}"/>
              </a:ext>
            </a:extLst>
          </p:cNvPr>
          <p:cNvSpPr txBox="1"/>
          <p:nvPr/>
        </p:nvSpPr>
        <p:spPr>
          <a:xfrm>
            <a:off x="75" y="3254499"/>
            <a:ext cx="866612" cy="246221"/>
          </a:xfrm>
          <a:prstGeom prst="rect">
            <a:avLst/>
          </a:prstGeom>
          <a:noFill/>
        </p:spPr>
        <p:txBody>
          <a:bodyPr wrap="square" rtlCol="0">
            <a:spAutoFit/>
          </a:bodyPr>
          <a:lstStyle/>
          <a:p>
            <a:pPr algn="ctr"/>
            <a:r>
              <a:rPr lang="en-GB" sz="1000" b="1" dirty="0"/>
              <a:t>Distributor</a:t>
            </a:r>
            <a:endParaRPr lang="en-US" sz="1000" b="1" dirty="0"/>
          </a:p>
        </p:txBody>
      </p:sp>
      <p:sp>
        <p:nvSpPr>
          <p:cNvPr id="13" name="TextBox 12">
            <a:extLst>
              <a:ext uri="{FF2B5EF4-FFF2-40B4-BE49-F238E27FC236}">
                <a16:creationId xmlns:a16="http://schemas.microsoft.com/office/drawing/2014/main" id="{FDBE4AA4-22C2-475F-BF18-68331163F825}"/>
              </a:ext>
            </a:extLst>
          </p:cNvPr>
          <p:cNvSpPr txBox="1"/>
          <p:nvPr/>
        </p:nvSpPr>
        <p:spPr>
          <a:xfrm>
            <a:off x="75" y="3656350"/>
            <a:ext cx="866612" cy="246221"/>
          </a:xfrm>
          <a:prstGeom prst="rect">
            <a:avLst/>
          </a:prstGeom>
          <a:noFill/>
        </p:spPr>
        <p:txBody>
          <a:bodyPr wrap="square" rtlCol="0">
            <a:spAutoFit/>
          </a:bodyPr>
          <a:lstStyle/>
          <a:p>
            <a:pPr algn="ctr"/>
            <a:r>
              <a:rPr lang="en-GB" sz="1000" b="1" dirty="0"/>
              <a:t>Holder</a:t>
            </a:r>
            <a:endParaRPr lang="en-US" sz="1000" b="1" dirty="0"/>
          </a:p>
        </p:txBody>
      </p:sp>
      <p:sp>
        <p:nvSpPr>
          <p:cNvPr id="14" name="Left Brace 13">
            <a:extLst>
              <a:ext uri="{FF2B5EF4-FFF2-40B4-BE49-F238E27FC236}">
                <a16:creationId xmlns:a16="http://schemas.microsoft.com/office/drawing/2014/main" id="{BDE77846-23A9-4B49-BADA-1E4BA103DF87}"/>
              </a:ext>
            </a:extLst>
          </p:cNvPr>
          <p:cNvSpPr/>
          <p:nvPr/>
        </p:nvSpPr>
        <p:spPr bwMode="auto">
          <a:xfrm rot="16200000">
            <a:off x="1487324" y="3440808"/>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80E7481F-E051-400E-9EDA-FBF5B61E3D85}"/>
              </a:ext>
            </a:extLst>
          </p:cNvPr>
          <p:cNvSpPr txBox="1"/>
          <p:nvPr/>
        </p:nvSpPr>
        <p:spPr>
          <a:xfrm>
            <a:off x="1042934" y="4051963"/>
            <a:ext cx="1117381" cy="553998"/>
          </a:xfrm>
          <a:prstGeom prst="rect">
            <a:avLst/>
          </a:prstGeom>
          <a:noFill/>
        </p:spPr>
        <p:txBody>
          <a:bodyPr wrap="square" rtlCol="0">
            <a:spAutoFit/>
          </a:bodyPr>
          <a:lstStyle/>
          <a:p>
            <a:pPr algn="ctr"/>
            <a:r>
              <a:rPr lang="en-GB" sz="1000" b="1" dirty="0"/>
              <a:t>Initial &amp; Replacement Announcement</a:t>
            </a:r>
          </a:p>
        </p:txBody>
      </p:sp>
      <p:cxnSp>
        <p:nvCxnSpPr>
          <p:cNvPr id="17" name="Straight Arrow Connector 16">
            <a:extLst>
              <a:ext uri="{FF2B5EF4-FFF2-40B4-BE49-F238E27FC236}">
                <a16:creationId xmlns:a16="http://schemas.microsoft.com/office/drawing/2014/main" id="{824B47EC-0A57-4D6C-9CBC-DE4DEA7B0887}"/>
              </a:ext>
            </a:extLst>
          </p:cNvPr>
          <p:cNvCxnSpPr>
            <a:cxnSpLocks/>
          </p:cNvCxnSpPr>
          <p:nvPr/>
        </p:nvCxnSpPr>
        <p:spPr bwMode="auto">
          <a:xfrm>
            <a:off x="1081453"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20" name="TextBox 19">
            <a:extLst>
              <a:ext uri="{FF2B5EF4-FFF2-40B4-BE49-F238E27FC236}">
                <a16:creationId xmlns:a16="http://schemas.microsoft.com/office/drawing/2014/main" id="{D404CD69-D35C-4588-BA71-64F2E3AE4EA8}"/>
              </a:ext>
            </a:extLst>
          </p:cNvPr>
          <p:cNvSpPr txBox="1"/>
          <p:nvPr/>
        </p:nvSpPr>
        <p:spPr>
          <a:xfrm>
            <a:off x="970926" y="2619546"/>
            <a:ext cx="1117381" cy="707886"/>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(NEWM or REPL)</a:t>
            </a:r>
            <a:endParaRPr lang="en-GB" sz="1000" b="1" dirty="0"/>
          </a:p>
        </p:txBody>
      </p:sp>
      <p:sp>
        <p:nvSpPr>
          <p:cNvPr id="22" name="TextBox 21">
            <a:extLst>
              <a:ext uri="{FF2B5EF4-FFF2-40B4-BE49-F238E27FC236}">
                <a16:creationId xmlns:a16="http://schemas.microsoft.com/office/drawing/2014/main" id="{C496BC95-313A-4ED5-A690-FBFA3B97EF58}"/>
              </a:ext>
            </a:extLst>
          </p:cNvPr>
          <p:cNvSpPr txBox="1"/>
          <p:nvPr/>
        </p:nvSpPr>
        <p:spPr>
          <a:xfrm>
            <a:off x="1813924" y="1361385"/>
            <a:ext cx="710816" cy="246221"/>
          </a:xfrm>
          <a:prstGeom prst="rect">
            <a:avLst/>
          </a:prstGeom>
          <a:noFill/>
        </p:spPr>
        <p:txBody>
          <a:bodyPr wrap="square" rtlCol="0">
            <a:spAutoFit/>
          </a:bodyPr>
          <a:lstStyle/>
          <a:p>
            <a:pPr algn="ctr"/>
            <a:r>
              <a:rPr lang="en-GB" sz="1000" b="1" dirty="0"/>
              <a:t>RDTE</a:t>
            </a:r>
            <a:endParaRPr lang="en-US" sz="1000" b="1" dirty="0"/>
          </a:p>
        </p:txBody>
      </p:sp>
      <p:cxnSp>
        <p:nvCxnSpPr>
          <p:cNvPr id="29" name="Straight Connector 28">
            <a:extLst>
              <a:ext uri="{FF2B5EF4-FFF2-40B4-BE49-F238E27FC236}">
                <a16:creationId xmlns:a16="http://schemas.microsoft.com/office/drawing/2014/main" id="{05638AFF-61F5-4093-A3C4-5998E1C9A9AB}"/>
              </a:ext>
            </a:extLst>
          </p:cNvPr>
          <p:cNvCxnSpPr>
            <a:cxnSpLocks/>
          </p:cNvCxnSpPr>
          <p:nvPr/>
        </p:nvCxnSpPr>
        <p:spPr bwMode="auto">
          <a:xfrm flipV="1">
            <a:off x="3595843" y="1598316"/>
            <a:ext cx="0" cy="2181144"/>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30" name="TextBox 29">
            <a:extLst>
              <a:ext uri="{FF2B5EF4-FFF2-40B4-BE49-F238E27FC236}">
                <a16:creationId xmlns:a16="http://schemas.microsoft.com/office/drawing/2014/main" id="{B05F1CA0-838E-4C90-AEB3-97BB90C95F06}"/>
              </a:ext>
            </a:extLst>
          </p:cNvPr>
          <p:cNvSpPr txBox="1"/>
          <p:nvPr/>
        </p:nvSpPr>
        <p:spPr>
          <a:xfrm>
            <a:off x="3240435" y="1361385"/>
            <a:ext cx="710816" cy="246221"/>
          </a:xfrm>
          <a:prstGeom prst="rect">
            <a:avLst/>
          </a:prstGeom>
          <a:noFill/>
        </p:spPr>
        <p:txBody>
          <a:bodyPr wrap="square" rtlCol="0">
            <a:spAutoFit/>
          </a:bodyPr>
          <a:lstStyle/>
          <a:p>
            <a:pPr algn="ctr"/>
            <a:r>
              <a:rPr lang="en-GB" sz="1000" b="1" dirty="0"/>
              <a:t>POST</a:t>
            </a:r>
            <a:endParaRPr lang="en-US" sz="1000" b="1" dirty="0"/>
          </a:p>
        </p:txBody>
      </p:sp>
      <p:cxnSp>
        <p:nvCxnSpPr>
          <p:cNvPr id="31" name="Straight Connector 30">
            <a:extLst>
              <a:ext uri="{FF2B5EF4-FFF2-40B4-BE49-F238E27FC236}">
                <a16:creationId xmlns:a16="http://schemas.microsoft.com/office/drawing/2014/main" id="{0ADDEC32-E069-4D09-BBB0-F01DFFCF18D1}"/>
              </a:ext>
            </a:extLst>
          </p:cNvPr>
          <p:cNvCxnSpPr>
            <a:cxnSpLocks/>
          </p:cNvCxnSpPr>
          <p:nvPr/>
        </p:nvCxnSpPr>
        <p:spPr bwMode="auto">
          <a:xfrm flipH="1" flipV="1">
            <a:off x="2155684" y="1607608"/>
            <a:ext cx="4631" cy="215146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33" name="Straight Arrow Connector 32">
            <a:extLst>
              <a:ext uri="{FF2B5EF4-FFF2-40B4-BE49-F238E27FC236}">
                <a16:creationId xmlns:a16="http://schemas.microsoft.com/office/drawing/2014/main" id="{0E353F4F-B2CF-461E-989C-7F0217DAB3C3}"/>
              </a:ext>
            </a:extLst>
          </p:cNvPr>
          <p:cNvCxnSpPr>
            <a:cxnSpLocks/>
          </p:cNvCxnSpPr>
          <p:nvPr/>
        </p:nvCxnSpPr>
        <p:spPr bwMode="auto">
          <a:xfrm>
            <a:off x="2255827"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4" name="TextBox 33">
            <a:extLst>
              <a:ext uri="{FF2B5EF4-FFF2-40B4-BE49-F238E27FC236}">
                <a16:creationId xmlns:a16="http://schemas.microsoft.com/office/drawing/2014/main" id="{7319AC9E-2C7B-489C-B2BC-0955A84E5078}"/>
              </a:ext>
            </a:extLst>
          </p:cNvPr>
          <p:cNvSpPr txBox="1"/>
          <p:nvPr/>
        </p:nvSpPr>
        <p:spPr>
          <a:xfrm>
            <a:off x="2088307" y="2619546"/>
            <a:ext cx="1117381" cy="553998"/>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(REPE)</a:t>
            </a:r>
            <a:endParaRPr lang="en-GB" sz="1000" b="1" dirty="0"/>
          </a:p>
        </p:txBody>
      </p:sp>
      <p:cxnSp>
        <p:nvCxnSpPr>
          <p:cNvPr id="35" name="Straight Arrow Connector 34">
            <a:extLst>
              <a:ext uri="{FF2B5EF4-FFF2-40B4-BE49-F238E27FC236}">
                <a16:creationId xmlns:a16="http://schemas.microsoft.com/office/drawing/2014/main" id="{2D44118E-676E-4A24-9390-246DA45D2AE0}"/>
              </a:ext>
            </a:extLst>
          </p:cNvPr>
          <p:cNvCxnSpPr>
            <a:cxnSpLocks/>
          </p:cNvCxnSpPr>
          <p:nvPr/>
        </p:nvCxnSpPr>
        <p:spPr bwMode="auto">
          <a:xfrm>
            <a:off x="3747283" y="2077535"/>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F32239B7-0744-4A1B-A874-DC3C9ECE4EE7}"/>
              </a:ext>
            </a:extLst>
          </p:cNvPr>
          <p:cNvSpPr txBox="1"/>
          <p:nvPr/>
        </p:nvSpPr>
        <p:spPr>
          <a:xfrm>
            <a:off x="3579763" y="2610679"/>
            <a:ext cx="1117381" cy="553998"/>
          </a:xfrm>
          <a:prstGeom prst="rect">
            <a:avLst/>
          </a:prstGeom>
          <a:noFill/>
        </p:spPr>
        <p:txBody>
          <a:bodyPr wrap="square" rtlCol="0">
            <a:spAutoFit/>
          </a:bodyPr>
          <a:lstStyle/>
          <a:p>
            <a:pPr algn="ctr"/>
            <a:r>
              <a:rPr lang="en-GB" sz="1000" b="1" dirty="0"/>
              <a:t>MT 566 / seev.036</a:t>
            </a:r>
            <a:endParaRPr lang="en-US" sz="1000" b="1" dirty="0"/>
          </a:p>
          <a:p>
            <a:pPr algn="ctr"/>
            <a:r>
              <a:rPr lang="en-US" sz="1000" b="1" dirty="0"/>
              <a:t>(NEWM)</a:t>
            </a:r>
            <a:endParaRPr lang="en-GB" sz="1000" b="1" dirty="0"/>
          </a:p>
        </p:txBody>
      </p:sp>
      <p:sp>
        <p:nvSpPr>
          <p:cNvPr id="24" name="Left Brace 23">
            <a:extLst>
              <a:ext uri="{FF2B5EF4-FFF2-40B4-BE49-F238E27FC236}">
                <a16:creationId xmlns:a16="http://schemas.microsoft.com/office/drawing/2014/main" id="{44053042-DDB0-4F81-9256-9323FABC5EC1}"/>
              </a:ext>
            </a:extLst>
          </p:cNvPr>
          <p:cNvSpPr/>
          <p:nvPr/>
        </p:nvSpPr>
        <p:spPr bwMode="auto">
          <a:xfrm rot="16200000">
            <a:off x="2772026" y="3276056"/>
            <a:ext cx="228600" cy="135201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25" name="TextBox 24">
            <a:extLst>
              <a:ext uri="{FF2B5EF4-FFF2-40B4-BE49-F238E27FC236}">
                <a16:creationId xmlns:a16="http://schemas.microsoft.com/office/drawing/2014/main" id="{FDEA45DE-8ACF-43BD-ABED-884E3A595EE5}"/>
              </a:ext>
            </a:extLst>
          </p:cNvPr>
          <p:cNvSpPr txBox="1"/>
          <p:nvPr/>
        </p:nvSpPr>
        <p:spPr>
          <a:xfrm>
            <a:off x="2339078" y="4059164"/>
            <a:ext cx="1117381" cy="861774"/>
          </a:xfrm>
          <a:prstGeom prst="rect">
            <a:avLst/>
          </a:prstGeom>
          <a:noFill/>
        </p:spPr>
        <p:txBody>
          <a:bodyPr wrap="square" rtlCol="0">
            <a:spAutoFit/>
          </a:bodyPr>
          <a:lstStyle/>
          <a:p>
            <a:pPr algn="ctr"/>
            <a:r>
              <a:rPr lang="en-GB" sz="1000" b="1" dirty="0"/>
              <a:t>Initial Eligibility Message &amp; Final Entitlement Message</a:t>
            </a:r>
            <a:endParaRPr lang="en-US" sz="1000" b="1" dirty="0"/>
          </a:p>
        </p:txBody>
      </p:sp>
      <p:sp>
        <p:nvSpPr>
          <p:cNvPr id="32" name="TextBox 31">
            <a:extLst>
              <a:ext uri="{FF2B5EF4-FFF2-40B4-BE49-F238E27FC236}">
                <a16:creationId xmlns:a16="http://schemas.microsoft.com/office/drawing/2014/main" id="{AFB1D63C-88F9-4047-A1DD-CE219F2F7A97}"/>
              </a:ext>
            </a:extLst>
          </p:cNvPr>
          <p:cNvSpPr txBox="1"/>
          <p:nvPr/>
        </p:nvSpPr>
        <p:spPr>
          <a:xfrm>
            <a:off x="1097569" y="4550643"/>
            <a:ext cx="1008112" cy="1400383"/>
          </a:xfrm>
          <a:prstGeom prst="rect">
            <a:avLst/>
          </a:prstGeom>
          <a:solidFill>
            <a:schemeClr val="bg1"/>
          </a:solidFill>
        </p:spPr>
        <p:txBody>
          <a:bodyPr wrap="square" rtlCol="0">
            <a:spAutoFit/>
          </a:bodyPr>
          <a:lstStyle/>
          <a:p>
            <a:pPr>
              <a:spcAft>
                <a:spcPts val="600"/>
              </a:spcAft>
            </a:pPr>
            <a:r>
              <a:rPr lang="en-GB" sz="800" dirty="0">
                <a:latin typeface="+mn-lt"/>
                <a:cs typeface="Calibri" panose="020F0502020204030204" pitchFamily="34" charset="0"/>
              </a:rPr>
              <a:t>[1] I</a:t>
            </a:r>
            <a:r>
              <a:rPr lang="en-US" sz="800" dirty="0">
                <a:latin typeface="+mn-lt"/>
                <a:cs typeface="Calibri" panose="020F0502020204030204" pitchFamily="34" charset="0"/>
              </a:rPr>
              <a:t>nitial announcement sent as soon as event announced.</a:t>
            </a:r>
          </a:p>
          <a:p>
            <a:pPr>
              <a:spcAft>
                <a:spcPts val="200"/>
              </a:spcAft>
            </a:pPr>
            <a:r>
              <a:rPr lang="en-US" sz="800" dirty="0">
                <a:latin typeface="+mn-lt"/>
                <a:cs typeface="Calibri" panose="020F0502020204030204" pitchFamily="34" charset="0"/>
              </a:rPr>
              <a:t>[2] Replacement announcements sent before entitlement date with updated information. </a:t>
            </a:r>
          </a:p>
        </p:txBody>
      </p:sp>
      <p:sp>
        <p:nvSpPr>
          <p:cNvPr id="37" name="TextBox 36">
            <a:extLst>
              <a:ext uri="{FF2B5EF4-FFF2-40B4-BE49-F238E27FC236}">
                <a16:creationId xmlns:a16="http://schemas.microsoft.com/office/drawing/2014/main" id="{9FB27B6C-47F3-46C3-8BEA-ED71814D094A}"/>
              </a:ext>
            </a:extLst>
          </p:cNvPr>
          <p:cNvSpPr txBox="1"/>
          <p:nvPr/>
        </p:nvSpPr>
        <p:spPr>
          <a:xfrm>
            <a:off x="2232324" y="4910683"/>
            <a:ext cx="1275374" cy="1200329"/>
          </a:xfrm>
          <a:prstGeom prst="rect">
            <a:avLst/>
          </a:prstGeom>
          <a:noFill/>
        </p:spPr>
        <p:txBody>
          <a:bodyPr wrap="square" rtlCol="0">
            <a:spAutoFit/>
          </a:bodyPr>
          <a:lstStyle/>
          <a:p>
            <a:pPr>
              <a:spcAft>
                <a:spcPts val="200"/>
              </a:spcAft>
            </a:pPr>
            <a:r>
              <a:rPr lang="en-GB" sz="800" dirty="0">
                <a:latin typeface="+mn-lt"/>
                <a:cs typeface="Calibri" panose="020F0502020204030204" pitchFamily="34" charset="0"/>
              </a:rPr>
              <a:t>[3] </a:t>
            </a:r>
            <a:r>
              <a:rPr lang="en-US" sz="800" dirty="0">
                <a:latin typeface="+mn-lt"/>
                <a:cs typeface="Calibri" panose="020F0502020204030204" pitchFamily="34" charset="0"/>
              </a:rPr>
              <a:t>Eligibility information sent to confirm the final eligible balance, the reinvestment date and entitled quantity to be reinvested. Must eventually contain complete and confirmed entitlement information.</a:t>
            </a:r>
          </a:p>
        </p:txBody>
      </p:sp>
      <p:sp>
        <p:nvSpPr>
          <p:cNvPr id="39" name="Left Brace 38">
            <a:extLst>
              <a:ext uri="{FF2B5EF4-FFF2-40B4-BE49-F238E27FC236}">
                <a16:creationId xmlns:a16="http://schemas.microsoft.com/office/drawing/2014/main" id="{48C45756-8234-48FD-9149-3C9C45C67A3F}"/>
              </a:ext>
            </a:extLst>
          </p:cNvPr>
          <p:cNvSpPr/>
          <p:nvPr/>
        </p:nvSpPr>
        <p:spPr bwMode="auto">
          <a:xfrm rot="16200000">
            <a:off x="3952088" y="3455211"/>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40" name="TextBox 39">
            <a:extLst>
              <a:ext uri="{FF2B5EF4-FFF2-40B4-BE49-F238E27FC236}">
                <a16:creationId xmlns:a16="http://schemas.microsoft.com/office/drawing/2014/main" id="{29569111-ECA6-4251-A8B0-762DA7EB5AA6}"/>
              </a:ext>
            </a:extLst>
          </p:cNvPr>
          <p:cNvSpPr txBox="1"/>
          <p:nvPr/>
        </p:nvSpPr>
        <p:spPr>
          <a:xfrm>
            <a:off x="3507698" y="4066366"/>
            <a:ext cx="1117381" cy="246221"/>
          </a:xfrm>
          <a:prstGeom prst="rect">
            <a:avLst/>
          </a:prstGeom>
          <a:noFill/>
        </p:spPr>
        <p:txBody>
          <a:bodyPr wrap="square" rtlCol="0">
            <a:spAutoFit/>
          </a:bodyPr>
          <a:lstStyle/>
          <a:p>
            <a:pPr algn="ctr"/>
            <a:r>
              <a:rPr lang="en-GB" sz="1000" b="1" dirty="0"/>
              <a:t>Confirmation</a:t>
            </a:r>
            <a:endParaRPr lang="en-US" sz="1000" b="1" dirty="0"/>
          </a:p>
        </p:txBody>
      </p:sp>
      <p:sp>
        <p:nvSpPr>
          <p:cNvPr id="41" name="TextBox 40">
            <a:extLst>
              <a:ext uri="{FF2B5EF4-FFF2-40B4-BE49-F238E27FC236}">
                <a16:creationId xmlns:a16="http://schemas.microsoft.com/office/drawing/2014/main" id="{0883B4AF-5D0E-40C3-A4A5-D1FF05B96DEC}"/>
              </a:ext>
            </a:extLst>
          </p:cNvPr>
          <p:cNvSpPr txBox="1"/>
          <p:nvPr/>
        </p:nvSpPr>
        <p:spPr>
          <a:xfrm>
            <a:off x="3562333" y="4550643"/>
            <a:ext cx="1008112" cy="1446550"/>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[4] As of posting date, confirmation sent that cash has been credited to the account or income has been reinvested to the account as the result of the corporate action event. </a:t>
            </a:r>
          </a:p>
        </p:txBody>
      </p:sp>
      <p:cxnSp>
        <p:nvCxnSpPr>
          <p:cNvPr id="38" name="Straight Arrow Connector 37">
            <a:extLst>
              <a:ext uri="{FF2B5EF4-FFF2-40B4-BE49-F238E27FC236}">
                <a16:creationId xmlns:a16="http://schemas.microsoft.com/office/drawing/2014/main" id="{0EE93BC2-2BB7-47C6-9601-4FD38C92DE86}"/>
              </a:ext>
            </a:extLst>
          </p:cNvPr>
          <p:cNvCxnSpPr>
            <a:cxnSpLocks/>
          </p:cNvCxnSpPr>
          <p:nvPr/>
        </p:nvCxnSpPr>
        <p:spPr bwMode="auto">
          <a:xfrm>
            <a:off x="5741244" y="5088486"/>
            <a:ext cx="1008112"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cxnSp>
        <p:nvCxnSpPr>
          <p:cNvPr id="42" name="Straight Arrow Connector 41">
            <a:extLst>
              <a:ext uri="{FF2B5EF4-FFF2-40B4-BE49-F238E27FC236}">
                <a16:creationId xmlns:a16="http://schemas.microsoft.com/office/drawing/2014/main" id="{84288DAB-E8C9-4DF8-9011-A657499D629C}"/>
              </a:ext>
            </a:extLst>
          </p:cNvPr>
          <p:cNvCxnSpPr>
            <a:cxnSpLocks/>
          </p:cNvCxnSpPr>
          <p:nvPr/>
        </p:nvCxnSpPr>
        <p:spPr bwMode="auto">
          <a:xfrm>
            <a:off x="5747353" y="5461183"/>
            <a:ext cx="100200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TextBox 42">
            <a:extLst>
              <a:ext uri="{FF2B5EF4-FFF2-40B4-BE49-F238E27FC236}">
                <a16:creationId xmlns:a16="http://schemas.microsoft.com/office/drawing/2014/main" id="{B3AA2402-AAB0-4D7B-BF31-D4D8B7D37E1B}"/>
              </a:ext>
            </a:extLst>
          </p:cNvPr>
          <p:cNvSpPr txBox="1"/>
          <p:nvPr/>
        </p:nvSpPr>
        <p:spPr>
          <a:xfrm>
            <a:off x="6887481" y="4980764"/>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Optional messages</a:t>
            </a:r>
          </a:p>
        </p:txBody>
      </p:sp>
      <p:sp>
        <p:nvSpPr>
          <p:cNvPr id="44" name="TextBox 43">
            <a:extLst>
              <a:ext uri="{FF2B5EF4-FFF2-40B4-BE49-F238E27FC236}">
                <a16:creationId xmlns:a16="http://schemas.microsoft.com/office/drawing/2014/main" id="{FC4514E8-6A53-48EA-AC4C-2E2541E53628}"/>
              </a:ext>
            </a:extLst>
          </p:cNvPr>
          <p:cNvSpPr txBox="1"/>
          <p:nvPr/>
        </p:nvSpPr>
        <p:spPr>
          <a:xfrm>
            <a:off x="6887481" y="5354459"/>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Mandatory messages</a:t>
            </a:r>
          </a:p>
        </p:txBody>
      </p:sp>
      <p:cxnSp>
        <p:nvCxnSpPr>
          <p:cNvPr id="45" name="Straight Arrow Connector 44">
            <a:extLst>
              <a:ext uri="{FF2B5EF4-FFF2-40B4-BE49-F238E27FC236}">
                <a16:creationId xmlns:a16="http://schemas.microsoft.com/office/drawing/2014/main" id="{84C3A3A9-AFF2-41BD-AEE7-38EE44A75102}"/>
              </a:ext>
            </a:extLst>
          </p:cNvPr>
          <p:cNvCxnSpPr>
            <a:cxnSpLocks/>
          </p:cNvCxnSpPr>
          <p:nvPr/>
        </p:nvCxnSpPr>
        <p:spPr bwMode="auto">
          <a:xfrm>
            <a:off x="3384451" y="2086402"/>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6770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Apr. 25,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7</a:t>
            </a:fld>
            <a:endParaRPr lang="en-GB"/>
          </a:p>
        </p:txBody>
      </p:sp>
      <p:sp>
        <p:nvSpPr>
          <p:cNvPr id="4" name="Text Placeholder 3"/>
          <p:cNvSpPr>
            <a:spLocks noGrp="1"/>
          </p:cNvSpPr>
          <p:nvPr>
            <p:ph type="body" idx="13"/>
          </p:nvPr>
        </p:nvSpPr>
        <p:spPr>
          <a:xfrm>
            <a:off x="291902" y="844794"/>
            <a:ext cx="4676725" cy="637257"/>
          </a:xfrm>
        </p:spPr>
        <p:txBody>
          <a:bodyPr/>
          <a:lstStyle/>
          <a:p>
            <a:r>
              <a:rPr lang="en-GB" b="1" u="sng" dirty="0"/>
              <a:t>Initial and replacement announcements:</a:t>
            </a:r>
          </a:p>
          <a:p>
            <a:pPr marL="285750" indent="-285750">
              <a:buFontTx/>
              <a:buChar char="-"/>
            </a:pPr>
            <a:r>
              <a:rPr lang="en-GB" dirty="0"/>
              <a:t>MT 564 NEWM or REPL (Optional)</a:t>
            </a:r>
          </a:p>
        </p:txBody>
      </p:sp>
      <p:sp>
        <p:nvSpPr>
          <p:cNvPr id="6" name="Title 5"/>
          <p:cNvSpPr>
            <a:spLocks noGrp="1"/>
          </p:cNvSpPr>
          <p:nvPr>
            <p:ph type="title"/>
          </p:nvPr>
        </p:nvSpPr>
        <p:spPr/>
        <p:txBody>
          <a:bodyPr/>
          <a:lstStyle/>
          <a:p>
            <a:r>
              <a:rPr lang="en-GB" dirty="0"/>
              <a:t>Problem – Cash Income Distribution and Income Reinvestment (2/4)</a:t>
            </a:r>
          </a:p>
        </p:txBody>
      </p:sp>
      <p:sp>
        <p:nvSpPr>
          <p:cNvPr id="7" name="Text Placeholder 6"/>
          <p:cNvSpPr>
            <a:spLocks noGrp="1"/>
          </p:cNvSpPr>
          <p:nvPr>
            <p:ph type="body" idx="15"/>
          </p:nvPr>
        </p:nvSpPr>
        <p:spPr>
          <a:xfrm>
            <a:off x="291902" y="1454299"/>
            <a:ext cx="5552818" cy="1803188"/>
          </a:xfrm>
        </p:spPr>
        <p:txBody>
          <a:bodyPr/>
          <a:lstStyle/>
          <a:p>
            <a:r>
              <a:rPr lang="en-GB" b="1" u="sng" dirty="0"/>
              <a:t>Solution Proposal:</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3424283966"/>
              </p:ext>
            </p:extLst>
          </p:nvPr>
        </p:nvGraphicFramePr>
        <p:xfrm>
          <a:off x="336309" y="1803349"/>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1225790716"/>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37084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NEWM or REPL</a:t>
                      </a:r>
                      <a:endParaRPr lang="en-US" sz="1000" dirty="0"/>
                    </a:p>
                  </a:txBody>
                  <a:tcPr/>
                </a:tc>
                <a:tc>
                  <a:txBody>
                    <a:bodyPr/>
                    <a:lstStyle/>
                    <a:p>
                      <a:r>
                        <a:rPr lang="en-GB" sz="1000" dirty="0"/>
                        <a:t>PREU or PREC</a:t>
                      </a:r>
                      <a:endParaRPr lang="en-US"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(O)</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
        <p:nvSpPr>
          <p:cNvPr id="17" name="Text Placeholder 3">
            <a:extLst>
              <a:ext uri="{FF2B5EF4-FFF2-40B4-BE49-F238E27FC236}">
                <a16:creationId xmlns:a16="http://schemas.microsoft.com/office/drawing/2014/main" id="{2D0FFAA3-476F-4F00-87DF-47AA9F96EFAB}"/>
              </a:ext>
            </a:extLst>
          </p:cNvPr>
          <p:cNvSpPr txBox="1">
            <a:spLocks/>
          </p:cNvSpPr>
          <p:nvPr/>
        </p:nvSpPr>
        <p:spPr bwMode="auto">
          <a:xfrm>
            <a:off x="291902" y="3176664"/>
            <a:ext cx="453270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Initial eligibility announcement:</a:t>
            </a:r>
          </a:p>
          <a:p>
            <a:pPr marL="285750" indent="-285750">
              <a:buFontTx/>
              <a:buChar char="-"/>
            </a:pPr>
            <a:r>
              <a:rPr lang="en-GB" kern="0" dirty="0"/>
              <a:t>MT 564 REPE (Optional)</a:t>
            </a:r>
          </a:p>
          <a:p>
            <a:pPr marL="285750" indent="-285750">
              <a:buFontTx/>
              <a:buChar char="-"/>
            </a:pPr>
            <a:endParaRPr lang="en-GB" kern="0" dirty="0"/>
          </a:p>
          <a:p>
            <a:pPr marL="285750" indent="-285750">
              <a:buFontTx/>
              <a:buChar char="-"/>
            </a:pPr>
            <a:r>
              <a:rPr lang="en-GB" b="1" u="sng" kern="0" dirty="0"/>
              <a:t>Solution Proposal:</a:t>
            </a:r>
          </a:p>
          <a:p>
            <a:pPr marL="285750" indent="-285750">
              <a:buFontTx/>
              <a:buChar char="-"/>
            </a:pPr>
            <a:endParaRPr lang="en-GB" kern="0" dirty="0"/>
          </a:p>
        </p:txBody>
      </p:sp>
      <p:sp>
        <p:nvSpPr>
          <p:cNvPr id="9" name="TextBox 8">
            <a:extLst>
              <a:ext uri="{FF2B5EF4-FFF2-40B4-BE49-F238E27FC236}">
                <a16:creationId xmlns:a16="http://schemas.microsoft.com/office/drawing/2014/main" id="{FF17CC1D-E78C-4E1F-9B0E-FF32EAF234AB}"/>
              </a:ext>
            </a:extLst>
          </p:cNvPr>
          <p:cNvSpPr txBox="1"/>
          <p:nvPr/>
        </p:nvSpPr>
        <p:spPr>
          <a:xfrm>
            <a:off x="8164577" y="2961589"/>
            <a:ext cx="2300461" cy="246221"/>
          </a:xfrm>
          <a:prstGeom prst="rect">
            <a:avLst/>
          </a:prstGeom>
          <a:noFill/>
        </p:spPr>
        <p:txBody>
          <a:bodyPr wrap="square" rtlCol="0">
            <a:spAutoFit/>
          </a:bodyPr>
          <a:lstStyle/>
          <a:p>
            <a:pPr algn="r"/>
            <a:r>
              <a:rPr lang="en-US" sz="1000" b="0" dirty="0">
                <a:solidFill>
                  <a:srgbClr val="FF0000"/>
                </a:solidFill>
              </a:rPr>
              <a:t>*(From RTDE up to PAYD (included))</a:t>
            </a:r>
            <a:endParaRPr lang="en-US" sz="1000" dirty="0"/>
          </a:p>
        </p:txBody>
      </p:sp>
      <p:graphicFrame>
        <p:nvGraphicFramePr>
          <p:cNvPr id="14" name="Table 8">
            <a:extLst>
              <a:ext uri="{FF2B5EF4-FFF2-40B4-BE49-F238E27FC236}">
                <a16:creationId xmlns:a16="http://schemas.microsoft.com/office/drawing/2014/main" id="{0B7349A7-EDC4-4E39-BF44-16CC6403D8D3}"/>
              </a:ext>
            </a:extLst>
          </p:cNvPr>
          <p:cNvGraphicFramePr>
            <a:graphicFrameLocks noGrp="1"/>
          </p:cNvGraphicFramePr>
          <p:nvPr>
            <p:extLst>
              <p:ext uri="{D42A27DB-BD31-4B8C-83A1-F6EECF244321}">
                <p14:modId xmlns:p14="http://schemas.microsoft.com/office/powerpoint/2010/main" val="998222823"/>
              </p:ext>
            </p:extLst>
          </p:nvPr>
        </p:nvGraphicFramePr>
        <p:xfrm>
          <a:off x="335983" y="4260824"/>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2579099929"/>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REPE</a:t>
                      </a:r>
                      <a:endParaRPr lang="en-US" sz="1000" dirty="0"/>
                    </a:p>
                  </a:txBody>
                  <a:tcPr/>
                </a:tc>
                <a:tc>
                  <a:txBody>
                    <a:bodyPr/>
                    <a:lstStyle/>
                    <a:p>
                      <a:r>
                        <a:rPr lang="en-GB" sz="1000" dirty="0"/>
                        <a:t>PREU or PREC</a:t>
                      </a:r>
                      <a:endParaRPr lang="en-US"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330937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Apr. 25,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8</a:t>
            </a:fld>
            <a:endParaRPr lang="en-GB"/>
          </a:p>
        </p:txBody>
      </p:sp>
      <p:sp>
        <p:nvSpPr>
          <p:cNvPr id="6" name="Title 5"/>
          <p:cNvSpPr>
            <a:spLocks noGrp="1"/>
          </p:cNvSpPr>
          <p:nvPr>
            <p:ph type="title"/>
          </p:nvPr>
        </p:nvSpPr>
        <p:spPr/>
        <p:txBody>
          <a:bodyPr/>
          <a:lstStyle/>
          <a:p>
            <a:r>
              <a:rPr lang="en-GB" dirty="0"/>
              <a:t>Problem – Cash Income Distribution and Income Reinvestment (3/4)</a:t>
            </a:r>
          </a:p>
        </p:txBody>
      </p:sp>
      <p:sp>
        <p:nvSpPr>
          <p:cNvPr id="8" name="Text Placeholder 3">
            <a:extLst>
              <a:ext uri="{FF2B5EF4-FFF2-40B4-BE49-F238E27FC236}">
                <a16:creationId xmlns:a16="http://schemas.microsoft.com/office/drawing/2014/main" id="{1D3FC68D-8EAB-4D21-BA91-40F49A5BE4C5}"/>
              </a:ext>
            </a:extLst>
          </p:cNvPr>
          <p:cNvSpPr txBox="1">
            <a:spLocks/>
          </p:cNvSpPr>
          <p:nvPr/>
        </p:nvSpPr>
        <p:spPr bwMode="auto">
          <a:xfrm>
            <a:off x="291937" y="1066420"/>
            <a:ext cx="9933274" cy="102865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Final entitlement message:</a:t>
            </a:r>
          </a:p>
          <a:p>
            <a:pPr marL="285750" indent="-285750">
              <a:buFontTx/>
              <a:buChar char="-"/>
            </a:pPr>
            <a:r>
              <a:rPr lang="en-GB" kern="0" dirty="0"/>
              <a:t>MT 564 REPE (Mandatory).</a:t>
            </a:r>
          </a:p>
          <a:p>
            <a:pPr marL="285750" indent="-285750">
              <a:buFontTx/>
              <a:buChar char="-"/>
            </a:pPr>
            <a:r>
              <a:rPr lang="en-GB" kern="0" dirty="0"/>
              <a:t>*If a tax needs to be applied as per jurisdiction, then TAXR and NETT become mandatory.  </a:t>
            </a:r>
          </a:p>
        </p:txBody>
      </p:sp>
      <p:sp>
        <p:nvSpPr>
          <p:cNvPr id="9" name="Text Placeholder 6">
            <a:extLst>
              <a:ext uri="{FF2B5EF4-FFF2-40B4-BE49-F238E27FC236}">
                <a16:creationId xmlns:a16="http://schemas.microsoft.com/office/drawing/2014/main" id="{EE62D14A-3A73-45B7-A29B-7CFB7C3F020E}"/>
              </a:ext>
            </a:extLst>
          </p:cNvPr>
          <p:cNvSpPr txBox="1">
            <a:spLocks/>
          </p:cNvSpPr>
          <p:nvPr/>
        </p:nvSpPr>
        <p:spPr bwMode="auto">
          <a:xfrm>
            <a:off x="291902" y="1847780"/>
            <a:ext cx="5552818" cy="137029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a:t>Solution Proposal:</a:t>
            </a:r>
            <a:endParaRPr lang="en-GB" b="1" u="sng" kern="0" dirty="0"/>
          </a:p>
        </p:txBody>
      </p:sp>
      <p:graphicFrame>
        <p:nvGraphicFramePr>
          <p:cNvPr id="11" name="Table 8">
            <a:extLst>
              <a:ext uri="{FF2B5EF4-FFF2-40B4-BE49-F238E27FC236}">
                <a16:creationId xmlns:a16="http://schemas.microsoft.com/office/drawing/2014/main" id="{A90DC3CA-0BDC-41C5-830D-C1B6221C9EAE}"/>
              </a:ext>
            </a:extLst>
          </p:cNvPr>
          <p:cNvGraphicFramePr>
            <a:graphicFrameLocks noGrp="1"/>
          </p:cNvGraphicFramePr>
          <p:nvPr>
            <p:extLst>
              <p:ext uri="{D42A27DB-BD31-4B8C-83A1-F6EECF244321}">
                <p14:modId xmlns:p14="http://schemas.microsoft.com/office/powerpoint/2010/main" val="233102791"/>
              </p:ext>
            </p:extLst>
          </p:nvPr>
        </p:nvGraphicFramePr>
        <p:xfrm>
          <a:off x="336309" y="2155914"/>
          <a:ext cx="10104926" cy="1310640"/>
        </p:xfrm>
        <a:graphic>
          <a:graphicData uri="http://schemas.openxmlformats.org/drawingml/2006/table">
            <a:tbl>
              <a:tblPr firstRow="1" bandRow="1">
                <a:tableStyleId>{5C22544A-7EE6-4342-B048-85BDC9FD1C3A}</a:tableStyleId>
              </a:tblPr>
              <a:tblGrid>
                <a:gridCol w="777302">
                  <a:extLst>
                    <a:ext uri="{9D8B030D-6E8A-4147-A177-3AD203B41FA5}">
                      <a16:colId xmlns:a16="http://schemas.microsoft.com/office/drawing/2014/main" val="1930797567"/>
                    </a:ext>
                  </a:extLst>
                </a:gridCol>
                <a:gridCol w="777302">
                  <a:extLst>
                    <a:ext uri="{9D8B030D-6E8A-4147-A177-3AD203B41FA5}">
                      <a16:colId xmlns:a16="http://schemas.microsoft.com/office/drawing/2014/main" val="4249134443"/>
                    </a:ext>
                  </a:extLst>
                </a:gridCol>
                <a:gridCol w="777302">
                  <a:extLst>
                    <a:ext uri="{9D8B030D-6E8A-4147-A177-3AD203B41FA5}">
                      <a16:colId xmlns:a16="http://schemas.microsoft.com/office/drawing/2014/main" val="4263986565"/>
                    </a:ext>
                  </a:extLst>
                </a:gridCol>
                <a:gridCol w="777302">
                  <a:extLst>
                    <a:ext uri="{9D8B030D-6E8A-4147-A177-3AD203B41FA5}">
                      <a16:colId xmlns:a16="http://schemas.microsoft.com/office/drawing/2014/main" val="2226028203"/>
                    </a:ext>
                  </a:extLst>
                </a:gridCol>
                <a:gridCol w="777302">
                  <a:extLst>
                    <a:ext uri="{9D8B030D-6E8A-4147-A177-3AD203B41FA5}">
                      <a16:colId xmlns:a16="http://schemas.microsoft.com/office/drawing/2014/main" val="2300598789"/>
                    </a:ext>
                  </a:extLst>
                </a:gridCol>
                <a:gridCol w="777302">
                  <a:extLst>
                    <a:ext uri="{9D8B030D-6E8A-4147-A177-3AD203B41FA5}">
                      <a16:colId xmlns:a16="http://schemas.microsoft.com/office/drawing/2014/main" val="2454135921"/>
                    </a:ext>
                  </a:extLst>
                </a:gridCol>
                <a:gridCol w="777302">
                  <a:extLst>
                    <a:ext uri="{9D8B030D-6E8A-4147-A177-3AD203B41FA5}">
                      <a16:colId xmlns:a16="http://schemas.microsoft.com/office/drawing/2014/main" val="2252904349"/>
                    </a:ext>
                  </a:extLst>
                </a:gridCol>
                <a:gridCol w="777302">
                  <a:extLst>
                    <a:ext uri="{9D8B030D-6E8A-4147-A177-3AD203B41FA5}">
                      <a16:colId xmlns:a16="http://schemas.microsoft.com/office/drawing/2014/main" val="2712239485"/>
                    </a:ext>
                  </a:extLst>
                </a:gridCol>
                <a:gridCol w="777302">
                  <a:extLst>
                    <a:ext uri="{9D8B030D-6E8A-4147-A177-3AD203B41FA5}">
                      <a16:colId xmlns:a16="http://schemas.microsoft.com/office/drawing/2014/main" val="1007050027"/>
                    </a:ext>
                  </a:extLst>
                </a:gridCol>
                <a:gridCol w="777302">
                  <a:extLst>
                    <a:ext uri="{9D8B030D-6E8A-4147-A177-3AD203B41FA5}">
                      <a16:colId xmlns:a16="http://schemas.microsoft.com/office/drawing/2014/main" val="14147841"/>
                    </a:ext>
                  </a:extLst>
                </a:gridCol>
                <a:gridCol w="777302">
                  <a:extLst>
                    <a:ext uri="{9D8B030D-6E8A-4147-A177-3AD203B41FA5}">
                      <a16:colId xmlns:a16="http://schemas.microsoft.com/office/drawing/2014/main" val="1281582209"/>
                    </a:ext>
                  </a:extLst>
                </a:gridCol>
                <a:gridCol w="777302">
                  <a:extLst>
                    <a:ext uri="{9D8B030D-6E8A-4147-A177-3AD203B41FA5}">
                      <a16:colId xmlns:a16="http://schemas.microsoft.com/office/drawing/2014/main" val="4085745695"/>
                    </a:ext>
                  </a:extLst>
                </a:gridCol>
                <a:gridCol w="777302">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REPE</a:t>
                      </a:r>
                      <a:endParaRPr lang="en-US" sz="1000" dirty="0"/>
                    </a:p>
                  </a:txBody>
                  <a:tcPr/>
                </a:tc>
                <a:tc>
                  <a:txBody>
                    <a:bodyPr/>
                    <a:lstStyle/>
                    <a:p>
                      <a:r>
                        <a:rPr lang="en-GB" sz="1000" dirty="0"/>
                        <a:t>COMP</a:t>
                      </a:r>
                      <a:endParaRPr lang="en-US"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(O/M)*</a:t>
                      </a:r>
                    </a:p>
                    <a:p>
                      <a:r>
                        <a:rPr lang="en-GB" sz="1000" dirty="0"/>
                        <a:t>NETT (O/M)*</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(M)</a:t>
                      </a:r>
                    </a:p>
                  </a:txBody>
                  <a:tcPr/>
                </a:tc>
                <a:tc>
                  <a:txBody>
                    <a:bodyPr/>
                    <a:lstStyle/>
                    <a:p>
                      <a:r>
                        <a:rPr lang="en-GB" sz="1000" dirty="0"/>
                        <a:t>ENTL (M)</a:t>
                      </a:r>
                    </a:p>
                    <a:p>
                      <a:r>
                        <a:rPr lang="en-GB" sz="1000" dirty="0"/>
                        <a:t>RESU (O)</a:t>
                      </a:r>
                      <a:endParaRPr lang="en-US" sz="1000" dirty="0"/>
                    </a:p>
                  </a:txBody>
                  <a:tcPr/>
                </a:tc>
                <a:tc>
                  <a:txBody>
                    <a:bodyPr/>
                    <a:lstStyle/>
                    <a:p>
                      <a:r>
                        <a:rPr lang="en-GB" sz="1000" dirty="0"/>
                        <a:t>PRPP (M)</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02125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Apr. 25,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9</a:t>
            </a:fld>
            <a:endParaRPr lang="en-GB"/>
          </a:p>
        </p:txBody>
      </p:sp>
      <p:sp>
        <p:nvSpPr>
          <p:cNvPr id="4" name="Text Placeholder 3"/>
          <p:cNvSpPr>
            <a:spLocks noGrp="1"/>
          </p:cNvSpPr>
          <p:nvPr>
            <p:ph type="body" idx="13"/>
          </p:nvPr>
        </p:nvSpPr>
        <p:spPr>
          <a:xfrm>
            <a:off x="287337" y="3398515"/>
            <a:ext cx="4609282" cy="637257"/>
          </a:xfrm>
        </p:spPr>
        <p:txBody>
          <a:bodyPr/>
          <a:lstStyle/>
          <a:p>
            <a:r>
              <a:rPr lang="en-GB" b="1" u="sng" dirty="0"/>
              <a:t>Income Reinvestment Confirmation:</a:t>
            </a:r>
          </a:p>
          <a:p>
            <a:pPr marL="285750" indent="-285750">
              <a:buFontTx/>
              <a:buChar char="-"/>
            </a:pPr>
            <a:r>
              <a:rPr lang="en-GB" dirty="0"/>
              <a:t>MT 566 NEWM (Mandatory)</a:t>
            </a:r>
          </a:p>
          <a:p>
            <a:r>
              <a:rPr lang="en-GB" b="1" u="sng" dirty="0"/>
              <a:t>Solution Proposal:</a:t>
            </a:r>
          </a:p>
          <a:p>
            <a:endParaRPr lang="en-GB" dirty="0"/>
          </a:p>
        </p:txBody>
      </p:sp>
      <p:sp>
        <p:nvSpPr>
          <p:cNvPr id="6" name="Title 5"/>
          <p:cNvSpPr>
            <a:spLocks noGrp="1"/>
          </p:cNvSpPr>
          <p:nvPr>
            <p:ph type="title"/>
          </p:nvPr>
        </p:nvSpPr>
        <p:spPr/>
        <p:txBody>
          <a:bodyPr/>
          <a:lstStyle/>
          <a:p>
            <a:r>
              <a:rPr lang="en-GB" dirty="0"/>
              <a:t>Problem – Cash Income Distribution and Income Reinvestment (4/4)</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2557603435"/>
              </p:ext>
            </p:extLst>
          </p:nvPr>
        </p:nvGraphicFramePr>
        <p:xfrm>
          <a:off x="287337" y="4256499"/>
          <a:ext cx="8929760" cy="1158240"/>
        </p:xfrm>
        <a:graphic>
          <a:graphicData uri="http://schemas.openxmlformats.org/drawingml/2006/table">
            <a:tbl>
              <a:tblPr firstRow="1" bandRow="1">
                <a:tableStyleId>{5C22544A-7EE6-4342-B048-85BDC9FD1C3A}</a:tableStyleId>
              </a:tblPr>
              <a:tblGrid>
                <a:gridCol w="1116220">
                  <a:extLst>
                    <a:ext uri="{9D8B030D-6E8A-4147-A177-3AD203B41FA5}">
                      <a16:colId xmlns:a16="http://schemas.microsoft.com/office/drawing/2014/main" val="1930797567"/>
                    </a:ext>
                  </a:extLst>
                </a:gridCol>
                <a:gridCol w="1116220">
                  <a:extLst>
                    <a:ext uri="{9D8B030D-6E8A-4147-A177-3AD203B41FA5}">
                      <a16:colId xmlns:a16="http://schemas.microsoft.com/office/drawing/2014/main" val="4263986565"/>
                    </a:ext>
                  </a:extLst>
                </a:gridCol>
                <a:gridCol w="1116220">
                  <a:extLst>
                    <a:ext uri="{9D8B030D-6E8A-4147-A177-3AD203B41FA5}">
                      <a16:colId xmlns:a16="http://schemas.microsoft.com/office/drawing/2014/main" val="2925724133"/>
                    </a:ext>
                  </a:extLst>
                </a:gridCol>
                <a:gridCol w="1116220">
                  <a:extLst>
                    <a:ext uri="{9D8B030D-6E8A-4147-A177-3AD203B41FA5}">
                      <a16:colId xmlns:a16="http://schemas.microsoft.com/office/drawing/2014/main" val="2252904349"/>
                    </a:ext>
                  </a:extLst>
                </a:gridCol>
                <a:gridCol w="1116220">
                  <a:extLst>
                    <a:ext uri="{9D8B030D-6E8A-4147-A177-3AD203B41FA5}">
                      <a16:colId xmlns:a16="http://schemas.microsoft.com/office/drawing/2014/main" val="4060012355"/>
                    </a:ext>
                  </a:extLst>
                </a:gridCol>
                <a:gridCol w="1116220">
                  <a:extLst>
                    <a:ext uri="{9D8B030D-6E8A-4147-A177-3AD203B41FA5}">
                      <a16:colId xmlns:a16="http://schemas.microsoft.com/office/drawing/2014/main" val="14147841"/>
                    </a:ext>
                  </a:extLst>
                </a:gridCol>
                <a:gridCol w="1116220">
                  <a:extLst>
                    <a:ext uri="{9D8B030D-6E8A-4147-A177-3AD203B41FA5}">
                      <a16:colId xmlns:a16="http://schemas.microsoft.com/office/drawing/2014/main" val="2059786558"/>
                    </a:ext>
                  </a:extLst>
                </a:gridCol>
                <a:gridCol w="111622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a:t>
                      </a:r>
                    </a:p>
                    <a:p>
                      <a:pPr algn="ctr" fontAlgn="t"/>
                      <a:r>
                        <a:rPr lang="en-GB" sz="1000" b="1" i="0" u="none" strike="noStrike" dirty="0">
                          <a:solidFill>
                            <a:schemeClr val="bg1"/>
                          </a:solidFill>
                          <a:effectLst/>
                          <a:latin typeface="+mn-lt"/>
                        </a:rPr>
                        <a:t>Rate</a:t>
                      </a:r>
                      <a:endParaRPr lang="en-US" sz="1000" b="1" i="0" u="none" strike="noStrike" dirty="0">
                        <a:solidFill>
                          <a:schemeClr val="bg1"/>
                        </a:solidFill>
                        <a:effectLst/>
                        <a:latin typeface="+mn-lt"/>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endParaRPr lang="en-US" sz="1000" b="1" i="0" u="none" strike="noStrike" dirty="0">
                        <a:solidFill>
                          <a:schemeClr val="bg1"/>
                        </a:solidFill>
                        <a:effectLst/>
                        <a:latin typeface="+mn-lt"/>
                      </a:endParaRP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mn-lt"/>
                        </a:rPr>
                        <a:t>(D1)</a:t>
                      </a:r>
                    </a:p>
                    <a:p>
                      <a:pPr marL="0" marR="0" lvl="0" indent="0" algn="ctr" defTabSz="1079642" rtl="0" eaLnBrk="1" fontAlgn="t" latinLnBrk="0" hangingPunct="1">
                        <a:lnSpc>
                          <a:spcPct val="100000"/>
                        </a:lnSpc>
                        <a:spcBef>
                          <a:spcPts val="0"/>
                        </a:spcBef>
                        <a:spcAft>
                          <a:spcPts val="0"/>
                        </a:spcAft>
                        <a:buClrTx/>
                        <a:buSzTx/>
                        <a:buFontTx/>
                        <a:buNone/>
                        <a:tabLst/>
                        <a:defRPr/>
                      </a:pPr>
                      <a:r>
                        <a:rPr lang="en-US" sz="1000" b="1" i="0" u="none" strike="noStrike" dirty="0">
                          <a:solidFill>
                            <a:schemeClr val="bg1"/>
                          </a:solidFill>
                          <a:effectLst/>
                          <a:latin typeface="+mn-lt"/>
                        </a:rPr>
                        <a:t>Price</a:t>
                      </a:r>
                    </a:p>
                    <a:p>
                      <a:pPr algn="ctr" fontAlgn="t"/>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Quantity of Financial Instrument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txBody>
                  <a:tcPr/>
                </a:tc>
                <a:tc>
                  <a:txBody>
                    <a:bodyPr/>
                    <a:lstStyle/>
                    <a:p>
                      <a:r>
                        <a:rPr lang="en-GB" sz="1000" dirty="0">
                          <a:latin typeface="+mn-lt"/>
                        </a:rPr>
                        <a:t>GRSS (M)</a:t>
                      </a:r>
                    </a:p>
                    <a:p>
                      <a:r>
                        <a:rPr lang="en-GB" sz="1000" dirty="0">
                          <a:latin typeface="+mn-lt"/>
                        </a:rPr>
                        <a:t>TAXR (M)</a:t>
                      </a:r>
                    </a:p>
                    <a:p>
                      <a:r>
                        <a:rPr lang="en-GB" sz="1000" dirty="0">
                          <a:latin typeface="+mn-lt"/>
                        </a:rPr>
                        <a:t>NETT (M)</a:t>
                      </a:r>
                    </a:p>
                  </a:txBody>
                  <a:tcPr/>
                </a:tc>
                <a:tc>
                  <a:txBody>
                    <a:bodyPr/>
                    <a:lstStyle/>
                    <a:p>
                      <a:r>
                        <a:rPr lang="en-GB" sz="1000" dirty="0">
                          <a:latin typeface="+mn-lt"/>
                        </a:rPr>
                        <a:t>PRPP (M)</a:t>
                      </a: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
        <p:nvSpPr>
          <p:cNvPr id="10" name="Text Placeholder 3">
            <a:extLst>
              <a:ext uri="{FF2B5EF4-FFF2-40B4-BE49-F238E27FC236}">
                <a16:creationId xmlns:a16="http://schemas.microsoft.com/office/drawing/2014/main" id="{5E6168DF-8D11-4B04-8C04-260B80B8B937}"/>
              </a:ext>
            </a:extLst>
          </p:cNvPr>
          <p:cNvSpPr txBox="1">
            <a:spLocks/>
          </p:cNvSpPr>
          <p:nvPr/>
        </p:nvSpPr>
        <p:spPr bwMode="auto">
          <a:xfrm>
            <a:off x="287337" y="1166267"/>
            <a:ext cx="309254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Cash Income Confirmation:</a:t>
            </a:r>
          </a:p>
          <a:p>
            <a:pPr marL="285750" indent="-285750">
              <a:buFontTx/>
              <a:buChar char="-"/>
            </a:pPr>
            <a:r>
              <a:rPr lang="en-GB" kern="0" dirty="0"/>
              <a:t>MT 566 NEWM (Mandatory)</a:t>
            </a:r>
          </a:p>
          <a:p>
            <a:r>
              <a:rPr lang="en-GB" b="1" u="sng" dirty="0"/>
              <a:t>Solution Proposal:</a:t>
            </a:r>
          </a:p>
          <a:p>
            <a:endParaRPr lang="en-GB" kern="0" dirty="0"/>
          </a:p>
        </p:txBody>
      </p:sp>
      <p:graphicFrame>
        <p:nvGraphicFramePr>
          <p:cNvPr id="11" name="Table 8">
            <a:extLst>
              <a:ext uri="{FF2B5EF4-FFF2-40B4-BE49-F238E27FC236}">
                <a16:creationId xmlns:a16="http://schemas.microsoft.com/office/drawing/2014/main" id="{B03C44C6-5B66-48C7-88AC-5C66C78B94C6}"/>
              </a:ext>
            </a:extLst>
          </p:cNvPr>
          <p:cNvGraphicFramePr>
            <a:graphicFrameLocks noGrp="1"/>
          </p:cNvGraphicFramePr>
          <p:nvPr>
            <p:extLst>
              <p:ext uri="{D42A27DB-BD31-4B8C-83A1-F6EECF244321}">
                <p14:modId xmlns:p14="http://schemas.microsoft.com/office/powerpoint/2010/main" val="2303740931"/>
              </p:ext>
            </p:extLst>
          </p:nvPr>
        </p:nvGraphicFramePr>
        <p:xfrm>
          <a:off x="287338" y="2030363"/>
          <a:ext cx="8929760" cy="919480"/>
        </p:xfrm>
        <a:graphic>
          <a:graphicData uri="http://schemas.openxmlformats.org/drawingml/2006/table">
            <a:tbl>
              <a:tblPr firstRow="1" bandRow="1">
                <a:tableStyleId>{5C22544A-7EE6-4342-B048-85BDC9FD1C3A}</a:tableStyleId>
              </a:tblPr>
              <a:tblGrid>
                <a:gridCol w="1275680">
                  <a:extLst>
                    <a:ext uri="{9D8B030D-6E8A-4147-A177-3AD203B41FA5}">
                      <a16:colId xmlns:a16="http://schemas.microsoft.com/office/drawing/2014/main" val="1930797567"/>
                    </a:ext>
                  </a:extLst>
                </a:gridCol>
                <a:gridCol w="1275680">
                  <a:extLst>
                    <a:ext uri="{9D8B030D-6E8A-4147-A177-3AD203B41FA5}">
                      <a16:colId xmlns:a16="http://schemas.microsoft.com/office/drawing/2014/main" val="4263986565"/>
                    </a:ext>
                  </a:extLst>
                </a:gridCol>
                <a:gridCol w="1275680">
                  <a:extLst>
                    <a:ext uri="{9D8B030D-6E8A-4147-A177-3AD203B41FA5}">
                      <a16:colId xmlns:a16="http://schemas.microsoft.com/office/drawing/2014/main" val="846039962"/>
                    </a:ext>
                  </a:extLst>
                </a:gridCol>
                <a:gridCol w="1275680">
                  <a:extLst>
                    <a:ext uri="{9D8B030D-6E8A-4147-A177-3AD203B41FA5}">
                      <a16:colId xmlns:a16="http://schemas.microsoft.com/office/drawing/2014/main" val="2252904349"/>
                    </a:ext>
                  </a:extLst>
                </a:gridCol>
                <a:gridCol w="1275680">
                  <a:extLst>
                    <a:ext uri="{9D8B030D-6E8A-4147-A177-3AD203B41FA5}">
                      <a16:colId xmlns:a16="http://schemas.microsoft.com/office/drawing/2014/main" val="4060012355"/>
                    </a:ext>
                  </a:extLst>
                </a:gridCol>
                <a:gridCol w="1275680">
                  <a:extLst>
                    <a:ext uri="{9D8B030D-6E8A-4147-A177-3AD203B41FA5}">
                      <a16:colId xmlns:a16="http://schemas.microsoft.com/office/drawing/2014/main" val="14147841"/>
                    </a:ext>
                  </a:extLst>
                </a:gridCol>
                <a:gridCol w="127568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(D2)</a:t>
                      </a:r>
                    </a:p>
                    <a:p>
                      <a:pPr algn="ctr" fontAlgn="t"/>
                      <a:r>
                        <a:rPr lang="en-US" sz="1000" b="1" i="0" u="none" strike="noStrike" dirty="0">
                          <a:solidFill>
                            <a:schemeClr val="bg1"/>
                          </a:solidFill>
                          <a:effectLst/>
                          <a:latin typeface="+mn-lt"/>
                        </a:rPr>
                        <a:t>Rate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Amount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295650">
                <a:tc>
                  <a:txBody>
                    <a:bodyPr/>
                    <a:lstStyle/>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p>
                      <a:r>
                        <a:rPr lang="en-GB" sz="1000" dirty="0">
                          <a:latin typeface="+mn-lt"/>
                        </a:rPr>
                        <a:t>VALU (M)</a:t>
                      </a:r>
                    </a:p>
                  </a:txBody>
                  <a:tcPr/>
                </a:tc>
                <a:tc>
                  <a:txBody>
                    <a:bodyPr/>
                    <a:lstStyle/>
                    <a:p>
                      <a:r>
                        <a:rPr lang="en-GB" sz="1000" dirty="0">
                          <a:latin typeface="+mn-lt"/>
                        </a:rPr>
                        <a:t>GRSS (M)</a:t>
                      </a:r>
                    </a:p>
                    <a:p>
                      <a:r>
                        <a:rPr lang="en-GB" sz="1000" dirty="0">
                          <a:latin typeface="+mn-lt"/>
                        </a:rPr>
                        <a:t>TAXR (M)</a:t>
                      </a:r>
                    </a:p>
                    <a:p>
                      <a:r>
                        <a:rPr lang="en-GB" sz="1000" dirty="0">
                          <a:latin typeface="+mn-lt"/>
                        </a:rPr>
                        <a:t>NETT (M)</a:t>
                      </a:r>
                      <a:endParaRPr lang="en-US" sz="1000" dirty="0">
                        <a:latin typeface="+mn-lt"/>
                      </a:endParaRP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7294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797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WIFT 16-9 Template - July 2015">
  <a:themeElements>
    <a:clrScheme name="ISO 20022 Programme">
      <a:dk1>
        <a:sysClr val="windowText" lastClr="000000"/>
      </a:dk1>
      <a:lt1>
        <a:sysClr val="window" lastClr="FFFFFF"/>
      </a:lt1>
      <a:dk2>
        <a:srgbClr val="766C62"/>
      </a:dk2>
      <a:lt2>
        <a:srgbClr val="EEECE1"/>
      </a:lt2>
      <a:accent1>
        <a:srgbClr val="065C53"/>
      </a:accent1>
      <a:accent2>
        <a:srgbClr val="B5A300"/>
      </a:accent2>
      <a:accent3>
        <a:srgbClr val="88D0C8"/>
      </a:accent3>
      <a:accent4>
        <a:srgbClr val="82C8EF"/>
      </a:accent4>
      <a:accent5>
        <a:srgbClr val="009BBB"/>
      </a:accent5>
      <a:accent6>
        <a:srgbClr val="949D9E"/>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WIFT 16-9 Template - July 2015">
  <a:themeElements>
    <a:clrScheme name="Custom 2">
      <a:dk1>
        <a:srgbClr val="000000"/>
      </a:dk1>
      <a:lt1>
        <a:srgbClr val="FFFFFF"/>
      </a:lt1>
      <a:dk2>
        <a:srgbClr val="766C62"/>
      </a:dk2>
      <a:lt2>
        <a:srgbClr val="EEECE1"/>
      </a:lt2>
      <a:accent1>
        <a:srgbClr val="009BBB"/>
      </a:accent1>
      <a:accent2>
        <a:srgbClr val="003478"/>
      </a:accent2>
      <a:accent3>
        <a:srgbClr val="F0AB00"/>
      </a:accent3>
      <a:accent4>
        <a:srgbClr val="693695"/>
      </a:accent4>
      <a:accent5>
        <a:srgbClr val="970254"/>
      </a:accent5>
      <a:accent6>
        <a:srgbClr val="827C34"/>
      </a:accent6>
      <a:hlink>
        <a:srgbClr val="009BBB"/>
      </a:hlink>
      <a:folHlink>
        <a:srgbClr val="003478"/>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Archived xmlns="ce5c5302-2486-46c4-ade9-2de10cd50d68">false</Archiv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SWSDocument" ma:contentTypeID="0x0101004C9DECB2D12E4C3EA904DFA9AD5B125000F5A4F2C8B9950342816E95D0E0EBED74" ma:contentTypeVersion="3" ma:contentTypeDescription="PlanetSwift Workspace Document" ma:contentTypeScope="" ma:versionID="1249adb10199e4949a8facac05757308">
  <xsd:schema xmlns:xsd="http://www.w3.org/2001/XMLSchema" xmlns:xs="http://www.w3.org/2001/XMLSchema" xmlns:p="http://schemas.microsoft.com/office/2006/metadata/properties" xmlns:ns1="http://schemas.microsoft.com/sharepoint/v3" xmlns:ns3="http://schemas.microsoft.com/sharepoint/v4" xmlns:ns4="ce5c5302-2486-46c4-ade9-2de10cd50d68" targetNamespace="http://schemas.microsoft.com/office/2006/metadata/properties" ma:root="true" ma:fieldsID="a777be92fa69d266901f9d9cd3809514" ns1:_="" ns3:_="" ns4:_="">
    <xsd:import namespace="http://schemas.microsoft.com/sharepoint/v3"/>
    <xsd:import namespace="http://schemas.microsoft.com/sharepoint/v4"/>
    <xsd:import namespace="ce5c5302-2486-46c4-ade9-2de10cd50d68"/>
    <xsd:element name="properties">
      <xsd:complexType>
        <xsd:sequence>
          <xsd:element name="documentManagement">
            <xsd:complexType>
              <xsd:all>
                <xsd:element ref="ns1:Discuss" minOccurs="0"/>
                <xsd:element ref="ns3:IconOverlay" minOccurs="0"/>
                <xsd:element ref="ns4: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iscuss" ma:index="8" nillable="true" ma:displayName="Discuss" ma:internalName="Discus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c5302-2486-46c4-ade9-2de10cd50d68" elementFormDefault="qualified">
    <xsd:import namespace="http://schemas.microsoft.com/office/2006/documentManagement/types"/>
    <xsd:import namespace="http://schemas.microsoft.com/office/infopath/2007/PartnerControls"/>
    <xsd:element name="Archived" ma:index="10" nillable="true" ma:displayName="Archived" ma:default="0" ma:description="Indicates if a doc is outdated or not. Views can be created to &quot;hide&quot; the archived documents" ma:internalName="Archiv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8E2A0D-4021-456E-842C-58CA40A3B5CE}">
  <ds:schemaRef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ce5c5302-2486-46c4-ade9-2de10cd50d68"/>
    <ds:schemaRef ds:uri="http://schemas.microsoft.com/office/2006/metadata/properties"/>
    <ds:schemaRef ds:uri="http://purl.org/dc/dcmitype/"/>
    <ds:schemaRef ds:uri="http://schemas.openxmlformats.org/package/2006/metadata/core-properties"/>
    <ds:schemaRef ds:uri="http://schemas.microsoft.com/sharepoint/v4"/>
    <ds:schemaRef ds:uri="http://schemas.microsoft.com/sharepoint/v3"/>
  </ds:schemaRefs>
</ds:datastoreItem>
</file>

<file path=customXml/itemProps2.xml><?xml version="1.0" encoding="utf-8"?>
<ds:datastoreItem xmlns:ds="http://schemas.openxmlformats.org/officeDocument/2006/customXml" ds:itemID="{A39A18B3-73E0-4B23-A2EA-77F0F962DA11}">
  <ds:schemaRefs>
    <ds:schemaRef ds:uri="http://schemas.microsoft.com/sharepoint/v3/contenttype/forms"/>
  </ds:schemaRefs>
</ds:datastoreItem>
</file>

<file path=customXml/itemProps3.xml><?xml version="1.0" encoding="utf-8"?>
<ds:datastoreItem xmlns:ds="http://schemas.openxmlformats.org/officeDocument/2006/customXml" ds:itemID="{0C234A85-D5BC-47E9-8523-21D70C584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ce5c5302-2486-46c4-ade9-2de10cd50d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80790</TotalTime>
  <Words>1431</Words>
  <Application>Microsoft Office PowerPoint</Application>
  <PresentationFormat>Custom</PresentationFormat>
  <Paragraphs>339</Paragraphs>
  <Slides>9</Slides>
  <Notes>6</Notes>
  <HiddenSlides>1</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9</vt:i4>
      </vt:variant>
    </vt:vector>
  </HeadingPairs>
  <TitlesOfParts>
    <vt:vector size="19" baseType="lpstr">
      <vt:lpstr>Arial</vt:lpstr>
      <vt:lpstr>Calibri</vt:lpstr>
      <vt:lpstr>Courier New</vt:lpstr>
      <vt:lpstr>Times New Roman</vt:lpstr>
      <vt:lpstr>Verdana Pro</vt:lpstr>
      <vt:lpstr>Wingdings</vt:lpstr>
      <vt:lpstr>SWIFT 16-9 Template - July 2015</vt:lpstr>
      <vt:lpstr>1_SWIFT 16-9 Template - July 2015</vt:lpstr>
      <vt:lpstr>6_SWIFT 16-9 Template - July 2015</vt:lpstr>
      <vt:lpstr>think-cell Slide</vt:lpstr>
      <vt:lpstr>PowerPoint Presentation</vt:lpstr>
      <vt:lpstr>Investment Funds Income Distribution</vt:lpstr>
      <vt:lpstr>Investment Funds Income Distribution (2/2)</vt:lpstr>
      <vt:lpstr>Problem – High Level Notification Flow (Option A)</vt:lpstr>
      <vt:lpstr>Problem – High Level Notification Flow (Option B)</vt:lpstr>
      <vt:lpstr>Problem – Cash Income Distribution and Income Reinvestment (1/4)</vt:lpstr>
      <vt:lpstr>Problem – Cash Income Distribution and Income Reinvestment (2/4)</vt:lpstr>
      <vt:lpstr>Problem – Cash Income Distribution and Income Reinvestment (3/4)</vt:lpstr>
      <vt:lpstr>Problem – Cash Income Distribution and Income Reinvestment (4/4)</vt:lpstr>
    </vt:vector>
  </TitlesOfParts>
  <Company>SWIFT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20022 Programme, Customer Workshop</dc:title>
  <dc:creator>Saqib SHEIKH</dc:creator>
  <dc:description>©2008</dc:description>
  <cp:lastModifiedBy>MESTDAG Gregory</cp:lastModifiedBy>
  <cp:revision>778</cp:revision>
  <cp:lastPrinted>2008-10-20T13:40:29Z</cp:lastPrinted>
  <dcterms:created xsi:type="dcterms:W3CDTF">2018-03-14T09:46:58Z</dcterms:created>
  <dcterms:modified xsi:type="dcterms:W3CDTF">2022-05-03T13:50:06Z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0x0101004C9DECB2D12E4C3EA904DFA9AD5B125000F5A4F2C8B9950342816E95D0E0EBED74</vt:lpwstr>
  </property>
  <property fmtid="{D5CDD505-2E9C-101B-9397-08002B2CF9AE}" pid="3" name="MSIP_Label_07e5ec96-de18-494a-ae2a-9b13f1780dd1_Enabled">
    <vt:lpwstr>true</vt:lpwstr>
  </property>
  <property fmtid="{D5CDD505-2E9C-101B-9397-08002B2CF9AE}" pid="4" name="MSIP_Label_07e5ec96-de18-494a-ae2a-9b13f1780dd1_SetDate">
    <vt:lpwstr>2021-01-06T14:12:26Z</vt:lpwstr>
  </property>
  <property fmtid="{D5CDD505-2E9C-101B-9397-08002B2CF9AE}" pid="5" name="MSIP_Label_07e5ec96-de18-494a-ae2a-9b13f1780dd1_Method">
    <vt:lpwstr>Standard</vt:lpwstr>
  </property>
  <property fmtid="{D5CDD505-2E9C-101B-9397-08002B2CF9AE}" pid="6" name="MSIP_Label_07e5ec96-de18-494a-ae2a-9b13f1780dd1_Name">
    <vt:lpwstr>SWIFT Public</vt:lpwstr>
  </property>
  <property fmtid="{D5CDD505-2E9C-101B-9397-08002B2CF9AE}" pid="7" name="MSIP_Label_07e5ec96-de18-494a-ae2a-9b13f1780dd1_SiteId">
    <vt:lpwstr>45b55e44-3503-4284-bbe1-0e6bf9fa1d0a</vt:lpwstr>
  </property>
  <property fmtid="{D5CDD505-2E9C-101B-9397-08002B2CF9AE}" pid="8" name="MSIP_Label_07e5ec96-de18-494a-ae2a-9b13f1780dd1_ActionId">
    <vt:lpwstr>d8a6baa5-bbbf-4938-8d7b-9f8202e677a5</vt:lpwstr>
  </property>
  <property fmtid="{D5CDD505-2E9C-101B-9397-08002B2CF9AE}" pid="9" name="MSIP_Label_07e5ec96-de18-494a-ae2a-9b13f1780dd1_ContentBits">
    <vt:lpwstr>0</vt:lpwstr>
  </property>
</Properties>
</file>