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768" r:id="rId5"/>
    <p:sldMasterId id="2147483784" r:id="rId6"/>
  </p:sldMasterIdLst>
  <p:notesMasterIdLst>
    <p:notesMasterId r:id="rId17"/>
  </p:notesMasterIdLst>
  <p:handoutMasterIdLst>
    <p:handoutMasterId r:id="rId18"/>
  </p:handoutMasterIdLst>
  <p:sldIdLst>
    <p:sldId id="822" r:id="rId7"/>
    <p:sldId id="907" r:id="rId8"/>
    <p:sldId id="905" r:id="rId9"/>
    <p:sldId id="914" r:id="rId10"/>
    <p:sldId id="920" r:id="rId11"/>
    <p:sldId id="916" r:id="rId12"/>
    <p:sldId id="921" r:id="rId13"/>
    <p:sldId id="908" r:id="rId14"/>
    <p:sldId id="909" r:id="rId15"/>
    <p:sldId id="915" r:id="rId16"/>
  </p:sldIdLst>
  <p:sldSz cx="10801350" cy="6076950"/>
  <p:notesSz cx="6883400" cy="9906000"/>
  <p:custDataLst>
    <p:tags r:id="rId19"/>
  </p:custDataLst>
  <p:defaultTextStyle>
    <a:defPPr>
      <a:defRPr lang="en-GB"/>
    </a:defPPr>
    <a:lvl1pPr algn="l" rtl="0" eaLnBrk="0" fontAlgn="base" hangingPunct="0">
      <a:spcBef>
        <a:spcPct val="0"/>
      </a:spcBef>
      <a:spcAft>
        <a:spcPct val="0"/>
      </a:spcAft>
      <a:defRPr sz="2800" kern="1200">
        <a:solidFill>
          <a:schemeClr val="tx1"/>
        </a:solidFill>
        <a:latin typeface="Arial" charset="0"/>
        <a:ea typeface="+mn-ea"/>
        <a:cs typeface="+mn-cs"/>
      </a:defRPr>
    </a:lvl1pPr>
    <a:lvl2pPr marL="539823" algn="l" rtl="0" eaLnBrk="0" fontAlgn="base" hangingPunct="0">
      <a:spcBef>
        <a:spcPct val="0"/>
      </a:spcBef>
      <a:spcAft>
        <a:spcPct val="0"/>
      </a:spcAft>
      <a:defRPr sz="2800" kern="1200">
        <a:solidFill>
          <a:schemeClr val="tx1"/>
        </a:solidFill>
        <a:latin typeface="Arial" charset="0"/>
        <a:ea typeface="+mn-ea"/>
        <a:cs typeface="+mn-cs"/>
      </a:defRPr>
    </a:lvl2pPr>
    <a:lvl3pPr marL="1079642" algn="l" rtl="0" eaLnBrk="0" fontAlgn="base" hangingPunct="0">
      <a:spcBef>
        <a:spcPct val="0"/>
      </a:spcBef>
      <a:spcAft>
        <a:spcPct val="0"/>
      </a:spcAft>
      <a:defRPr sz="2800" kern="1200">
        <a:solidFill>
          <a:schemeClr val="tx1"/>
        </a:solidFill>
        <a:latin typeface="Arial" charset="0"/>
        <a:ea typeface="+mn-ea"/>
        <a:cs typeface="+mn-cs"/>
      </a:defRPr>
    </a:lvl3pPr>
    <a:lvl4pPr marL="1619466" algn="l" rtl="0" eaLnBrk="0" fontAlgn="base" hangingPunct="0">
      <a:spcBef>
        <a:spcPct val="0"/>
      </a:spcBef>
      <a:spcAft>
        <a:spcPct val="0"/>
      </a:spcAft>
      <a:defRPr sz="2800" kern="1200">
        <a:solidFill>
          <a:schemeClr val="tx1"/>
        </a:solidFill>
        <a:latin typeface="Arial" charset="0"/>
        <a:ea typeface="+mn-ea"/>
        <a:cs typeface="+mn-cs"/>
      </a:defRPr>
    </a:lvl4pPr>
    <a:lvl5pPr marL="2159287" algn="l" rtl="0" eaLnBrk="0" fontAlgn="base" hangingPunct="0">
      <a:spcBef>
        <a:spcPct val="0"/>
      </a:spcBef>
      <a:spcAft>
        <a:spcPct val="0"/>
      </a:spcAft>
      <a:defRPr sz="2800" kern="1200">
        <a:solidFill>
          <a:schemeClr val="tx1"/>
        </a:solidFill>
        <a:latin typeface="Arial" charset="0"/>
        <a:ea typeface="+mn-ea"/>
        <a:cs typeface="+mn-cs"/>
      </a:defRPr>
    </a:lvl5pPr>
    <a:lvl6pPr marL="2699110" algn="l" defTabSz="1079642" rtl="0" eaLnBrk="1" latinLnBrk="0" hangingPunct="1">
      <a:defRPr sz="2800" kern="1200">
        <a:solidFill>
          <a:schemeClr val="tx1"/>
        </a:solidFill>
        <a:latin typeface="Arial" charset="0"/>
        <a:ea typeface="+mn-ea"/>
        <a:cs typeface="+mn-cs"/>
      </a:defRPr>
    </a:lvl6pPr>
    <a:lvl7pPr marL="3238932" algn="l" defTabSz="1079642" rtl="0" eaLnBrk="1" latinLnBrk="0" hangingPunct="1">
      <a:defRPr sz="2800" kern="1200">
        <a:solidFill>
          <a:schemeClr val="tx1"/>
        </a:solidFill>
        <a:latin typeface="Arial" charset="0"/>
        <a:ea typeface="+mn-ea"/>
        <a:cs typeface="+mn-cs"/>
      </a:defRPr>
    </a:lvl7pPr>
    <a:lvl8pPr marL="3778754" algn="l" defTabSz="1079642" rtl="0" eaLnBrk="1" latinLnBrk="0" hangingPunct="1">
      <a:defRPr sz="2800" kern="1200">
        <a:solidFill>
          <a:schemeClr val="tx1"/>
        </a:solidFill>
        <a:latin typeface="Arial" charset="0"/>
        <a:ea typeface="+mn-ea"/>
        <a:cs typeface="+mn-cs"/>
      </a:defRPr>
    </a:lvl8pPr>
    <a:lvl9pPr marL="4318576" algn="l" defTabSz="1079642" rtl="0" eaLnBrk="1" latinLnBrk="0" hangingPunct="1">
      <a:defRPr sz="28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tandards all hands" id="{E66FE39C-44E2-4EC6-9DEC-D76289A1D351}">
          <p14:sldIdLst>
            <p14:sldId id="822"/>
            <p14:sldId id="907"/>
            <p14:sldId id="905"/>
            <p14:sldId id="914"/>
            <p14:sldId id="920"/>
            <p14:sldId id="916"/>
            <p14:sldId id="921"/>
            <p14:sldId id="908"/>
            <p14:sldId id="909"/>
            <p14:sldId id="915"/>
          </p14:sldIdLst>
        </p14:section>
      </p14:sectionLst>
    </p:ext>
    <p:ext uri="{EFAFB233-063F-42B5-8137-9DF3F51BA10A}">
      <p15:sldGuideLst xmlns:p15="http://schemas.microsoft.com/office/powerpoint/2012/main">
        <p15:guide id="1" orient="horz" pos="3502">
          <p15:clr>
            <a:srgbClr val="A4A3A4"/>
          </p15:clr>
        </p15:guide>
        <p15:guide id="2" orient="horz" pos="190">
          <p15:clr>
            <a:srgbClr val="A4A3A4"/>
          </p15:clr>
        </p15:guide>
        <p15:guide id="3" orient="horz" pos="3411">
          <p15:clr>
            <a:srgbClr val="A4A3A4"/>
          </p15:clr>
        </p15:guide>
        <p15:guide id="4" orient="horz" pos="372">
          <p15:clr>
            <a:srgbClr val="A4A3A4"/>
          </p15:clr>
        </p15:guide>
        <p15:guide id="5" orient="horz" pos="735">
          <p15:clr>
            <a:srgbClr val="A4A3A4"/>
          </p15:clr>
        </p15:guide>
        <p15:guide id="6" pos="181">
          <p15:clr>
            <a:srgbClr val="A4A3A4"/>
          </p15:clr>
        </p15:guide>
        <p15:guide id="7" pos="6623">
          <p15:clr>
            <a:srgbClr val="A4A3A4"/>
          </p15:clr>
        </p15:guide>
        <p15:guide id="8" pos="363">
          <p15:clr>
            <a:srgbClr val="A4A3A4"/>
          </p15:clr>
        </p15:guide>
        <p15:guide id="9" pos="726">
          <p15:clr>
            <a:srgbClr val="A4A3A4"/>
          </p15:clr>
        </p15:guide>
        <p15:guide id="10" pos="1089">
          <p15:clr>
            <a:srgbClr val="A4A3A4"/>
          </p15:clr>
        </p15:guide>
      </p15:sldGuideLst>
    </p:ext>
    <p:ext uri="{2D200454-40CA-4A62-9FC3-DE9A4176ACB9}">
      <p15:notesGuideLst xmlns:p15="http://schemas.microsoft.com/office/powerpoint/2012/main">
        <p15:guide id="1" orient="horz" pos="3120">
          <p15:clr>
            <a:srgbClr val="A4A3A4"/>
          </p15:clr>
        </p15:guide>
        <p15:guide id="2" pos="216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ELHAM Nils" initials="WN" lastIdx="2" clrIdx="0"/>
  <p:cmAuthor id="1" name="MESTDAG Gregory" initials="MG" lastIdx="1" clrIdx="1">
    <p:extLst>
      <p:ext uri="{19B8F6BF-5375-455C-9EA6-DF929625EA0E}">
        <p15:presenceInfo xmlns:p15="http://schemas.microsoft.com/office/powerpoint/2012/main" userId="S::Gregory.MESTDAG@swift.com::fe64001e-a81a-420c-9e3e-71c421f1e1c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5A00"/>
    <a:srgbClr val="E9928E"/>
    <a:srgbClr val="065C53"/>
    <a:srgbClr val="009BCC"/>
    <a:srgbClr val="FFDFCD"/>
    <a:srgbClr val="E7F6F4"/>
    <a:srgbClr val="71C6EE"/>
    <a:srgbClr val="BFBFBF"/>
    <a:srgbClr val="88D0C8"/>
    <a:srgbClr val="009B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47488B-1DCE-4B96-82A9-54DE3D1C89CC}" v="5" dt="2023-03-31T12:49:01.3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2" autoAdjust="0"/>
    <p:restoredTop sz="95503" autoAdjust="0"/>
  </p:normalViewPr>
  <p:slideViewPr>
    <p:cSldViewPr>
      <p:cViewPr varScale="1">
        <p:scale>
          <a:sx n="133" d="100"/>
          <a:sy n="133" d="100"/>
        </p:scale>
        <p:origin x="150" y="138"/>
      </p:cViewPr>
      <p:guideLst>
        <p:guide orient="horz" pos="3502"/>
        <p:guide orient="horz" pos="190"/>
        <p:guide orient="horz" pos="3411"/>
        <p:guide orient="horz" pos="372"/>
        <p:guide orient="horz" pos="735"/>
        <p:guide pos="181"/>
        <p:guide pos="6623"/>
        <p:guide pos="363"/>
        <p:guide pos="726"/>
        <p:guide pos="1089"/>
      </p:guideLst>
    </p:cSldViewPr>
  </p:slideViewPr>
  <p:outlineViewPr>
    <p:cViewPr>
      <p:scale>
        <a:sx n="33" d="100"/>
        <a:sy n="33" d="100"/>
      </p:scale>
      <p:origin x="0" y="-2648"/>
    </p:cViewPr>
  </p:outlineViewPr>
  <p:notesTextViewPr>
    <p:cViewPr>
      <p:scale>
        <a:sx n="125" d="100"/>
        <a:sy n="125" d="100"/>
      </p:scale>
      <p:origin x="0" y="0"/>
    </p:cViewPr>
  </p:notesTextViewPr>
  <p:sorterViewPr>
    <p:cViewPr>
      <p:scale>
        <a:sx n="80" d="100"/>
        <a:sy n="80" d="100"/>
      </p:scale>
      <p:origin x="0" y="-2676"/>
    </p:cViewPr>
  </p:sorterViewPr>
  <p:notesViewPr>
    <p:cSldViewPr>
      <p:cViewPr varScale="1">
        <p:scale>
          <a:sx n="53" d="100"/>
          <a:sy n="53" d="100"/>
        </p:scale>
        <p:origin x="2652" y="72"/>
      </p:cViewPr>
      <p:guideLst>
        <p:guide orient="horz" pos="3120"/>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defTabSz="958850">
              <a:defRPr sz="1300">
                <a:latin typeface="Times New Roman" pitchFamily="18" charset="0"/>
              </a:defRPr>
            </a:lvl1pPr>
          </a:lstStyle>
          <a:p>
            <a:endParaRPr lang="en-GB"/>
          </a:p>
        </p:txBody>
      </p:sp>
      <p:sp>
        <p:nvSpPr>
          <p:cNvPr id="27651" name="Rectangle 3"/>
          <p:cNvSpPr>
            <a:spLocks noGrp="1" noChangeArrowheads="1"/>
          </p:cNvSpPr>
          <p:nvPr>
            <p:ph type="dt" sz="quarter" idx="1"/>
          </p:nvPr>
        </p:nvSpPr>
        <p:spPr bwMode="auto">
          <a:xfrm>
            <a:off x="3900488" y="0"/>
            <a:ext cx="2982912"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a:defRPr sz="1300">
                <a:latin typeface="Times New Roman" pitchFamily="18" charset="0"/>
              </a:defRPr>
            </a:lvl1pPr>
          </a:lstStyle>
          <a:p>
            <a:endParaRPr lang="en-GB"/>
          </a:p>
        </p:txBody>
      </p:sp>
      <p:sp>
        <p:nvSpPr>
          <p:cNvPr id="27652" name="Rectangle 4"/>
          <p:cNvSpPr>
            <a:spLocks noGrp="1" noChangeArrowheads="1"/>
          </p:cNvSpPr>
          <p:nvPr>
            <p:ph type="ftr" sz="quarter" idx="2"/>
          </p:nvPr>
        </p:nvSpPr>
        <p:spPr bwMode="auto">
          <a:xfrm>
            <a:off x="0" y="9410700"/>
            <a:ext cx="2982913"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defTabSz="958850">
              <a:defRPr sz="1300">
                <a:latin typeface="Times New Roman" pitchFamily="18" charset="0"/>
              </a:defRPr>
            </a:lvl1pPr>
          </a:lstStyle>
          <a:p>
            <a:endParaRPr lang="en-GB"/>
          </a:p>
        </p:txBody>
      </p:sp>
    </p:spTree>
    <p:extLst>
      <p:ext uri="{BB962C8B-B14F-4D97-AF65-F5344CB8AC3E}">
        <p14:creationId xmlns:p14="http://schemas.microsoft.com/office/powerpoint/2010/main" val="2243990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defTabSz="958850">
              <a:defRPr sz="1300">
                <a:latin typeface="Times New Roman" pitchFamily="18" charset="0"/>
              </a:defRPr>
            </a:lvl1pPr>
          </a:lstStyle>
          <a:p>
            <a:endParaRPr lang="en-GB"/>
          </a:p>
        </p:txBody>
      </p:sp>
      <p:sp>
        <p:nvSpPr>
          <p:cNvPr id="3075" name="Rectangle 3"/>
          <p:cNvSpPr>
            <a:spLocks noGrp="1" noChangeArrowheads="1"/>
          </p:cNvSpPr>
          <p:nvPr>
            <p:ph type="dt" idx="1"/>
          </p:nvPr>
        </p:nvSpPr>
        <p:spPr bwMode="auto">
          <a:xfrm>
            <a:off x="3900488" y="0"/>
            <a:ext cx="2982912"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a:defRPr sz="1300">
                <a:latin typeface="Times New Roman" pitchFamily="18" charset="0"/>
              </a:defRPr>
            </a:lvl1pPr>
          </a:lstStyle>
          <a:p>
            <a:endParaRPr lang="en-GB"/>
          </a:p>
        </p:txBody>
      </p:sp>
      <p:sp>
        <p:nvSpPr>
          <p:cNvPr id="3076" name="Rectangle 4"/>
          <p:cNvSpPr>
            <a:spLocks noGrp="1" noRot="1" noChangeAspect="1" noChangeArrowheads="1" noTextEdit="1"/>
          </p:cNvSpPr>
          <p:nvPr>
            <p:ph type="sldImg" idx="2"/>
          </p:nvPr>
        </p:nvSpPr>
        <p:spPr bwMode="auto">
          <a:xfrm>
            <a:off x="139700" y="742950"/>
            <a:ext cx="6604000" cy="37147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7575" y="4705350"/>
            <a:ext cx="5048250" cy="44577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3078" name="Rectangle 6"/>
          <p:cNvSpPr>
            <a:spLocks noGrp="1" noChangeArrowheads="1"/>
          </p:cNvSpPr>
          <p:nvPr>
            <p:ph type="ftr" sz="quarter" idx="4"/>
          </p:nvPr>
        </p:nvSpPr>
        <p:spPr bwMode="auto">
          <a:xfrm>
            <a:off x="0" y="9410700"/>
            <a:ext cx="2982913"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defTabSz="958850">
              <a:defRPr sz="1300">
                <a:latin typeface="Times New Roman" pitchFamily="18" charset="0"/>
              </a:defRPr>
            </a:lvl1pPr>
          </a:lstStyle>
          <a:p>
            <a:endParaRPr lang="en-GB"/>
          </a:p>
        </p:txBody>
      </p:sp>
      <p:sp>
        <p:nvSpPr>
          <p:cNvPr id="3079" name="Rectangle 7"/>
          <p:cNvSpPr>
            <a:spLocks noGrp="1" noChangeArrowheads="1"/>
          </p:cNvSpPr>
          <p:nvPr>
            <p:ph type="sldNum" sz="quarter" idx="5"/>
          </p:nvPr>
        </p:nvSpPr>
        <p:spPr bwMode="auto">
          <a:xfrm>
            <a:off x="3900488" y="9410700"/>
            <a:ext cx="2982912"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r" defTabSz="958850">
              <a:defRPr sz="1300">
                <a:latin typeface="Times New Roman" pitchFamily="18" charset="0"/>
              </a:defRPr>
            </a:lvl1pPr>
          </a:lstStyle>
          <a:p>
            <a:fld id="{CF25249E-1E51-4E7D-A7EE-849F86720824}" type="slidenum">
              <a:rPr lang="en-GB"/>
              <a:pPr/>
              <a:t>‹#›</a:t>
            </a:fld>
            <a:endParaRPr lang="en-GB"/>
          </a:p>
        </p:txBody>
      </p:sp>
    </p:spTree>
    <p:extLst>
      <p:ext uri="{BB962C8B-B14F-4D97-AF65-F5344CB8AC3E}">
        <p14:creationId xmlns:p14="http://schemas.microsoft.com/office/powerpoint/2010/main" val="28203800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400" kern="1200">
        <a:solidFill>
          <a:schemeClr val="tx1"/>
        </a:solidFill>
        <a:latin typeface="Times New Roman" pitchFamily="18" charset="0"/>
        <a:ea typeface="+mn-ea"/>
        <a:cs typeface="+mn-cs"/>
      </a:defRPr>
    </a:lvl1pPr>
    <a:lvl2pPr marL="539823" algn="l" rtl="0" fontAlgn="base">
      <a:spcBef>
        <a:spcPct val="30000"/>
      </a:spcBef>
      <a:spcAft>
        <a:spcPct val="0"/>
      </a:spcAft>
      <a:defRPr sz="1400" kern="1200">
        <a:solidFill>
          <a:schemeClr val="tx1"/>
        </a:solidFill>
        <a:latin typeface="Times New Roman" pitchFamily="18" charset="0"/>
        <a:ea typeface="+mn-ea"/>
        <a:cs typeface="+mn-cs"/>
      </a:defRPr>
    </a:lvl2pPr>
    <a:lvl3pPr marL="1079642" algn="l" rtl="0" fontAlgn="base">
      <a:spcBef>
        <a:spcPct val="30000"/>
      </a:spcBef>
      <a:spcAft>
        <a:spcPct val="0"/>
      </a:spcAft>
      <a:defRPr sz="1400" kern="1200">
        <a:solidFill>
          <a:schemeClr val="tx1"/>
        </a:solidFill>
        <a:latin typeface="Times New Roman" pitchFamily="18" charset="0"/>
        <a:ea typeface="+mn-ea"/>
        <a:cs typeface="+mn-cs"/>
      </a:defRPr>
    </a:lvl3pPr>
    <a:lvl4pPr marL="1619466" algn="l" rtl="0" fontAlgn="base">
      <a:spcBef>
        <a:spcPct val="30000"/>
      </a:spcBef>
      <a:spcAft>
        <a:spcPct val="0"/>
      </a:spcAft>
      <a:defRPr sz="1400" kern="1200">
        <a:solidFill>
          <a:schemeClr val="tx1"/>
        </a:solidFill>
        <a:latin typeface="Times New Roman" pitchFamily="18" charset="0"/>
        <a:ea typeface="+mn-ea"/>
        <a:cs typeface="+mn-cs"/>
      </a:defRPr>
    </a:lvl4pPr>
    <a:lvl5pPr marL="2159287" algn="l" rtl="0" fontAlgn="base">
      <a:spcBef>
        <a:spcPct val="30000"/>
      </a:spcBef>
      <a:spcAft>
        <a:spcPct val="0"/>
      </a:spcAft>
      <a:defRPr sz="1400" kern="1200">
        <a:solidFill>
          <a:schemeClr val="tx1"/>
        </a:solidFill>
        <a:latin typeface="Times New Roman" pitchFamily="18" charset="0"/>
        <a:ea typeface="+mn-ea"/>
        <a:cs typeface="+mn-cs"/>
      </a:defRPr>
    </a:lvl5pPr>
    <a:lvl6pPr marL="2699110" algn="l" defTabSz="1079642" rtl="0" eaLnBrk="1" latinLnBrk="0" hangingPunct="1">
      <a:defRPr sz="1400" kern="1200">
        <a:solidFill>
          <a:schemeClr val="tx1"/>
        </a:solidFill>
        <a:latin typeface="+mn-lt"/>
        <a:ea typeface="+mn-ea"/>
        <a:cs typeface="+mn-cs"/>
      </a:defRPr>
    </a:lvl6pPr>
    <a:lvl7pPr marL="3238932" algn="l" defTabSz="1079642" rtl="0" eaLnBrk="1" latinLnBrk="0" hangingPunct="1">
      <a:defRPr sz="1400" kern="1200">
        <a:solidFill>
          <a:schemeClr val="tx1"/>
        </a:solidFill>
        <a:latin typeface="+mn-lt"/>
        <a:ea typeface="+mn-ea"/>
        <a:cs typeface="+mn-cs"/>
      </a:defRPr>
    </a:lvl7pPr>
    <a:lvl8pPr marL="3778754" algn="l" defTabSz="1079642" rtl="0" eaLnBrk="1" latinLnBrk="0" hangingPunct="1">
      <a:defRPr sz="1400" kern="1200">
        <a:solidFill>
          <a:schemeClr val="tx1"/>
        </a:solidFill>
        <a:latin typeface="+mn-lt"/>
        <a:ea typeface="+mn-ea"/>
        <a:cs typeface="+mn-cs"/>
      </a:defRPr>
    </a:lvl8pPr>
    <a:lvl9pPr marL="4318576" algn="l" defTabSz="1079642"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25249E-1E51-4E7D-A7EE-849F86720824}" type="slidenum">
              <a:rPr lang="en-GB" smtClean="0"/>
              <a:pPr/>
              <a:t>1</a:t>
            </a:fld>
            <a:endParaRPr lang="en-GB"/>
          </a:p>
        </p:txBody>
      </p:sp>
    </p:spTree>
    <p:extLst>
      <p:ext uri="{BB962C8B-B14F-4D97-AF65-F5344CB8AC3E}">
        <p14:creationId xmlns:p14="http://schemas.microsoft.com/office/powerpoint/2010/main" val="2207559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GB" dirty="0"/>
              <a:t>J-F Cecconello: </a:t>
            </a:r>
            <a:r>
              <a:rPr lang="en-GB" sz="1800" dirty="0">
                <a:effectLst/>
                <a:latin typeface="Verdana Pro" panose="020B0604030504040204" pitchFamily="34" charset="0"/>
                <a:ea typeface="Calibri" panose="020F0502020204030204" pitchFamily="34" charset="0"/>
              </a:rPr>
              <a:t> Indeed, the understanding for Investment Funds the timeline would be RD (Record date) – XD (Ex-Date) – PD (Payment date) </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Verdana Pro" panose="020B0604030504040204" pitchFamily="34" charset="0"/>
              <a:buChar char="-"/>
            </a:pPr>
            <a:r>
              <a:rPr lang="en-GB" sz="1800" dirty="0">
                <a:effectLst/>
                <a:latin typeface="Verdana Pro" panose="020B0604030504040204" pitchFamily="34" charset="0"/>
                <a:ea typeface="Times New Roman" panose="02020603050405020304" pitchFamily="18" charset="0"/>
                <a:cs typeface="Tahoma" panose="020B0604030504040204" pitchFamily="34" charset="0"/>
              </a:rPr>
              <a:t>where the XD can either be on RD or after); my understanding is that usually the XD will be on the day after the RD; the XD remains.</a:t>
            </a:r>
            <a:endParaRPr lang="en-US" sz="1800" dirty="0">
              <a:effectLst/>
              <a:latin typeface="Calibri" panose="020F0502020204030204" pitchFamily="34" charset="0"/>
              <a:ea typeface="DengXian" panose="020B0503020204020204" pitchFamily="2" charset="-122"/>
              <a:cs typeface="Tahoma" panose="020B0604030504040204" pitchFamily="34" charset="0"/>
            </a:endParaRPr>
          </a:p>
          <a:p>
            <a:pPr marL="342900" marR="0" lvl="0" indent="-342900">
              <a:spcBef>
                <a:spcPts val="0"/>
              </a:spcBef>
              <a:spcAft>
                <a:spcPts val="0"/>
              </a:spcAft>
              <a:buFont typeface="Verdana Pro" panose="020B0604030504040204" pitchFamily="34" charset="0"/>
              <a:buChar char="-"/>
            </a:pPr>
            <a:r>
              <a:rPr lang="en-GB" sz="1800" i="1" dirty="0">
                <a:effectLst/>
                <a:latin typeface="Verdana Pro" panose="020B0604030504040204" pitchFamily="34" charset="0"/>
                <a:ea typeface="Times New Roman" panose="02020603050405020304" pitchFamily="18" charset="0"/>
                <a:cs typeface="Tahoma" panose="020B0604030504040204" pitchFamily="34" charset="0"/>
              </a:rPr>
              <a:t>I take an assumption as well that whenever we sent MT566 (confirmation); you may as well still send MT564</a:t>
            </a:r>
            <a:endParaRPr lang="en-US" sz="1800" dirty="0">
              <a:effectLst/>
              <a:latin typeface="Calibri" panose="020F0502020204030204" pitchFamily="34" charset="0"/>
              <a:ea typeface="DengXian" panose="020B0503020204020204" pitchFamily="2" charset="-122"/>
              <a:cs typeface="Tahoma" panose="020B0604030504040204" pitchFamily="34" charset="0"/>
            </a:endParaRPr>
          </a:p>
        </p:txBody>
      </p:sp>
      <p:sp>
        <p:nvSpPr>
          <p:cNvPr id="4" name="Slide Number Placeholder 3"/>
          <p:cNvSpPr>
            <a:spLocks noGrp="1"/>
          </p:cNvSpPr>
          <p:nvPr>
            <p:ph type="sldNum" sz="quarter" idx="5"/>
          </p:nvPr>
        </p:nvSpPr>
        <p:spPr/>
        <p:txBody>
          <a:bodyPr/>
          <a:lstStyle/>
          <a:p>
            <a:fld id="{CF25249E-1E51-4E7D-A7EE-849F86720824}" type="slidenum">
              <a:rPr lang="en-GB" smtClean="0"/>
              <a:pPr/>
              <a:t>3</a:t>
            </a:fld>
            <a:endParaRPr lang="en-GB"/>
          </a:p>
        </p:txBody>
      </p:sp>
    </p:spTree>
    <p:extLst>
      <p:ext uri="{BB962C8B-B14F-4D97-AF65-F5344CB8AC3E}">
        <p14:creationId xmlns:p14="http://schemas.microsoft.com/office/powerpoint/2010/main" val="275187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25249E-1E51-4E7D-A7EE-849F86720824}" type="slidenum">
              <a:rPr lang="en-GB" smtClean="0"/>
              <a:pPr/>
              <a:t>4</a:t>
            </a:fld>
            <a:endParaRPr lang="en-GB"/>
          </a:p>
        </p:txBody>
      </p:sp>
    </p:spTree>
    <p:extLst>
      <p:ext uri="{BB962C8B-B14F-4D97-AF65-F5344CB8AC3E}">
        <p14:creationId xmlns:p14="http://schemas.microsoft.com/office/powerpoint/2010/main" val="2826645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25249E-1E51-4E7D-A7EE-849F86720824}" type="slidenum">
              <a:rPr lang="en-GB" smtClean="0"/>
              <a:pPr/>
              <a:t>5</a:t>
            </a:fld>
            <a:endParaRPr lang="en-GB"/>
          </a:p>
        </p:txBody>
      </p:sp>
    </p:spTree>
    <p:extLst>
      <p:ext uri="{BB962C8B-B14F-4D97-AF65-F5344CB8AC3E}">
        <p14:creationId xmlns:p14="http://schemas.microsoft.com/office/powerpoint/2010/main" val="2864111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25249E-1E51-4E7D-A7EE-849F86720824}" type="slidenum">
              <a:rPr lang="en-GB" smtClean="0"/>
              <a:pPr/>
              <a:t>6</a:t>
            </a:fld>
            <a:endParaRPr lang="en-GB"/>
          </a:p>
        </p:txBody>
      </p:sp>
    </p:spTree>
    <p:extLst>
      <p:ext uri="{BB962C8B-B14F-4D97-AF65-F5344CB8AC3E}">
        <p14:creationId xmlns:p14="http://schemas.microsoft.com/office/powerpoint/2010/main" val="893619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58850" rtl="0" eaLnBrk="0" fontAlgn="base" latinLnBrk="0" hangingPunct="0">
              <a:lnSpc>
                <a:spcPct val="100000"/>
              </a:lnSpc>
              <a:spcBef>
                <a:spcPct val="0"/>
              </a:spcBef>
              <a:spcAft>
                <a:spcPct val="0"/>
              </a:spcAft>
              <a:buClrTx/>
              <a:buSzTx/>
              <a:buFontTx/>
              <a:buNone/>
              <a:tabLst/>
              <a:defRPr/>
            </a:pPr>
            <a:fld id="{CF25249E-1E51-4E7D-A7EE-849F86720824}" type="slidenum">
              <a:rPr kumimoji="0" lang="en-GB" sz="13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58850" rtl="0" eaLnBrk="0" fontAlgn="base" latinLnBrk="0" hangingPunct="0">
                <a:lnSpc>
                  <a:spcPct val="100000"/>
                </a:lnSpc>
                <a:spcBef>
                  <a:spcPct val="0"/>
                </a:spcBef>
                <a:spcAft>
                  <a:spcPct val="0"/>
                </a:spcAft>
                <a:buClrTx/>
                <a:buSzTx/>
                <a:buFontTx/>
                <a:buNone/>
                <a:tabLst/>
                <a:defRPr/>
              </a:pPr>
              <a:t>7</a:t>
            </a:fld>
            <a:endParaRPr kumimoji="0" lang="en-GB" sz="13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238774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GB" dirty="0"/>
              <a:t>J-F Cecconello: </a:t>
            </a:r>
            <a:r>
              <a:rPr lang="en-GB" sz="1800" dirty="0">
                <a:effectLst/>
                <a:latin typeface="Verdana Pro" panose="020B0604030504040204" pitchFamily="34" charset="0"/>
                <a:ea typeface="Calibri" panose="020F0502020204030204" pitchFamily="34" charset="0"/>
              </a:rPr>
              <a:t>Yes, the RD and XD and PD are mandatory information. The XD is indicating as, this means that you need to buy the units before this date (to be understood as “paid”).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800" dirty="0">
                <a:effectLst/>
                <a:latin typeface="Verdana Pro" panose="020B0604030504040204" pitchFamily="34" charset="0"/>
                <a:ea typeface="Calibri" panose="020F0502020204030204" pitchFamily="34" charset="0"/>
              </a:rPr>
              <a:t>If units are not paid prior or on XD, shareholders are not entitled to the dividend.</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800" dirty="0">
                <a:effectLst/>
                <a:latin typeface="Verdana Pro" panose="020B060403050404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800"/>
              <a:t>J-F Cecconello: </a:t>
            </a:r>
            <a:r>
              <a:rPr lang="en-GB" sz="1800">
                <a:effectLst/>
                <a:latin typeface="Verdana Pro" panose="020B0604030504040204" pitchFamily="34" charset="0"/>
                <a:ea typeface="Calibri" panose="020F0502020204030204" pitchFamily="34" charset="0"/>
              </a:rPr>
              <a:t>On </a:t>
            </a:r>
            <a:r>
              <a:rPr lang="en-GB" sz="1800" dirty="0">
                <a:effectLst/>
                <a:latin typeface="Verdana Pro" panose="020B0604030504040204" pitchFamily="34" charset="0"/>
                <a:ea typeface="Calibri" panose="020F0502020204030204" pitchFamily="34" charset="0"/>
              </a:rPr>
              <a:t>the TAXR/NETT; I need to check this but it will be usually a “default” (but tax treatment depends on the investor – and this may be something that will be rather visible at MT566 level on the payment).</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CF25249E-1E51-4E7D-A7EE-849F86720824}" type="slidenum">
              <a:rPr lang="en-GB" smtClean="0"/>
              <a:pPr/>
              <a:t>8</a:t>
            </a:fld>
            <a:endParaRPr lang="en-GB"/>
          </a:p>
        </p:txBody>
      </p:sp>
    </p:spTree>
    <p:extLst>
      <p:ext uri="{BB962C8B-B14F-4D97-AF65-F5344CB8AC3E}">
        <p14:creationId xmlns:p14="http://schemas.microsoft.com/office/powerpoint/2010/main" val="2363575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25249E-1E51-4E7D-A7EE-849F86720824}" type="slidenum">
              <a:rPr lang="en-GB" smtClean="0"/>
              <a:pPr/>
              <a:t>9</a:t>
            </a:fld>
            <a:endParaRPr lang="en-GB"/>
          </a:p>
        </p:txBody>
      </p:sp>
    </p:spTree>
    <p:extLst>
      <p:ext uri="{BB962C8B-B14F-4D97-AF65-F5344CB8AC3E}">
        <p14:creationId xmlns:p14="http://schemas.microsoft.com/office/powerpoint/2010/main" val="17008617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3.emf"/></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9" name="Text Placeholder 11"/>
          <p:cNvSpPr>
            <a:spLocks noGrp="1"/>
          </p:cNvSpPr>
          <p:nvPr>
            <p:ph type="body" sz="quarter" idx="14" hasCustomPrompt="1"/>
          </p:nvPr>
        </p:nvSpPr>
        <p:spPr>
          <a:xfrm>
            <a:off x="576263" y="1742332"/>
            <a:ext cx="7200900" cy="2352675"/>
          </a:xfrm>
          <a:prstGeom prst="rect">
            <a:avLst/>
          </a:prstGeom>
        </p:spPr>
        <p:txBody>
          <a:bodyPr/>
          <a:lstStyle>
            <a:lvl1pPr marL="0" indent="0">
              <a:lnSpc>
                <a:spcPct val="100000"/>
              </a:lnSpc>
              <a:buNone/>
              <a:defRPr sz="4400" b="1">
                <a:solidFill>
                  <a:schemeClr val="tx2"/>
                </a:solidFill>
                <a:latin typeface="Arial" panose="020B0604020202020204" pitchFamily="34" charset="0"/>
                <a:cs typeface="Arial" panose="020B0604020202020204" pitchFamily="34" charset="0"/>
              </a:defRPr>
            </a:lvl1pPr>
          </a:lstStyle>
          <a:p>
            <a:r>
              <a:rPr lang="en-US" kern="0" dirty="0"/>
              <a:t>ISO 20022 </a:t>
            </a:r>
            <a:r>
              <a:rPr lang="en-US" kern="0" dirty="0" err="1"/>
              <a:t>Programme</a:t>
            </a:r>
            <a:r>
              <a:rPr lang="en-US" kern="0" dirty="0"/>
              <a:t> title to go here</a:t>
            </a:r>
          </a:p>
        </p:txBody>
      </p:sp>
      <p:sp>
        <p:nvSpPr>
          <p:cNvPr id="10" name="Subtitle 2"/>
          <p:cNvSpPr>
            <a:spLocks noGrp="1"/>
          </p:cNvSpPr>
          <p:nvPr>
            <p:ph type="subTitle" idx="1" hasCustomPrompt="1"/>
          </p:nvPr>
        </p:nvSpPr>
        <p:spPr>
          <a:xfrm>
            <a:off x="576263" y="4094602"/>
            <a:ext cx="7200900" cy="349114"/>
          </a:xfrm>
          <a:prstGeom prst="rect">
            <a:avLst/>
          </a:prstGeom>
        </p:spPr>
        <p:txBody>
          <a:bodyPr numCol="1" anchor="ctr" anchorCtr="0">
            <a:noAutofit/>
          </a:bodyPr>
          <a:lstStyle>
            <a:lvl1pPr marL="0" indent="0" algn="l">
              <a:buFont typeface="Arial" panose="020B0604020202020204" pitchFamily="34" charset="0"/>
              <a:buNone/>
              <a:defRPr sz="2400" b="1" i="0" baseline="0">
                <a:solidFill>
                  <a:srgbClr val="065C53"/>
                </a:solidFill>
                <a:latin typeface="Arial" panose="020B0604020202020204" pitchFamily="34" charset="0"/>
                <a:ea typeface="Arial" panose="020B0604020202020204" pitchFamily="34" charset="0"/>
                <a:cs typeface="Arial" panose="020B0604020202020204" pitchFamily="34" charset="0"/>
              </a:defRPr>
            </a:lvl1pPr>
            <a:lvl2pPr marL="457172" indent="0" algn="ctr">
              <a:buNone/>
              <a:defRPr sz="2000"/>
            </a:lvl2pPr>
            <a:lvl3pPr marL="914345" indent="0" algn="ctr">
              <a:buNone/>
              <a:defRPr sz="1800"/>
            </a:lvl3pPr>
            <a:lvl4pPr marL="1371517" indent="0" algn="ctr">
              <a:buNone/>
              <a:defRPr sz="1600"/>
            </a:lvl4pPr>
            <a:lvl5pPr marL="1828690" indent="0" algn="ctr">
              <a:buNone/>
              <a:defRPr sz="1600"/>
            </a:lvl5pPr>
            <a:lvl6pPr marL="2285862" indent="0" algn="ctr">
              <a:buNone/>
              <a:defRPr sz="1600"/>
            </a:lvl6pPr>
            <a:lvl7pPr marL="2743035" indent="0" algn="ctr">
              <a:buNone/>
              <a:defRPr sz="1600"/>
            </a:lvl7pPr>
            <a:lvl8pPr marL="3200206" indent="0" algn="ctr">
              <a:buNone/>
              <a:defRPr sz="1600"/>
            </a:lvl8pPr>
            <a:lvl9pPr marL="3657379" indent="0" algn="ctr">
              <a:buNone/>
              <a:defRPr sz="1600"/>
            </a:lvl9pPr>
          </a:lstStyle>
          <a:p>
            <a:r>
              <a:rPr lang="en-US" dirty="0"/>
              <a:t>Subtitle here</a:t>
            </a:r>
          </a:p>
        </p:txBody>
      </p:sp>
      <p:sp>
        <p:nvSpPr>
          <p:cNvPr id="11" name="Text Placeholder 6"/>
          <p:cNvSpPr>
            <a:spLocks noGrp="1"/>
          </p:cNvSpPr>
          <p:nvPr>
            <p:ph type="body" sz="quarter" idx="12" hasCustomPrompt="1"/>
          </p:nvPr>
        </p:nvSpPr>
        <p:spPr>
          <a:xfrm>
            <a:off x="576264" y="4443583"/>
            <a:ext cx="7201335" cy="365125"/>
          </a:xfrm>
          <a:prstGeom prst="rect">
            <a:avLst/>
          </a:prstGeom>
        </p:spPr>
        <p:txBody>
          <a:bodyPr anchor="ctr" anchorCtr="0">
            <a:noAutofit/>
          </a:bodyPr>
          <a:lstStyle>
            <a:lvl1pPr marL="0" indent="0">
              <a:buNone/>
              <a:defRPr sz="1600" b="0" baseline="0">
                <a:solidFill>
                  <a:srgbClr val="065C53"/>
                </a:solidFill>
                <a:latin typeface="Arial" panose="020B0604020202020204" pitchFamily="34" charset="0"/>
                <a:cs typeface="Arial" panose="020B0604020202020204" pitchFamily="34" charset="0"/>
              </a:defRPr>
            </a:lvl1pPr>
          </a:lstStyle>
          <a:p>
            <a:pPr lvl="0"/>
            <a:r>
              <a:rPr lang="en-US" dirty="0"/>
              <a:t>Date here</a:t>
            </a:r>
          </a:p>
        </p:txBody>
      </p:sp>
      <p:grpSp>
        <p:nvGrpSpPr>
          <p:cNvPr id="6" name="Group 4"/>
          <p:cNvGrpSpPr>
            <a:grpSpLocks noChangeAspect="1"/>
          </p:cNvGrpSpPr>
          <p:nvPr userDrawn="1"/>
        </p:nvGrpSpPr>
        <p:grpSpPr bwMode="auto">
          <a:xfrm>
            <a:off x="576263" y="590551"/>
            <a:ext cx="579437" cy="579438"/>
            <a:chOff x="181" y="190"/>
            <a:chExt cx="365" cy="365"/>
          </a:xfrm>
          <a:solidFill>
            <a:schemeClr val="tx2"/>
          </a:solidFill>
        </p:grpSpPr>
        <p:sp>
          <p:nvSpPr>
            <p:cNvPr id="7" name="Freeform 5"/>
            <p:cNvSpPr>
              <a:spLocks noEditPoints="1"/>
            </p:cNvSpPr>
            <p:nvPr userDrawn="1"/>
          </p:nvSpPr>
          <p:spPr bwMode="auto">
            <a:xfrm>
              <a:off x="181" y="190"/>
              <a:ext cx="365" cy="365"/>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6"/>
            <p:cNvSpPr>
              <a:spLocks/>
            </p:cNvSpPr>
            <p:nvPr userDrawn="1"/>
          </p:nvSpPr>
          <p:spPr bwMode="auto">
            <a:xfrm>
              <a:off x="355" y="334"/>
              <a:ext cx="44" cy="75"/>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7"/>
            <p:cNvSpPr>
              <a:spLocks/>
            </p:cNvSpPr>
            <p:nvPr userDrawn="1"/>
          </p:nvSpPr>
          <p:spPr bwMode="auto">
            <a:xfrm>
              <a:off x="205" y="332"/>
              <a:ext cx="55" cy="7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8"/>
            <p:cNvSpPr>
              <a:spLocks/>
            </p:cNvSpPr>
            <p:nvPr userDrawn="1"/>
          </p:nvSpPr>
          <p:spPr bwMode="auto">
            <a:xfrm>
              <a:off x="396" y="334"/>
              <a:ext cx="67" cy="75"/>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9"/>
            <p:cNvSpPr>
              <a:spLocks/>
            </p:cNvSpPr>
            <p:nvPr userDrawn="1"/>
          </p:nvSpPr>
          <p:spPr bwMode="auto">
            <a:xfrm>
              <a:off x="463" y="334"/>
              <a:ext cx="62" cy="75"/>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10"/>
            <p:cNvSpPr>
              <a:spLocks/>
            </p:cNvSpPr>
            <p:nvPr userDrawn="1"/>
          </p:nvSpPr>
          <p:spPr bwMode="auto">
            <a:xfrm>
              <a:off x="268" y="334"/>
              <a:ext cx="97" cy="75"/>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pic>
        <p:nvPicPr>
          <p:cNvPr id="17" name="Picture 4" descr="\\BE-FILE01\jlittre$\MyData\01. STANDARDS\01. STD DEVELOPMENT DOMAINS\1. Securities\01. SMPG Global\LOGO\FINAL LOGO\Logo+Mott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2123" y="184869"/>
            <a:ext cx="3095625"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7490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2">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0" imgH="469" progId="TCLayout.ActiveDocument.1">
                  <p:embed/>
                </p:oleObj>
              </mc:Choice>
              <mc:Fallback>
                <p:oleObj name="think-cell Slide" r:id="rId3" imgW="470" imgH="469" progId="TCLayout.ActiveDocument.1">
                  <p:embed/>
                  <p:pic>
                    <p:nvPicPr>
                      <p:cNvPr id="9" name="Object 8"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4" name="Rectangle 13"/>
          <p:cNvSpPr/>
          <p:nvPr userDrawn="1"/>
        </p:nvSpPr>
        <p:spPr bwMode="auto">
          <a:xfrm>
            <a:off x="0" y="0"/>
            <a:ext cx="10801350" cy="6076950"/>
          </a:xfrm>
          <a:prstGeom prst="rect">
            <a:avLst/>
          </a:prstGeom>
          <a:solidFill>
            <a:schemeClr val="accent2"/>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grpSp>
        <p:nvGrpSpPr>
          <p:cNvPr id="2" name="Group 4"/>
          <p:cNvGrpSpPr>
            <a:grpSpLocks noChangeAspect="1"/>
          </p:cNvGrpSpPr>
          <p:nvPr userDrawn="1"/>
        </p:nvGrpSpPr>
        <p:grpSpPr bwMode="auto">
          <a:xfrm>
            <a:off x="576263" y="590551"/>
            <a:ext cx="579437" cy="579438"/>
            <a:chOff x="181" y="190"/>
            <a:chExt cx="365" cy="365"/>
          </a:xfrm>
          <a:solidFill>
            <a:schemeClr val="bg1"/>
          </a:solidFill>
        </p:grpSpPr>
        <p:sp>
          <p:nvSpPr>
            <p:cNvPr id="3" name="Freeform 5"/>
            <p:cNvSpPr>
              <a:spLocks noEditPoints="1"/>
            </p:cNvSpPr>
            <p:nvPr userDrawn="1"/>
          </p:nvSpPr>
          <p:spPr bwMode="auto">
            <a:xfrm>
              <a:off x="181" y="190"/>
              <a:ext cx="365" cy="365"/>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 name="Freeform 6"/>
            <p:cNvSpPr>
              <a:spLocks/>
            </p:cNvSpPr>
            <p:nvPr userDrawn="1"/>
          </p:nvSpPr>
          <p:spPr bwMode="auto">
            <a:xfrm>
              <a:off x="355" y="334"/>
              <a:ext cx="44" cy="75"/>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 name="Freeform 7"/>
            <p:cNvSpPr>
              <a:spLocks/>
            </p:cNvSpPr>
            <p:nvPr userDrawn="1"/>
          </p:nvSpPr>
          <p:spPr bwMode="auto">
            <a:xfrm>
              <a:off x="205" y="332"/>
              <a:ext cx="55" cy="7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8"/>
            <p:cNvSpPr>
              <a:spLocks/>
            </p:cNvSpPr>
            <p:nvPr userDrawn="1"/>
          </p:nvSpPr>
          <p:spPr bwMode="auto">
            <a:xfrm>
              <a:off x="396" y="334"/>
              <a:ext cx="67" cy="75"/>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9"/>
            <p:cNvSpPr>
              <a:spLocks/>
            </p:cNvSpPr>
            <p:nvPr userDrawn="1"/>
          </p:nvSpPr>
          <p:spPr bwMode="auto">
            <a:xfrm>
              <a:off x="463" y="334"/>
              <a:ext cx="62" cy="75"/>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Freeform 10"/>
            <p:cNvSpPr>
              <a:spLocks/>
            </p:cNvSpPr>
            <p:nvPr userDrawn="1"/>
          </p:nvSpPr>
          <p:spPr bwMode="auto">
            <a:xfrm>
              <a:off x="268" y="334"/>
              <a:ext cx="97" cy="75"/>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1"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sp>
        <p:nvSpPr>
          <p:cNvPr id="12" name="Text Placeholder 4"/>
          <p:cNvSpPr>
            <a:spLocks noGrp="1"/>
          </p:cNvSpPr>
          <p:nvPr>
            <p:ph type="body" sz="quarter" idx="12" hasCustomPrompt="1"/>
          </p:nvPr>
        </p:nvSpPr>
        <p:spPr>
          <a:xfrm>
            <a:off x="1731962" y="517525"/>
            <a:ext cx="8349233" cy="3961110"/>
          </a:xfrm>
        </p:spPr>
        <p:txBody>
          <a:bodyPr/>
          <a:lstStyle>
            <a:lvl1pPr>
              <a:defRPr sz="3600" b="0">
                <a:solidFill>
                  <a:schemeClr val="bg1"/>
                </a:solidFill>
                <a:latin typeface="+mj-lt"/>
              </a:defRPr>
            </a:lvl1pPr>
            <a:lvl2pPr>
              <a:defRPr sz="4000" b="1"/>
            </a:lvl2pPr>
            <a:lvl3pPr>
              <a:defRPr sz="4000" b="1"/>
            </a:lvl3pPr>
            <a:lvl4pPr>
              <a:defRPr sz="4000" b="1"/>
            </a:lvl4pPr>
            <a:lvl5pPr>
              <a:defRPr sz="3600" b="1"/>
            </a:lvl5pPr>
          </a:lstStyle>
          <a:p>
            <a:pPr lvl="0"/>
            <a:r>
              <a:rPr lang="en-US" dirty="0"/>
              <a:t>It is change, continuing change, inevitable change, that is the dominant factor in society today. No sensible decision can be made any longer without taking into account not only the world as it is, but the world as it will be.</a:t>
            </a:r>
          </a:p>
        </p:txBody>
      </p:sp>
      <p:sp>
        <p:nvSpPr>
          <p:cNvPr id="13" name="Text Placeholder 2"/>
          <p:cNvSpPr>
            <a:spLocks noGrp="1"/>
          </p:cNvSpPr>
          <p:nvPr>
            <p:ph type="body" sz="quarter" idx="13" hasCustomPrompt="1"/>
          </p:nvPr>
        </p:nvSpPr>
        <p:spPr>
          <a:xfrm>
            <a:off x="1731962" y="4622800"/>
            <a:ext cx="8349233" cy="503238"/>
          </a:xfrm>
        </p:spPr>
        <p:txBody>
          <a:bodyPr/>
          <a:lstStyle>
            <a:lvl1pPr marL="285732" indent="-285732">
              <a:buFont typeface="Arial" panose="020B0604020202020204" pitchFamily="34" charset="0"/>
              <a:buChar char="̶"/>
              <a:defRPr b="0">
                <a:solidFill>
                  <a:schemeClr val="bg1"/>
                </a:solidFill>
              </a:defRPr>
            </a:lvl1pPr>
          </a:lstStyle>
          <a:p>
            <a:pPr lvl="0"/>
            <a:r>
              <a:rPr lang="en-US" dirty="0"/>
              <a:t>Isaac Asimov</a:t>
            </a:r>
            <a:endParaRPr lang="en-GB" dirty="0"/>
          </a:p>
        </p:txBody>
      </p:sp>
    </p:spTree>
    <p:extLst>
      <p:ext uri="{BB962C8B-B14F-4D97-AF65-F5344CB8AC3E}">
        <p14:creationId xmlns:p14="http://schemas.microsoft.com/office/powerpoint/2010/main" val="2826970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3">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0" imgH="469" progId="TCLayout.ActiveDocument.1">
                  <p:embed/>
                </p:oleObj>
              </mc:Choice>
              <mc:Fallback>
                <p:oleObj name="think-cell Slide" r:id="rId3" imgW="470" imgH="469" progId="TCLayout.ActiveDocument.1">
                  <p:embed/>
                  <p:pic>
                    <p:nvPicPr>
                      <p:cNvPr id="9" name="Object 8"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4" name="Rectangle 13"/>
          <p:cNvSpPr/>
          <p:nvPr userDrawn="1"/>
        </p:nvSpPr>
        <p:spPr bwMode="auto">
          <a:xfrm>
            <a:off x="0" y="0"/>
            <a:ext cx="10801350" cy="6076950"/>
          </a:xfrm>
          <a:prstGeom prst="rect">
            <a:avLst/>
          </a:prstGeom>
          <a:solidFill>
            <a:srgbClr val="88D0C8"/>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grpSp>
        <p:nvGrpSpPr>
          <p:cNvPr id="2" name="Group 4"/>
          <p:cNvGrpSpPr>
            <a:grpSpLocks noChangeAspect="1"/>
          </p:cNvGrpSpPr>
          <p:nvPr userDrawn="1"/>
        </p:nvGrpSpPr>
        <p:grpSpPr bwMode="auto">
          <a:xfrm>
            <a:off x="576263" y="590551"/>
            <a:ext cx="579437" cy="579438"/>
            <a:chOff x="181" y="190"/>
            <a:chExt cx="365" cy="365"/>
          </a:xfrm>
          <a:solidFill>
            <a:schemeClr val="bg1"/>
          </a:solidFill>
        </p:grpSpPr>
        <p:sp>
          <p:nvSpPr>
            <p:cNvPr id="3" name="Freeform 5"/>
            <p:cNvSpPr>
              <a:spLocks noEditPoints="1"/>
            </p:cNvSpPr>
            <p:nvPr userDrawn="1"/>
          </p:nvSpPr>
          <p:spPr bwMode="auto">
            <a:xfrm>
              <a:off x="181" y="190"/>
              <a:ext cx="365" cy="365"/>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 name="Freeform 6"/>
            <p:cNvSpPr>
              <a:spLocks/>
            </p:cNvSpPr>
            <p:nvPr userDrawn="1"/>
          </p:nvSpPr>
          <p:spPr bwMode="auto">
            <a:xfrm>
              <a:off x="355" y="334"/>
              <a:ext cx="44" cy="75"/>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 name="Freeform 7"/>
            <p:cNvSpPr>
              <a:spLocks/>
            </p:cNvSpPr>
            <p:nvPr userDrawn="1"/>
          </p:nvSpPr>
          <p:spPr bwMode="auto">
            <a:xfrm>
              <a:off x="205" y="332"/>
              <a:ext cx="55" cy="7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8"/>
            <p:cNvSpPr>
              <a:spLocks/>
            </p:cNvSpPr>
            <p:nvPr userDrawn="1"/>
          </p:nvSpPr>
          <p:spPr bwMode="auto">
            <a:xfrm>
              <a:off x="396" y="334"/>
              <a:ext cx="67" cy="75"/>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9"/>
            <p:cNvSpPr>
              <a:spLocks/>
            </p:cNvSpPr>
            <p:nvPr userDrawn="1"/>
          </p:nvSpPr>
          <p:spPr bwMode="auto">
            <a:xfrm>
              <a:off x="463" y="334"/>
              <a:ext cx="62" cy="75"/>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Freeform 10"/>
            <p:cNvSpPr>
              <a:spLocks/>
            </p:cNvSpPr>
            <p:nvPr userDrawn="1"/>
          </p:nvSpPr>
          <p:spPr bwMode="auto">
            <a:xfrm>
              <a:off x="268" y="334"/>
              <a:ext cx="97" cy="75"/>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1"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sp>
        <p:nvSpPr>
          <p:cNvPr id="12" name="Text Placeholder 4"/>
          <p:cNvSpPr>
            <a:spLocks noGrp="1"/>
          </p:cNvSpPr>
          <p:nvPr>
            <p:ph type="body" sz="quarter" idx="12" hasCustomPrompt="1"/>
          </p:nvPr>
        </p:nvSpPr>
        <p:spPr>
          <a:xfrm>
            <a:off x="1731962" y="517525"/>
            <a:ext cx="8349233" cy="3961110"/>
          </a:xfrm>
        </p:spPr>
        <p:txBody>
          <a:bodyPr/>
          <a:lstStyle>
            <a:lvl1pPr>
              <a:defRPr sz="3600" b="0">
                <a:solidFill>
                  <a:schemeClr val="bg1"/>
                </a:solidFill>
                <a:latin typeface="+mj-lt"/>
              </a:defRPr>
            </a:lvl1pPr>
            <a:lvl2pPr>
              <a:defRPr sz="4000" b="1"/>
            </a:lvl2pPr>
            <a:lvl3pPr>
              <a:defRPr sz="4000" b="1"/>
            </a:lvl3pPr>
            <a:lvl4pPr>
              <a:defRPr sz="4000" b="1"/>
            </a:lvl4pPr>
            <a:lvl5pPr>
              <a:defRPr sz="3600" b="1"/>
            </a:lvl5pPr>
          </a:lstStyle>
          <a:p>
            <a:pPr lvl="0"/>
            <a:r>
              <a:rPr lang="en-US" dirty="0"/>
              <a:t>It is change, continuing change, inevitable change, that is the dominant factor in society today. No sensible decision can be made any longer without taking into account not only the world as it is, but the world as it will be.</a:t>
            </a:r>
          </a:p>
        </p:txBody>
      </p:sp>
      <p:sp>
        <p:nvSpPr>
          <p:cNvPr id="13" name="Text Placeholder 2"/>
          <p:cNvSpPr>
            <a:spLocks noGrp="1"/>
          </p:cNvSpPr>
          <p:nvPr>
            <p:ph type="body" sz="quarter" idx="13" hasCustomPrompt="1"/>
          </p:nvPr>
        </p:nvSpPr>
        <p:spPr>
          <a:xfrm>
            <a:off x="1731962" y="4622800"/>
            <a:ext cx="8349233" cy="503238"/>
          </a:xfrm>
        </p:spPr>
        <p:txBody>
          <a:bodyPr/>
          <a:lstStyle>
            <a:lvl1pPr marL="285732" indent="-285732">
              <a:buFont typeface="Arial" panose="020B0604020202020204" pitchFamily="34" charset="0"/>
              <a:buChar char="̶"/>
              <a:defRPr b="0">
                <a:solidFill>
                  <a:schemeClr val="bg1"/>
                </a:solidFill>
              </a:defRPr>
            </a:lvl1pPr>
          </a:lstStyle>
          <a:p>
            <a:pPr lvl="0"/>
            <a:r>
              <a:rPr lang="en-US" dirty="0"/>
              <a:t>Isaac Asimov</a:t>
            </a:r>
            <a:endParaRPr lang="en-GB" dirty="0"/>
          </a:p>
        </p:txBody>
      </p:sp>
    </p:spTree>
    <p:extLst>
      <p:ext uri="{BB962C8B-B14F-4D97-AF65-F5344CB8AC3E}">
        <p14:creationId xmlns:p14="http://schemas.microsoft.com/office/powerpoint/2010/main" val="1431768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2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SMPG IF - CA Stream 2 - March 31, 2023</a:t>
            </a:r>
            <a:endParaRPr lang="en-GB"/>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10" name="Text Placeholder 2"/>
          <p:cNvSpPr>
            <a:spLocks noGrp="1"/>
          </p:cNvSpPr>
          <p:nvPr>
            <p:ph type="body" idx="12" hasCustomPrompt="1"/>
          </p:nvPr>
        </p:nvSpPr>
        <p:spPr>
          <a:xfrm>
            <a:off x="287338" y="1022252"/>
            <a:ext cx="4101794"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sp>
        <p:nvSpPr>
          <p:cNvPr id="11" name="Text Placeholder 2"/>
          <p:cNvSpPr>
            <a:spLocks noGrp="1"/>
          </p:cNvSpPr>
          <p:nvPr>
            <p:ph type="body" idx="13" hasCustomPrompt="1"/>
          </p:nvPr>
        </p:nvSpPr>
        <p:spPr>
          <a:xfrm>
            <a:off x="4787256" y="1022252"/>
            <a:ext cx="4105225"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Tree>
    <p:extLst>
      <p:ext uri="{BB962C8B-B14F-4D97-AF65-F5344CB8AC3E}">
        <p14:creationId xmlns:p14="http://schemas.microsoft.com/office/powerpoint/2010/main" val="3635322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3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SMPG IF - CA Stream 2 - March 31, 2023</a:t>
            </a:r>
            <a:endParaRPr lang="en-GB"/>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7" name="Text Placeholder 2"/>
          <p:cNvSpPr>
            <a:spLocks noGrp="1"/>
          </p:cNvSpPr>
          <p:nvPr>
            <p:ph type="body" idx="12" hasCustomPrompt="1"/>
          </p:nvPr>
        </p:nvSpPr>
        <p:spPr>
          <a:xfrm>
            <a:off x="284169" y="1022252"/>
            <a:ext cx="3097113"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sp>
        <p:nvSpPr>
          <p:cNvPr id="8" name="Text Placeholder 2"/>
          <p:cNvSpPr>
            <a:spLocks noGrp="1"/>
          </p:cNvSpPr>
          <p:nvPr>
            <p:ph type="body" idx="13" hasCustomPrompt="1"/>
          </p:nvPr>
        </p:nvSpPr>
        <p:spPr>
          <a:xfrm>
            <a:off x="3816500" y="1022252"/>
            <a:ext cx="3097113"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sp>
        <p:nvSpPr>
          <p:cNvPr id="9" name="Text Placeholder 2"/>
          <p:cNvSpPr>
            <a:spLocks noGrp="1"/>
          </p:cNvSpPr>
          <p:nvPr>
            <p:ph type="body" idx="14" hasCustomPrompt="1"/>
          </p:nvPr>
        </p:nvSpPr>
        <p:spPr>
          <a:xfrm>
            <a:off x="7399790" y="1022252"/>
            <a:ext cx="3096344"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sp>
        <p:nvSpPr>
          <p:cNvPr id="12" name="Rectangle 34"/>
          <p:cNvSpPr>
            <a:spLocks noGrp="1" noChangeArrowheads="1"/>
          </p:cNvSpPr>
          <p:nvPr>
            <p:ph type="title" hasCustomPrompt="1"/>
          </p:nvPr>
        </p:nvSpPr>
        <p:spPr bwMode="auto">
          <a:xfrm>
            <a:off x="287338" y="302171"/>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Tree>
    <p:extLst>
      <p:ext uri="{BB962C8B-B14F-4D97-AF65-F5344CB8AC3E}">
        <p14:creationId xmlns:p14="http://schemas.microsoft.com/office/powerpoint/2010/main" val="3635322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4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lvl1pPr>
              <a:defRPr/>
            </a:lvl1pPr>
          </a:lstStyle>
          <a:p>
            <a:r>
              <a:rPr lang="en-US"/>
              <a:t>SMPG IF - CA Stream 2 - March 31, 2023</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8" name="Text Placeholder 2"/>
          <p:cNvSpPr>
            <a:spLocks noGrp="1"/>
          </p:cNvSpPr>
          <p:nvPr>
            <p:ph type="body" idx="13" hasCustomPrompt="1"/>
          </p:nvPr>
        </p:nvSpPr>
        <p:spPr>
          <a:xfrm>
            <a:off x="2907996" y="1022252"/>
            <a:ext cx="2448272"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This activity involves the secure exchange of proprietary data while ensuring its confidentiality and integrity. </a:t>
            </a:r>
            <a:endParaRPr lang="en-GB" dirty="0"/>
          </a:p>
          <a:p>
            <a:endParaRPr lang="en-GB" dirty="0"/>
          </a:p>
        </p:txBody>
      </p:sp>
      <p:sp>
        <p:nvSpPr>
          <p:cNvPr id="9" name="Text Placeholder 2"/>
          <p:cNvSpPr>
            <a:spLocks noGrp="1"/>
          </p:cNvSpPr>
          <p:nvPr>
            <p:ph type="body" idx="14" hasCustomPrompt="1"/>
          </p:nvPr>
        </p:nvSpPr>
        <p:spPr>
          <a:xfrm>
            <a:off x="5527885" y="1022252"/>
            <a:ext cx="2407256"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This activity involves the secure exchange of proprietary data while ensuring its confidentiality and integrity. </a:t>
            </a:r>
            <a:endParaRPr lang="en-GB" dirty="0"/>
          </a:p>
          <a:p>
            <a:endParaRPr lang="en-GB" dirty="0"/>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0" name="Text Placeholder 2"/>
          <p:cNvSpPr>
            <a:spLocks noGrp="1"/>
          </p:cNvSpPr>
          <p:nvPr>
            <p:ph type="body" idx="15" hasCustomPrompt="1"/>
          </p:nvPr>
        </p:nvSpPr>
        <p:spPr>
          <a:xfrm>
            <a:off x="8106757" y="1022252"/>
            <a:ext cx="2407256"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This activity involves the secure exchange of proprietary data while ensuring its confidentiality and integrity. </a:t>
            </a:r>
            <a:endParaRPr lang="en-GB" dirty="0"/>
          </a:p>
          <a:p>
            <a:endParaRPr lang="en-GB" dirty="0"/>
          </a:p>
        </p:txBody>
      </p:sp>
      <p:sp>
        <p:nvSpPr>
          <p:cNvPr id="11" name="Text Placeholder 2"/>
          <p:cNvSpPr>
            <a:spLocks noGrp="1"/>
          </p:cNvSpPr>
          <p:nvPr>
            <p:ph type="body" idx="16" hasCustomPrompt="1"/>
          </p:nvPr>
        </p:nvSpPr>
        <p:spPr>
          <a:xfrm>
            <a:off x="280517" y="1022252"/>
            <a:ext cx="2448272"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This activity involves the secure exchange of proprietary data while ensuring its confidentiality and integrity. </a:t>
            </a:r>
            <a:endParaRPr lang="en-GB" dirty="0"/>
          </a:p>
          <a:p>
            <a:endParaRPr lang="en-GB" dirty="0"/>
          </a:p>
        </p:txBody>
      </p:sp>
      <p:pic>
        <p:nvPicPr>
          <p:cNvPr id="13" name="Picture 4" descr="\\BE-FILE01\jlittre$\MyData\01. STANDARDS\01. STD DEVELOPMENT DOMAINS\1. Securities\01. SMPG Global\LOGO\FINAL LOGO\Logo+Mott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718" y="5558755"/>
            <a:ext cx="775199" cy="335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6656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1 column">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SMPG IF - CA Stream 2 - March 31, 2023</a:t>
            </a:r>
            <a:endParaRPr lang="en-GB"/>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1" name="Text Placeholder 2"/>
          <p:cNvSpPr>
            <a:spLocks noGrp="1"/>
          </p:cNvSpPr>
          <p:nvPr>
            <p:ph type="body" idx="16" hasCustomPrompt="1"/>
          </p:nvPr>
        </p:nvSpPr>
        <p:spPr>
          <a:xfrm>
            <a:off x="280517" y="1022252"/>
            <a:ext cx="2448272"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This activity involves the secure exchange of proprietary data while ensuring its confidentiality and integrity. </a:t>
            </a:r>
            <a:endParaRPr lang="en-GB" dirty="0"/>
          </a:p>
          <a:p>
            <a:endParaRPr lang="en-GB" dirty="0"/>
          </a:p>
        </p:txBody>
      </p:sp>
    </p:spTree>
    <p:extLst>
      <p:ext uri="{BB962C8B-B14F-4D97-AF65-F5344CB8AC3E}">
        <p14:creationId xmlns:p14="http://schemas.microsoft.com/office/powerpoint/2010/main" val="468453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tlantic Blu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rgbClr val="065C53"/>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r>
              <a:rPr lang="en-US"/>
              <a:t>SMPG IF - CA Stream 2 - March 31, 2023</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sp>
        <p:nvSpPr>
          <p:cNvPr id="7" name="Text Placeholder 4"/>
          <p:cNvSpPr>
            <a:spLocks noGrp="1"/>
          </p:cNvSpPr>
          <p:nvPr>
            <p:ph type="body" sz="quarter" idx="12" hasCustomPrompt="1"/>
          </p:nvPr>
        </p:nvSpPr>
        <p:spPr>
          <a:xfrm>
            <a:off x="279475" y="301626"/>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a:t>You can use it as divider or highlight slide. Make it short, clear and pretty. If used as a highlight slide, size of the text should be 35pt. If used as a divider slide, content can be much smaller – 18pt.</a:t>
            </a:r>
          </a:p>
        </p:txBody>
      </p:sp>
      <p:grpSp>
        <p:nvGrpSpPr>
          <p:cNvPr id="29" name="Group 28"/>
          <p:cNvGrpSpPr/>
          <p:nvPr userDrawn="1"/>
        </p:nvGrpSpPr>
        <p:grpSpPr>
          <a:xfrm>
            <a:off x="286419" y="5558756"/>
            <a:ext cx="288363" cy="288873"/>
            <a:chOff x="1230313" y="1433513"/>
            <a:chExt cx="898525" cy="900113"/>
          </a:xfrm>
        </p:grpSpPr>
        <p:sp>
          <p:nvSpPr>
            <p:cNvPr id="30" name="Freeform 29"/>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4094377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WIFT Blu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2"/>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r>
              <a:rPr lang="en-US"/>
              <a:t>SMPG IF - CA Stream 2 - March 31, 2023</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sp>
        <p:nvSpPr>
          <p:cNvPr id="7" name="Text Placeholder 4"/>
          <p:cNvSpPr>
            <a:spLocks noGrp="1"/>
          </p:cNvSpPr>
          <p:nvPr>
            <p:ph type="body" sz="quarter" idx="12" hasCustomPrompt="1"/>
          </p:nvPr>
        </p:nvSpPr>
        <p:spPr>
          <a:xfrm>
            <a:off x="279475" y="301626"/>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a:t>You can use it as divider or highlight slide. Make it short, clear and pretty. If used as a highlight slide, size of the text should be 35pt. If used as a divider slide, content can be much smaller – 18pt.</a:t>
            </a:r>
          </a:p>
        </p:txBody>
      </p:sp>
      <p:grpSp>
        <p:nvGrpSpPr>
          <p:cNvPr id="15" name="Group 14"/>
          <p:cNvGrpSpPr/>
          <p:nvPr userDrawn="1"/>
        </p:nvGrpSpPr>
        <p:grpSpPr>
          <a:xfrm>
            <a:off x="286419" y="5558756"/>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945028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ggshell Blu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rgbClr val="88D0C8"/>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r>
              <a:rPr lang="en-US"/>
              <a:t>SMPG IF - CA Stream 2 - March 31, 2023</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sp>
        <p:nvSpPr>
          <p:cNvPr id="7" name="Text Placeholder 4"/>
          <p:cNvSpPr>
            <a:spLocks noGrp="1"/>
          </p:cNvSpPr>
          <p:nvPr>
            <p:ph type="body" sz="quarter" idx="12" hasCustomPrompt="1"/>
          </p:nvPr>
        </p:nvSpPr>
        <p:spPr>
          <a:xfrm>
            <a:off x="279475" y="301626"/>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a:t>You can use it as divider or highlight slide. Make it short, clear and pretty. If used as a highlight slide, size of the text should be 35pt. If used as a divider slide, content can be much smaller – 18pt.</a:t>
            </a:r>
          </a:p>
        </p:txBody>
      </p:sp>
      <p:grpSp>
        <p:nvGrpSpPr>
          <p:cNvPr id="8" name="Group 7"/>
          <p:cNvGrpSpPr/>
          <p:nvPr userDrawn="1"/>
        </p:nvGrpSpPr>
        <p:grpSpPr>
          <a:xfrm>
            <a:off x="286419" y="5558756"/>
            <a:ext cx="288363" cy="288873"/>
            <a:chOff x="1230313" y="1433513"/>
            <a:chExt cx="898525" cy="900113"/>
          </a:xfrm>
        </p:grpSpPr>
        <p:sp>
          <p:nvSpPr>
            <p:cNvPr id="9" name="Freeform 8"/>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01197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ighlight 1">
    <p:spTree>
      <p:nvGrpSpPr>
        <p:cNvPr id="1" name=""/>
        <p:cNvGrpSpPr/>
        <p:nvPr/>
      </p:nvGrpSpPr>
      <p:grpSpPr>
        <a:xfrm>
          <a:off x="0" y="0"/>
          <a:ext cx="0" cy="0"/>
          <a:chOff x="0" y="0"/>
          <a:chExt cx="0" cy="0"/>
        </a:xfrm>
      </p:grpSpPr>
      <p:sp>
        <p:nvSpPr>
          <p:cNvPr id="5" name="Rectangle 4"/>
          <p:cNvSpPr/>
          <p:nvPr userDrawn="1"/>
        </p:nvSpPr>
        <p:spPr bwMode="auto">
          <a:xfrm>
            <a:off x="0" y="3110484"/>
            <a:ext cx="10801350" cy="2966467"/>
          </a:xfrm>
          <a:prstGeom prst="rect">
            <a:avLst/>
          </a:prstGeom>
          <a:solidFill>
            <a:srgbClr val="065C53"/>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solidFill>
                  <a:schemeClr val="bg1"/>
                </a:solidFill>
              </a:defRPr>
            </a:lvl1pPr>
          </a:lstStyle>
          <a:p>
            <a:r>
              <a:rPr lang="en-US"/>
              <a:t>SMPG IF - CA Stream 2 - March 31, 2023</a:t>
            </a:r>
            <a:endParaRPr lang="en-GB"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F17889F7-7963-4A16-ADF8-FEE4D97DC541}" type="slidenum">
              <a:rPr lang="en-GB" smtClean="0"/>
              <a:pPr/>
              <a:t>‹#›</a:t>
            </a:fld>
            <a:endParaRPr lang="en-GB" dirty="0"/>
          </a:p>
        </p:txBody>
      </p:sp>
      <p:grpSp>
        <p:nvGrpSpPr>
          <p:cNvPr id="13" name="Group 12"/>
          <p:cNvGrpSpPr/>
          <p:nvPr userDrawn="1"/>
        </p:nvGrpSpPr>
        <p:grpSpPr>
          <a:xfrm>
            <a:off x="286419" y="5558756"/>
            <a:ext cx="288363" cy="288873"/>
            <a:chOff x="1230313" y="1433513"/>
            <a:chExt cx="898525" cy="900113"/>
          </a:xfrm>
        </p:grpSpPr>
        <p:sp>
          <p:nvSpPr>
            <p:cNvPr id="14" name="Freeform 13"/>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196949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zone">
    <p:spTree>
      <p:nvGrpSpPr>
        <p:cNvPr id="1" name=""/>
        <p:cNvGrpSpPr/>
        <p:nvPr/>
      </p:nvGrpSpPr>
      <p:grpSpPr>
        <a:xfrm>
          <a:off x="0" y="0"/>
          <a:ext cx="0" cy="0"/>
          <a:chOff x="0" y="0"/>
          <a:chExt cx="0" cy="0"/>
        </a:xfrm>
      </p:grpSpPr>
      <p:sp>
        <p:nvSpPr>
          <p:cNvPr id="10" name="Footer Placeholder 3"/>
          <p:cNvSpPr>
            <a:spLocks noGrp="1"/>
          </p:cNvSpPr>
          <p:nvPr>
            <p:ph type="ftr" sz="quarter" idx="10"/>
          </p:nvPr>
        </p:nvSpPr>
        <p:spPr>
          <a:xfrm>
            <a:off x="658292" y="5592196"/>
            <a:ext cx="5678487" cy="228600"/>
          </a:xfrm>
        </p:spPr>
        <p:txBody>
          <a:bodyPr/>
          <a:lstStyle/>
          <a:p>
            <a:r>
              <a:rPr lang="en-US"/>
              <a:t>SMPG IF - CA Stream 2 - March 31, 2023</a:t>
            </a:r>
            <a:endParaRPr lang="en-GB"/>
          </a:p>
        </p:txBody>
      </p:sp>
      <p:sp>
        <p:nvSpPr>
          <p:cNvPr id="11"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3" name="Content Placeholder 2"/>
          <p:cNvSpPr>
            <a:spLocks noGrp="1"/>
          </p:cNvSpPr>
          <p:nvPr>
            <p:ph sz="quarter" idx="12" hasCustomPrompt="1"/>
          </p:nvPr>
        </p:nvSpPr>
        <p:spPr>
          <a:xfrm>
            <a:off x="287338" y="1022251"/>
            <a:ext cx="8642350" cy="4175671"/>
          </a:xfrm>
        </p:spPr>
        <p:txBody>
          <a:bodyPr/>
          <a:lstStyle>
            <a:lvl1pPr>
              <a:defRPr b="1"/>
            </a:lvl1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pic>
        <p:nvPicPr>
          <p:cNvPr id="6" name="Picture 4" descr="\\BE-FILE01\jlittre$\MyData\01. STANDARDS\01. STD DEVELOPMENT DOMAINS\1. Securities\01. SMPG Global\LOGO\FINAL LOGO\Logo+Mott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718" y="5558755"/>
            <a:ext cx="775199" cy="335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0545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ighlight 2">
    <p:spTree>
      <p:nvGrpSpPr>
        <p:cNvPr id="1" name=""/>
        <p:cNvGrpSpPr/>
        <p:nvPr/>
      </p:nvGrpSpPr>
      <p:grpSpPr>
        <a:xfrm>
          <a:off x="0" y="0"/>
          <a:ext cx="0" cy="0"/>
          <a:chOff x="0" y="0"/>
          <a:chExt cx="0" cy="0"/>
        </a:xfrm>
      </p:grpSpPr>
      <p:sp>
        <p:nvSpPr>
          <p:cNvPr id="5" name="Rectangle 4"/>
          <p:cNvSpPr/>
          <p:nvPr userDrawn="1"/>
        </p:nvSpPr>
        <p:spPr bwMode="auto">
          <a:xfrm>
            <a:off x="0" y="3110484"/>
            <a:ext cx="10801350" cy="2966467"/>
          </a:xfrm>
          <a:prstGeom prst="rect">
            <a:avLst/>
          </a:prstGeom>
          <a:solidFill>
            <a:schemeClr val="accent2"/>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solidFill>
                  <a:schemeClr val="bg1"/>
                </a:solidFill>
              </a:defRPr>
            </a:lvl1pPr>
          </a:lstStyle>
          <a:p>
            <a:r>
              <a:rPr lang="en-US"/>
              <a:t>SMPG IF - CA Stream 2 - March 31, 2023</a:t>
            </a:r>
            <a:endParaRPr lang="en-GB"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F17889F7-7963-4A16-ADF8-FEE4D97DC541}" type="slidenum">
              <a:rPr lang="en-GB" smtClean="0"/>
              <a:pPr/>
              <a:t>‹#›</a:t>
            </a:fld>
            <a:endParaRPr lang="en-GB" dirty="0"/>
          </a:p>
        </p:txBody>
      </p:sp>
      <p:grpSp>
        <p:nvGrpSpPr>
          <p:cNvPr id="13" name="Group 12"/>
          <p:cNvGrpSpPr/>
          <p:nvPr userDrawn="1"/>
        </p:nvGrpSpPr>
        <p:grpSpPr>
          <a:xfrm>
            <a:off x="286419" y="5558756"/>
            <a:ext cx="288363" cy="288873"/>
            <a:chOff x="1230313" y="1433513"/>
            <a:chExt cx="898525" cy="900113"/>
          </a:xfrm>
        </p:grpSpPr>
        <p:sp>
          <p:nvSpPr>
            <p:cNvPr id="14" name="Freeform 13"/>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41778425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ightlight 3">
    <p:spTree>
      <p:nvGrpSpPr>
        <p:cNvPr id="1" name=""/>
        <p:cNvGrpSpPr/>
        <p:nvPr/>
      </p:nvGrpSpPr>
      <p:grpSpPr>
        <a:xfrm>
          <a:off x="0" y="0"/>
          <a:ext cx="0" cy="0"/>
          <a:chOff x="0" y="0"/>
          <a:chExt cx="0" cy="0"/>
        </a:xfrm>
      </p:grpSpPr>
      <p:sp>
        <p:nvSpPr>
          <p:cNvPr id="5" name="Rectangle 4"/>
          <p:cNvSpPr/>
          <p:nvPr userDrawn="1"/>
        </p:nvSpPr>
        <p:spPr bwMode="auto">
          <a:xfrm>
            <a:off x="0" y="3110484"/>
            <a:ext cx="10801350" cy="2966467"/>
          </a:xfrm>
          <a:prstGeom prst="rect">
            <a:avLst/>
          </a:prstGeom>
          <a:solidFill>
            <a:srgbClr val="88D0C8"/>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solidFill>
                  <a:schemeClr val="bg1"/>
                </a:solidFill>
              </a:defRPr>
            </a:lvl1pPr>
          </a:lstStyle>
          <a:p>
            <a:r>
              <a:rPr lang="en-US"/>
              <a:t>SMPG IF - CA Stream 2 - March 31, 2023</a:t>
            </a:r>
            <a:endParaRPr lang="en-GB"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F17889F7-7963-4A16-ADF8-FEE4D97DC541}" type="slidenum">
              <a:rPr lang="en-GB" smtClean="0"/>
              <a:pPr/>
              <a:t>‹#›</a:t>
            </a:fld>
            <a:endParaRPr lang="en-GB" dirty="0"/>
          </a:p>
        </p:txBody>
      </p:sp>
      <p:grpSp>
        <p:nvGrpSpPr>
          <p:cNvPr id="13" name="Group 12"/>
          <p:cNvGrpSpPr/>
          <p:nvPr userDrawn="1"/>
        </p:nvGrpSpPr>
        <p:grpSpPr>
          <a:xfrm>
            <a:off x="286419" y="5558756"/>
            <a:ext cx="288363" cy="288873"/>
            <a:chOff x="1230313" y="1433513"/>
            <a:chExt cx="898525" cy="900113"/>
          </a:xfrm>
        </p:grpSpPr>
        <p:sp>
          <p:nvSpPr>
            <p:cNvPr id="14" name="Freeform 13"/>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2535283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losing slide 1">
    <p:spTree>
      <p:nvGrpSpPr>
        <p:cNvPr id="1" name=""/>
        <p:cNvGrpSpPr/>
        <p:nvPr/>
      </p:nvGrpSpPr>
      <p:grpSpPr>
        <a:xfrm>
          <a:off x="0" y="0"/>
          <a:ext cx="0" cy="0"/>
          <a:chOff x="0" y="0"/>
          <a:chExt cx="0" cy="0"/>
        </a:xfrm>
      </p:grpSpPr>
      <p:sp>
        <p:nvSpPr>
          <p:cNvPr id="5" name="TextBox 4"/>
          <p:cNvSpPr txBox="1"/>
          <p:nvPr userDrawn="1"/>
        </p:nvSpPr>
        <p:spPr>
          <a:xfrm>
            <a:off x="4790674" y="3902572"/>
            <a:ext cx="1220003" cy="283246"/>
          </a:xfrm>
          <a:prstGeom prst="rect">
            <a:avLst/>
          </a:prstGeom>
          <a:noFill/>
          <a:ln>
            <a:noFill/>
          </a:ln>
        </p:spPr>
        <p:txBody>
          <a:bodyPr wrap="square" lIns="91434" tIns="45718" rIns="91434" bIns="45718" rtlCol="0">
            <a:spAutoFit/>
          </a:bodyPr>
          <a:lstStyle/>
          <a:p>
            <a:pPr algn="ctr"/>
            <a:r>
              <a:rPr lang="en-GB" sz="1200" dirty="0">
                <a:solidFill>
                  <a:schemeClr val="tx2"/>
                </a:solidFill>
              </a:rPr>
              <a:t>www.swift.com</a:t>
            </a:r>
            <a:endParaRPr lang="en-GB" sz="1100" dirty="0">
              <a:solidFill>
                <a:schemeClr val="tx2"/>
              </a:solidFill>
            </a:endParaRPr>
          </a:p>
        </p:txBody>
      </p:sp>
      <p:grpSp>
        <p:nvGrpSpPr>
          <p:cNvPr id="14" name="Group 13"/>
          <p:cNvGrpSpPr/>
          <p:nvPr userDrawn="1"/>
        </p:nvGrpSpPr>
        <p:grpSpPr>
          <a:xfrm>
            <a:off x="4774950" y="2317122"/>
            <a:ext cx="1251449" cy="1253662"/>
            <a:chOff x="1230313" y="1433513"/>
            <a:chExt cx="898525" cy="900113"/>
          </a:xfrm>
          <a:solidFill>
            <a:schemeClr val="tx2"/>
          </a:solidFill>
        </p:grpSpPr>
        <p:sp>
          <p:nvSpPr>
            <p:cNvPr id="15" name="Freeform 14"/>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6" name="Rectangle 5"/>
          <p:cNvSpPr/>
          <p:nvPr userDrawn="1"/>
        </p:nvSpPr>
        <p:spPr bwMode="auto">
          <a:xfrm>
            <a:off x="144091" y="5414739"/>
            <a:ext cx="576064" cy="576064"/>
          </a:xfrm>
          <a:prstGeom prst="rect">
            <a:avLst/>
          </a:prstGeom>
          <a:solidFill>
            <a:schemeClr val="bg1"/>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1442744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losing slide 2">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extLst>
              <p:ext uri="{D42A27DB-BD31-4B8C-83A1-F6EECF244321}">
                <p14:modId xmlns:p14="http://schemas.microsoft.com/office/powerpoint/2010/main" val="23895541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0" imgH="469" progId="TCLayout.ActiveDocument.1">
                  <p:embed/>
                </p:oleObj>
              </mc:Choice>
              <mc:Fallback>
                <p:oleObj name="think-cell Slide" r:id="rId3" imgW="470" imgH="469" progId="TCLayout.ActiveDocument.1">
                  <p:embed/>
                  <p:pic>
                    <p:nvPicPr>
                      <p:cNvPr id="6" name="Object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1" name="Rectangle 20"/>
          <p:cNvSpPr/>
          <p:nvPr userDrawn="1"/>
        </p:nvSpPr>
        <p:spPr bwMode="auto">
          <a:xfrm>
            <a:off x="0" y="0"/>
            <a:ext cx="10801350" cy="6076950"/>
          </a:xfrm>
          <a:prstGeom prst="rect">
            <a:avLst/>
          </a:prstGeom>
          <a:solidFill>
            <a:srgbClr val="065C53"/>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5" name="TextBox 4"/>
          <p:cNvSpPr txBox="1"/>
          <p:nvPr userDrawn="1"/>
        </p:nvSpPr>
        <p:spPr>
          <a:xfrm>
            <a:off x="4790674" y="3902572"/>
            <a:ext cx="1220003" cy="283246"/>
          </a:xfrm>
          <a:prstGeom prst="rect">
            <a:avLst/>
          </a:prstGeom>
          <a:noFill/>
          <a:ln>
            <a:noFill/>
          </a:ln>
        </p:spPr>
        <p:txBody>
          <a:bodyPr wrap="square" lIns="91434" tIns="45718" rIns="91434" bIns="45718" rtlCol="0">
            <a:spAutoFit/>
          </a:bodyPr>
          <a:lstStyle/>
          <a:p>
            <a:pPr algn="ctr"/>
            <a:r>
              <a:rPr lang="en-GB" sz="1200" dirty="0">
                <a:solidFill>
                  <a:schemeClr val="bg1"/>
                </a:solidFill>
              </a:rPr>
              <a:t>www.swift.com</a:t>
            </a:r>
            <a:endParaRPr lang="en-GB" sz="1100" dirty="0">
              <a:solidFill>
                <a:schemeClr val="bg1"/>
              </a:solidFill>
            </a:endParaRPr>
          </a:p>
        </p:txBody>
      </p:sp>
      <p:grpSp>
        <p:nvGrpSpPr>
          <p:cNvPr id="14" name="Group 13"/>
          <p:cNvGrpSpPr/>
          <p:nvPr userDrawn="1"/>
        </p:nvGrpSpPr>
        <p:grpSpPr>
          <a:xfrm>
            <a:off x="4774950" y="2317122"/>
            <a:ext cx="1251449" cy="1253662"/>
            <a:chOff x="1230313" y="1433513"/>
            <a:chExt cx="898525" cy="900113"/>
          </a:xfrm>
        </p:grpSpPr>
        <p:sp>
          <p:nvSpPr>
            <p:cNvPr id="15" name="Freeform 14"/>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412734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Slide with SWIFT logo">
    <p:spTree>
      <p:nvGrpSpPr>
        <p:cNvPr id="1" name=""/>
        <p:cNvGrpSpPr/>
        <p:nvPr/>
      </p:nvGrpSpPr>
      <p:grpSpPr>
        <a:xfrm>
          <a:off x="0" y="0"/>
          <a:ext cx="0" cy="0"/>
          <a:chOff x="0" y="0"/>
          <a:chExt cx="0" cy="0"/>
        </a:xfrm>
      </p:grpSpPr>
      <p:grpSp>
        <p:nvGrpSpPr>
          <p:cNvPr id="2" name="Group 4"/>
          <p:cNvGrpSpPr>
            <a:grpSpLocks noChangeAspect="1"/>
          </p:cNvGrpSpPr>
          <p:nvPr userDrawn="1"/>
        </p:nvGrpSpPr>
        <p:grpSpPr bwMode="auto">
          <a:xfrm>
            <a:off x="576263" y="590551"/>
            <a:ext cx="579437" cy="579438"/>
            <a:chOff x="181" y="190"/>
            <a:chExt cx="365" cy="365"/>
          </a:xfrm>
          <a:solidFill>
            <a:schemeClr val="tx2"/>
          </a:solidFill>
        </p:grpSpPr>
        <p:sp>
          <p:nvSpPr>
            <p:cNvPr id="3" name="Freeform 5"/>
            <p:cNvSpPr>
              <a:spLocks noEditPoints="1"/>
            </p:cNvSpPr>
            <p:nvPr userDrawn="1"/>
          </p:nvSpPr>
          <p:spPr bwMode="auto">
            <a:xfrm>
              <a:off x="181" y="190"/>
              <a:ext cx="365" cy="365"/>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 name="Freeform 6"/>
            <p:cNvSpPr>
              <a:spLocks/>
            </p:cNvSpPr>
            <p:nvPr userDrawn="1"/>
          </p:nvSpPr>
          <p:spPr bwMode="auto">
            <a:xfrm>
              <a:off x="355" y="334"/>
              <a:ext cx="44" cy="75"/>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 name="Freeform 7"/>
            <p:cNvSpPr>
              <a:spLocks/>
            </p:cNvSpPr>
            <p:nvPr userDrawn="1"/>
          </p:nvSpPr>
          <p:spPr bwMode="auto">
            <a:xfrm>
              <a:off x="205" y="332"/>
              <a:ext cx="55" cy="7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8"/>
            <p:cNvSpPr>
              <a:spLocks/>
            </p:cNvSpPr>
            <p:nvPr userDrawn="1"/>
          </p:nvSpPr>
          <p:spPr bwMode="auto">
            <a:xfrm>
              <a:off x="396" y="334"/>
              <a:ext cx="67" cy="75"/>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9"/>
            <p:cNvSpPr>
              <a:spLocks/>
            </p:cNvSpPr>
            <p:nvPr userDrawn="1"/>
          </p:nvSpPr>
          <p:spPr bwMode="auto">
            <a:xfrm>
              <a:off x="463" y="334"/>
              <a:ext cx="62" cy="75"/>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Freeform 10"/>
            <p:cNvSpPr>
              <a:spLocks/>
            </p:cNvSpPr>
            <p:nvPr userDrawn="1"/>
          </p:nvSpPr>
          <p:spPr bwMode="auto">
            <a:xfrm>
              <a:off x="268" y="334"/>
              <a:ext cx="97" cy="75"/>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971262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Opening slide">
    <p:spTree>
      <p:nvGrpSpPr>
        <p:cNvPr id="1" name=""/>
        <p:cNvGrpSpPr/>
        <p:nvPr/>
      </p:nvGrpSpPr>
      <p:grpSpPr>
        <a:xfrm>
          <a:off x="0" y="0"/>
          <a:ext cx="0" cy="0"/>
          <a:chOff x="0" y="0"/>
          <a:chExt cx="0" cy="0"/>
        </a:xfrm>
      </p:grpSpPr>
      <p:sp>
        <p:nvSpPr>
          <p:cNvPr id="25" name="Rectangle 24"/>
          <p:cNvSpPr/>
          <p:nvPr userDrawn="1"/>
        </p:nvSpPr>
        <p:spPr bwMode="auto">
          <a:xfrm>
            <a:off x="-395"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64" tIns="53982" rIns="107964" bIns="53982" numCol="1" rtlCol="0" anchor="t" anchorCtr="0" compatLnSpc="1">
            <a:prstTxWarp prst="textNoShape">
              <a:avLst/>
            </a:prstTxWarp>
          </a:bodyPr>
          <a:lstStyle/>
          <a:p>
            <a:pPr defTabSz="1079644"/>
            <a:endParaRPr lang="en-GB"/>
          </a:p>
        </p:txBody>
      </p:sp>
      <p:sp>
        <p:nvSpPr>
          <p:cNvPr id="26" name="Title"/>
          <p:cNvSpPr>
            <a:spLocks noGrp="1" noChangeArrowheads="1"/>
          </p:cNvSpPr>
          <p:nvPr>
            <p:ph type="ctrTitle" hasCustomPrompt="1"/>
          </p:nvPr>
        </p:nvSpPr>
        <p:spPr>
          <a:xfrm>
            <a:off x="2598932" y="1484271"/>
            <a:ext cx="7053033" cy="2274285"/>
          </a:xfrm>
        </p:spPr>
        <p:txBody>
          <a:bodyPr/>
          <a:lstStyle>
            <a:lvl1pPr>
              <a:defRPr sz="4000" baseline="0">
                <a:solidFill>
                  <a:schemeClr val="bg1"/>
                </a:solidFill>
                <a:latin typeface="+mn-lt"/>
              </a:defRPr>
            </a:lvl1pPr>
          </a:lstStyle>
          <a:p>
            <a:r>
              <a:rPr lang="en-US" dirty="0"/>
              <a:t>Keep your title short </a:t>
            </a:r>
            <a:br>
              <a:rPr lang="en-US" dirty="0"/>
            </a:br>
            <a:r>
              <a:rPr lang="en-US" dirty="0"/>
              <a:t>and concise,</a:t>
            </a:r>
            <a:br>
              <a:rPr lang="en-US" dirty="0"/>
            </a:br>
            <a:r>
              <a:rPr lang="en-US" dirty="0"/>
              <a:t>maximum 3 lines</a:t>
            </a:r>
            <a:endParaRPr lang="en-GB" dirty="0"/>
          </a:p>
        </p:txBody>
      </p:sp>
      <p:sp>
        <p:nvSpPr>
          <p:cNvPr id="28" name="Text Placeholder 4"/>
          <p:cNvSpPr>
            <a:spLocks noGrp="1"/>
          </p:cNvSpPr>
          <p:nvPr>
            <p:ph type="body" sz="quarter" idx="12" hasCustomPrompt="1"/>
          </p:nvPr>
        </p:nvSpPr>
        <p:spPr>
          <a:xfrm>
            <a:off x="2592364" y="4898441"/>
            <a:ext cx="2666587" cy="406035"/>
          </a:xfrm>
        </p:spPr>
        <p:txBody>
          <a:bodyPr/>
          <a:lstStyle>
            <a:lvl1pPr>
              <a:defRPr sz="12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Date Month (written), Year</a:t>
            </a:r>
            <a:endParaRPr lang="en-GB" dirty="0"/>
          </a:p>
        </p:txBody>
      </p:sp>
      <p:sp>
        <p:nvSpPr>
          <p:cNvPr id="30" name="Text Placeholder 4"/>
          <p:cNvSpPr>
            <a:spLocks noGrp="1"/>
          </p:cNvSpPr>
          <p:nvPr>
            <p:ph type="body" sz="quarter" idx="13" hasCustomPrompt="1"/>
          </p:nvPr>
        </p:nvSpPr>
        <p:spPr>
          <a:xfrm>
            <a:off x="2592365" y="3818322"/>
            <a:ext cx="7059050" cy="622059"/>
          </a:xfrm>
        </p:spPr>
        <p:txBody>
          <a:bodyPr/>
          <a:lstStyle>
            <a:lvl1pPr>
              <a:defRPr sz="18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a:t>
            </a:r>
            <a:endParaRPr lang="en-GB" dirty="0"/>
          </a:p>
        </p:txBody>
      </p:sp>
      <p:grpSp>
        <p:nvGrpSpPr>
          <p:cNvPr id="7" name="Group 6"/>
          <p:cNvGrpSpPr/>
          <p:nvPr userDrawn="1"/>
        </p:nvGrpSpPr>
        <p:grpSpPr>
          <a:xfrm>
            <a:off x="953403" y="1382291"/>
            <a:ext cx="1027123" cy="1028938"/>
            <a:chOff x="1230313" y="1433513"/>
            <a:chExt cx="898525" cy="900113"/>
          </a:xfrm>
        </p:grpSpPr>
        <p:sp>
          <p:nvSpPr>
            <p:cNvPr id="8" name="Freeform 7"/>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6456097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Opening slide">
    <p:spTree>
      <p:nvGrpSpPr>
        <p:cNvPr id="1" name=""/>
        <p:cNvGrpSpPr/>
        <p:nvPr/>
      </p:nvGrpSpPr>
      <p:grpSpPr>
        <a:xfrm>
          <a:off x="0" y="0"/>
          <a:ext cx="0" cy="0"/>
          <a:chOff x="0" y="0"/>
          <a:chExt cx="0" cy="0"/>
        </a:xfrm>
      </p:grpSpPr>
      <p:sp>
        <p:nvSpPr>
          <p:cNvPr id="25" name="Rectangle 24"/>
          <p:cNvSpPr/>
          <p:nvPr userDrawn="1"/>
        </p:nvSpPr>
        <p:spPr bwMode="auto">
          <a:xfrm>
            <a:off x="-394"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67" tIns="53983" rIns="107967" bIns="53983" numCol="1" rtlCol="0" anchor="t" anchorCtr="0" compatLnSpc="1">
            <a:prstTxWarp prst="textNoShape">
              <a:avLst/>
            </a:prstTxWarp>
          </a:bodyPr>
          <a:lstStyle/>
          <a:p>
            <a:pPr defTabSz="1079676"/>
            <a:endParaRPr lang="en-GB"/>
          </a:p>
        </p:txBody>
      </p:sp>
      <p:sp>
        <p:nvSpPr>
          <p:cNvPr id="26" name="Title"/>
          <p:cNvSpPr>
            <a:spLocks noGrp="1" noChangeArrowheads="1"/>
          </p:cNvSpPr>
          <p:nvPr>
            <p:ph type="ctrTitle" hasCustomPrompt="1"/>
          </p:nvPr>
        </p:nvSpPr>
        <p:spPr>
          <a:xfrm>
            <a:off x="2598932" y="1484271"/>
            <a:ext cx="7053033" cy="2274284"/>
          </a:xfrm>
        </p:spPr>
        <p:txBody>
          <a:bodyPr/>
          <a:lstStyle>
            <a:lvl1pPr>
              <a:defRPr sz="4000" baseline="0">
                <a:solidFill>
                  <a:schemeClr val="bg1"/>
                </a:solidFill>
                <a:latin typeface="+mn-lt"/>
              </a:defRPr>
            </a:lvl1pPr>
          </a:lstStyle>
          <a:p>
            <a:r>
              <a:rPr lang="en-US" dirty="0"/>
              <a:t>Keep your title short </a:t>
            </a:r>
            <a:br>
              <a:rPr lang="en-US" dirty="0"/>
            </a:br>
            <a:r>
              <a:rPr lang="en-US" dirty="0"/>
              <a:t>and concise,</a:t>
            </a:r>
            <a:br>
              <a:rPr lang="en-US" dirty="0"/>
            </a:br>
            <a:r>
              <a:rPr lang="en-US" dirty="0"/>
              <a:t>maximum 3 lines</a:t>
            </a:r>
            <a:endParaRPr lang="en-GB" dirty="0"/>
          </a:p>
        </p:txBody>
      </p:sp>
      <p:sp>
        <p:nvSpPr>
          <p:cNvPr id="28" name="Text Placeholder 4"/>
          <p:cNvSpPr>
            <a:spLocks noGrp="1"/>
          </p:cNvSpPr>
          <p:nvPr>
            <p:ph type="body" sz="quarter" idx="12" hasCustomPrompt="1"/>
          </p:nvPr>
        </p:nvSpPr>
        <p:spPr>
          <a:xfrm>
            <a:off x="2592363" y="4898441"/>
            <a:ext cx="2666587" cy="406035"/>
          </a:xfrm>
        </p:spPr>
        <p:txBody>
          <a:bodyPr/>
          <a:lstStyle>
            <a:lvl1pPr>
              <a:defRPr sz="12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Date Month (written), Year</a:t>
            </a:r>
            <a:endParaRPr lang="en-GB" dirty="0"/>
          </a:p>
        </p:txBody>
      </p:sp>
      <p:sp>
        <p:nvSpPr>
          <p:cNvPr id="30" name="Text Placeholder 4"/>
          <p:cNvSpPr>
            <a:spLocks noGrp="1"/>
          </p:cNvSpPr>
          <p:nvPr>
            <p:ph type="body" sz="quarter" idx="13" hasCustomPrompt="1"/>
          </p:nvPr>
        </p:nvSpPr>
        <p:spPr>
          <a:xfrm>
            <a:off x="2592364" y="3818321"/>
            <a:ext cx="7059050" cy="622059"/>
          </a:xfrm>
        </p:spPr>
        <p:txBody>
          <a:bodyPr/>
          <a:lstStyle>
            <a:lvl1pPr>
              <a:defRPr sz="18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a:t>
            </a:r>
            <a:endParaRPr lang="en-GB" dirty="0"/>
          </a:p>
        </p:txBody>
      </p:sp>
      <p:grpSp>
        <p:nvGrpSpPr>
          <p:cNvPr id="7" name="Group 6"/>
          <p:cNvGrpSpPr/>
          <p:nvPr userDrawn="1"/>
        </p:nvGrpSpPr>
        <p:grpSpPr>
          <a:xfrm>
            <a:off x="953403" y="1382291"/>
            <a:ext cx="1027123" cy="1028938"/>
            <a:chOff x="1230313" y="1433513"/>
            <a:chExt cx="898525" cy="900113"/>
          </a:xfrm>
        </p:grpSpPr>
        <p:sp>
          <p:nvSpPr>
            <p:cNvPr id="8" name="Freeform 7"/>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1106874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3" name="Text Placeholder 2"/>
          <p:cNvSpPr>
            <a:spLocks noGrp="1"/>
          </p:cNvSpPr>
          <p:nvPr>
            <p:ph type="body" sz="quarter" idx="13" hasCustomPrompt="1"/>
          </p:nvPr>
        </p:nvSpPr>
        <p:spPr>
          <a:xfrm>
            <a:off x="287338" y="301625"/>
            <a:ext cx="8066087" cy="4681538"/>
          </a:xfrm>
        </p:spPr>
        <p:txBody>
          <a:bodyPr/>
          <a:lstStyle>
            <a:lvl1pPr marL="342900" indent="-342900">
              <a:buFont typeface="Arial" panose="020B0604020202020204" pitchFamily="34" charset="0"/>
              <a:buChar char="−"/>
              <a:defRPr sz="2000"/>
            </a:lvl1pPr>
            <a:lvl2pPr>
              <a:defRPr sz="1600" baseline="0"/>
            </a:lvl2pPr>
            <a:lvl3pPr marL="528607" indent="0">
              <a:buFont typeface="Arial" panose="020B0604020202020204" pitchFamily="34" charset="0"/>
              <a:buNone/>
              <a:defRPr sz="1600" baseline="0"/>
            </a:lvl3pPr>
            <a:lvl4pPr>
              <a:defRPr sz="1600"/>
            </a:lvl4pPr>
            <a:lvl5pPr>
              <a:defRPr sz="1400"/>
            </a:lvl5pPr>
          </a:lstStyle>
          <a:p>
            <a:r>
              <a:rPr lang="en-US" dirty="0"/>
              <a:t>This slide can help you create an at a glance slide that can be a summary of your complete presentation. It is equivalent to the table of contents. Make sure you stay clear and short and use from 2 to 7 points.</a:t>
            </a:r>
          </a:p>
          <a:p>
            <a:pPr lvl="1"/>
            <a:r>
              <a:rPr lang="en-US" dirty="0"/>
              <a:t>Point second level</a:t>
            </a:r>
          </a:p>
          <a:p>
            <a:pPr lvl="2"/>
            <a:r>
              <a:rPr lang="en-US" dirty="0"/>
              <a:t>Point third level</a:t>
            </a:r>
          </a:p>
          <a:p>
            <a:pPr lvl="3"/>
            <a:r>
              <a:rPr lang="en-US" dirty="0"/>
              <a:t>Point fourth level</a:t>
            </a:r>
          </a:p>
          <a:p>
            <a:pPr lvl="4"/>
            <a:r>
              <a:rPr lang="en-US" dirty="0"/>
              <a:t>Point fifth level</a:t>
            </a:r>
            <a:endParaRPr lang="en-GB" dirty="0"/>
          </a:p>
        </p:txBody>
      </p:sp>
      <p:sp>
        <p:nvSpPr>
          <p:cNvPr id="16"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March 31, 2023</a:t>
            </a:r>
            <a:endParaRPr lang="en-GB" dirty="0"/>
          </a:p>
        </p:txBody>
      </p:sp>
    </p:spTree>
    <p:extLst>
      <p:ext uri="{BB962C8B-B14F-4D97-AF65-F5344CB8AC3E}">
        <p14:creationId xmlns:p14="http://schemas.microsoft.com/office/powerpoint/2010/main" val="4748596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insert content zone">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1" name="Content Placeholder 2"/>
          <p:cNvSpPr>
            <a:spLocks noGrp="1"/>
          </p:cNvSpPr>
          <p:nvPr>
            <p:ph sz="quarter" idx="12" hasCustomPrompt="1"/>
          </p:nvPr>
        </p:nvSpPr>
        <p:spPr>
          <a:xfrm>
            <a:off x="287338" y="1022251"/>
            <a:ext cx="8642350" cy="4175671"/>
          </a:xfrm>
        </p:spPr>
        <p:txBody>
          <a:bodyPr/>
          <a:lstStyle>
            <a:lvl1pPr>
              <a:defRPr b="1"/>
            </a:lvl1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March 31, 2023</a:t>
            </a:r>
            <a:endParaRPr lang="en-GB" dirty="0"/>
          </a:p>
        </p:txBody>
      </p:sp>
    </p:spTree>
    <p:extLst>
      <p:ext uri="{BB962C8B-B14F-4D97-AF65-F5344CB8AC3E}">
        <p14:creationId xmlns:p14="http://schemas.microsoft.com/office/powerpoint/2010/main" val="3970426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March 31, 2023</a:t>
            </a:r>
            <a:endParaRPr lang="en-GB" dirty="0"/>
          </a:p>
        </p:txBody>
      </p:sp>
    </p:spTree>
    <p:extLst>
      <p:ext uri="{BB962C8B-B14F-4D97-AF65-F5344CB8AC3E}">
        <p14:creationId xmlns:p14="http://schemas.microsoft.com/office/powerpoint/2010/main" val="3814837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big message">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a:xfrm>
            <a:off x="658292" y="5592196"/>
            <a:ext cx="5678487" cy="228600"/>
          </a:xfrm>
        </p:spPr>
        <p:txBody>
          <a:bodyPr/>
          <a:lstStyle/>
          <a:p>
            <a:r>
              <a:rPr lang="en-US"/>
              <a:t>SMPG IF - CA Stream 2 - March 31, 2023</a:t>
            </a:r>
            <a:endParaRPr lang="en-GB"/>
          </a:p>
        </p:txBody>
      </p:sp>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a:defRPr sz="1800"/>
            </a:lvl1pPr>
          </a:lstStyle>
          <a:p>
            <a:r>
              <a:rPr lang="en-US" kern="0" dirty="0"/>
              <a:t>Your title – keep it short, size can vary between 14pt and 24pt</a:t>
            </a:r>
            <a:endParaRPr lang="en-GB" kern="0" dirty="0"/>
          </a:p>
        </p:txBody>
      </p:sp>
      <p:sp>
        <p:nvSpPr>
          <p:cNvPr id="12" name="Text Placeholder 2"/>
          <p:cNvSpPr>
            <a:spLocks noGrp="1"/>
          </p:cNvSpPr>
          <p:nvPr>
            <p:ph type="body" sz="quarter" idx="12" hasCustomPrompt="1"/>
          </p:nvPr>
        </p:nvSpPr>
        <p:spPr>
          <a:xfrm>
            <a:off x="287339" y="1022251"/>
            <a:ext cx="8641729" cy="4176464"/>
          </a:xfrm>
        </p:spPr>
        <p:txBody>
          <a:bodyPr/>
          <a:lstStyle>
            <a:lvl1pPr>
              <a:defRPr sz="3200"/>
            </a:lvl1pPr>
          </a:lstStyle>
          <a:p>
            <a:pPr lvl="0"/>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a:t>
            </a:r>
          </a:p>
        </p:txBody>
      </p:sp>
      <p:pic>
        <p:nvPicPr>
          <p:cNvPr id="6" name="Picture 4" descr="\\BE-FILE01\jlittre$\MyData\01. STANDARDS\01. STD DEVELOPMENT DOMAINS\1. Securities\01. SMPG Global\LOGO\FINAL LOGO\Logo+Mott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718" y="5538674"/>
            <a:ext cx="775199" cy="335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7724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c slide">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March 31, 2023</a:t>
            </a:r>
            <a:endParaRPr lang="en-GB" dirty="0"/>
          </a:p>
        </p:txBody>
      </p:sp>
    </p:spTree>
    <p:extLst>
      <p:ext uri="{BB962C8B-B14F-4D97-AF65-F5344CB8AC3E}">
        <p14:creationId xmlns:p14="http://schemas.microsoft.com/office/powerpoint/2010/main" val="2732919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big message">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sz="1800"/>
            </a:lvl1pPr>
          </a:lstStyle>
          <a:p>
            <a:r>
              <a:rPr lang="en-US" kern="0" dirty="0"/>
              <a:t>Your title – keep it short, size can vary between 14pt and 24pt</a:t>
            </a:r>
            <a:endParaRPr lang="en-GB" kern="0" dirty="0"/>
          </a:p>
        </p:txBody>
      </p:sp>
      <p:sp>
        <p:nvSpPr>
          <p:cNvPr id="12" name="Text Placeholder 2"/>
          <p:cNvSpPr>
            <a:spLocks noGrp="1"/>
          </p:cNvSpPr>
          <p:nvPr>
            <p:ph type="body" sz="quarter" idx="12" hasCustomPrompt="1"/>
          </p:nvPr>
        </p:nvSpPr>
        <p:spPr>
          <a:xfrm>
            <a:off x="287338" y="1022251"/>
            <a:ext cx="8641729" cy="4176464"/>
          </a:xfrm>
        </p:spPr>
        <p:txBody>
          <a:bodyPr/>
          <a:lstStyle>
            <a:lvl1pPr>
              <a:defRPr sz="3200"/>
            </a:lvl1pPr>
          </a:lstStyle>
          <a:p>
            <a:pPr lvl="0"/>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a:t>
            </a:r>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March 31, 2023</a:t>
            </a:r>
            <a:endParaRPr lang="en-GB" dirty="0"/>
          </a:p>
        </p:txBody>
      </p:sp>
    </p:spTree>
    <p:extLst>
      <p:ext uri="{BB962C8B-B14F-4D97-AF65-F5344CB8AC3E}">
        <p14:creationId xmlns:p14="http://schemas.microsoft.com/office/powerpoint/2010/main" val="22760110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5" name="Text Placeholder 4"/>
          <p:cNvSpPr>
            <a:spLocks noGrp="1"/>
          </p:cNvSpPr>
          <p:nvPr>
            <p:ph type="body" sz="quarter" idx="12" hasCustomPrompt="1"/>
          </p:nvPr>
        </p:nvSpPr>
        <p:spPr>
          <a:xfrm>
            <a:off x="658292" y="517525"/>
            <a:ext cx="8064500" cy="3961110"/>
          </a:xfrm>
        </p:spPr>
        <p:txBody>
          <a:bodyPr/>
          <a:lstStyle>
            <a:lvl1pPr>
              <a:defRPr sz="3600" b="0">
                <a:latin typeface="+mj-lt"/>
              </a:defRPr>
            </a:lvl1pPr>
            <a:lvl2pPr>
              <a:defRPr sz="4000" b="1"/>
            </a:lvl2pPr>
            <a:lvl3pPr>
              <a:defRPr sz="4000" b="1"/>
            </a:lvl3pPr>
            <a:lvl4pPr>
              <a:defRPr sz="4000" b="1"/>
            </a:lvl4pPr>
            <a:lvl5pPr>
              <a:defRPr sz="3600" b="1"/>
            </a:lvl5pPr>
          </a:lstStyle>
          <a:p>
            <a:pPr lvl="0"/>
            <a:r>
              <a:rPr lang="en-US" dirty="0"/>
              <a:t>It is change, continuing change, inevitable change, that is the dominant factor in society today. No sensible decision can be made any longer without taking into account not only the world as it is, but the world as it will be.</a:t>
            </a:r>
          </a:p>
        </p:txBody>
      </p:sp>
      <p:sp>
        <p:nvSpPr>
          <p:cNvPr id="3" name="Text Placeholder 2"/>
          <p:cNvSpPr>
            <a:spLocks noGrp="1"/>
          </p:cNvSpPr>
          <p:nvPr>
            <p:ph type="body" sz="quarter" idx="13" hasCustomPrompt="1"/>
          </p:nvPr>
        </p:nvSpPr>
        <p:spPr>
          <a:xfrm>
            <a:off x="658292" y="4622800"/>
            <a:ext cx="8066088" cy="503238"/>
          </a:xfrm>
        </p:spPr>
        <p:txBody>
          <a:bodyPr/>
          <a:lstStyle>
            <a:lvl1pPr marL="285750" indent="-285750">
              <a:buFont typeface="Arial" panose="020B0604020202020204" pitchFamily="34" charset="0"/>
              <a:buChar char="̶"/>
              <a:defRPr b="0"/>
            </a:lvl1pPr>
          </a:lstStyle>
          <a:p>
            <a:pPr lvl="0"/>
            <a:r>
              <a:rPr lang="en-US" dirty="0"/>
              <a:t>Isaac Asimov</a:t>
            </a:r>
            <a:endParaRPr lang="en-GB" dirty="0"/>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March 31, 2023</a:t>
            </a:r>
            <a:endParaRPr lang="en-GB" dirty="0"/>
          </a:p>
        </p:txBody>
      </p:sp>
    </p:spTree>
    <p:extLst>
      <p:ext uri="{BB962C8B-B14F-4D97-AF65-F5344CB8AC3E}">
        <p14:creationId xmlns:p14="http://schemas.microsoft.com/office/powerpoint/2010/main" val="26684244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2 columns">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3" name="Text Placeholder 2"/>
          <p:cNvSpPr>
            <a:spLocks noGrp="1"/>
          </p:cNvSpPr>
          <p:nvPr>
            <p:ph type="body" sz="quarter" idx="14" hasCustomPrompt="1"/>
          </p:nvPr>
        </p:nvSpPr>
        <p:spPr>
          <a:xfrm>
            <a:off x="287338" y="1022350"/>
            <a:ext cx="4105275" cy="4032250"/>
          </a:xfrm>
        </p:spPr>
        <p:txBody>
          <a:bodyPr/>
          <a:lstStyle>
            <a:lvl1pPr>
              <a:defRPr sz="1400" b="1"/>
            </a:lvl1pPr>
            <a:lvl2pPr>
              <a:defRPr b="0"/>
            </a:lvl2pPr>
            <a:lvl3pPr marL="744174" indent="-215567">
              <a:buFont typeface="Arial" panose="020B0604020202020204" pitchFamily="34" charset="0"/>
              <a:buChar char="−"/>
              <a:defRPr b="0"/>
            </a:lvl3pPr>
            <a:lvl4pPr>
              <a:defRPr b="0" baseline="0"/>
            </a:lvl4pPr>
            <a:lvl5pPr>
              <a:defRPr b="0"/>
            </a:lvl5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Point second level</a:t>
            </a:r>
          </a:p>
          <a:p>
            <a:pPr lvl="2"/>
            <a:r>
              <a:rPr lang="en-US" dirty="0"/>
              <a:t>Point third level</a:t>
            </a:r>
          </a:p>
          <a:p>
            <a:pPr lvl="3"/>
            <a:r>
              <a:rPr lang="en-US" dirty="0"/>
              <a:t>Point fourth level</a:t>
            </a:r>
          </a:p>
          <a:p>
            <a:pPr lvl="4"/>
            <a:r>
              <a:rPr lang="en-US" dirty="0"/>
              <a:t>Point fifth level</a:t>
            </a:r>
            <a:endParaRPr lang="en-GB" dirty="0"/>
          </a:p>
        </p:txBody>
      </p:sp>
      <p:sp>
        <p:nvSpPr>
          <p:cNvPr id="13" name="Text Placeholder 2"/>
          <p:cNvSpPr>
            <a:spLocks noGrp="1"/>
          </p:cNvSpPr>
          <p:nvPr>
            <p:ph type="body" sz="quarter" idx="15" hasCustomPrompt="1"/>
          </p:nvPr>
        </p:nvSpPr>
        <p:spPr>
          <a:xfrm>
            <a:off x="4787255" y="1022251"/>
            <a:ext cx="4105275"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March 31, 2023</a:t>
            </a:r>
            <a:endParaRPr lang="en-GB" dirty="0"/>
          </a:p>
        </p:txBody>
      </p:sp>
    </p:spTree>
    <p:extLst>
      <p:ext uri="{BB962C8B-B14F-4D97-AF65-F5344CB8AC3E}">
        <p14:creationId xmlns:p14="http://schemas.microsoft.com/office/powerpoint/2010/main" val="18312638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3 columns">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12" name="Rectangle 34"/>
          <p:cNvSpPr>
            <a:spLocks noGrp="1" noChangeArrowheads="1"/>
          </p:cNvSpPr>
          <p:nvPr>
            <p:ph type="title" hasCustomPrompt="1"/>
          </p:nvPr>
        </p:nvSpPr>
        <p:spPr bwMode="auto">
          <a:xfrm>
            <a:off x="287338" y="302171"/>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1" name="Text Placeholder 2"/>
          <p:cNvSpPr>
            <a:spLocks noGrp="1"/>
          </p:cNvSpPr>
          <p:nvPr>
            <p:ph type="body" sz="quarter" idx="15" hasCustomPrompt="1"/>
          </p:nvPr>
        </p:nvSpPr>
        <p:spPr>
          <a:xfrm>
            <a:off x="287338" y="1022350"/>
            <a:ext cx="3097113"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Text Placeholder 2"/>
          <p:cNvSpPr>
            <a:spLocks noGrp="1"/>
          </p:cNvSpPr>
          <p:nvPr>
            <p:ph type="body" sz="quarter" idx="16" hasCustomPrompt="1"/>
          </p:nvPr>
        </p:nvSpPr>
        <p:spPr>
          <a:xfrm>
            <a:off x="3816499" y="1022251"/>
            <a:ext cx="3097113"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2"/>
          <p:cNvSpPr>
            <a:spLocks noGrp="1"/>
          </p:cNvSpPr>
          <p:nvPr>
            <p:ph type="body" sz="quarter" idx="17" hasCustomPrompt="1"/>
          </p:nvPr>
        </p:nvSpPr>
        <p:spPr>
          <a:xfrm>
            <a:off x="7399789" y="1022251"/>
            <a:ext cx="3097113"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March 31, 2023</a:t>
            </a:r>
            <a:endParaRPr lang="en-GB" dirty="0"/>
          </a:p>
        </p:txBody>
      </p:sp>
    </p:spTree>
    <p:extLst>
      <p:ext uri="{BB962C8B-B14F-4D97-AF65-F5344CB8AC3E}">
        <p14:creationId xmlns:p14="http://schemas.microsoft.com/office/powerpoint/2010/main" val="30387418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4 columns">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6" name="Text Placeholder 2"/>
          <p:cNvSpPr>
            <a:spLocks noGrp="1"/>
          </p:cNvSpPr>
          <p:nvPr>
            <p:ph type="body" sz="quarter" idx="17" hasCustomPrompt="1"/>
          </p:nvPr>
        </p:nvSpPr>
        <p:spPr>
          <a:xfrm>
            <a:off x="287339" y="1022350"/>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2"/>
          <p:cNvSpPr>
            <a:spLocks noGrp="1"/>
          </p:cNvSpPr>
          <p:nvPr>
            <p:ph type="body" sz="quarter" idx="18" hasCustomPrompt="1"/>
          </p:nvPr>
        </p:nvSpPr>
        <p:spPr>
          <a:xfrm>
            <a:off x="2907997" y="1022251"/>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9" name="Text Placeholder 2"/>
          <p:cNvSpPr>
            <a:spLocks noGrp="1"/>
          </p:cNvSpPr>
          <p:nvPr>
            <p:ph type="body" sz="quarter" idx="19" hasCustomPrompt="1"/>
          </p:nvPr>
        </p:nvSpPr>
        <p:spPr>
          <a:xfrm>
            <a:off x="5527886" y="1022251"/>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
          <p:cNvSpPr>
            <a:spLocks noGrp="1"/>
          </p:cNvSpPr>
          <p:nvPr>
            <p:ph type="body" sz="quarter" idx="20" hasCustomPrompt="1"/>
          </p:nvPr>
        </p:nvSpPr>
        <p:spPr>
          <a:xfrm>
            <a:off x="8106758" y="1022251"/>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4"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March 31, 2023</a:t>
            </a:r>
            <a:endParaRPr lang="en-GB" dirty="0"/>
          </a:p>
        </p:txBody>
      </p:sp>
    </p:spTree>
    <p:extLst>
      <p:ext uri="{BB962C8B-B14F-4D97-AF65-F5344CB8AC3E}">
        <p14:creationId xmlns:p14="http://schemas.microsoft.com/office/powerpoint/2010/main" val="15389392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ivider or Highlight slide Green">
    <p:bg>
      <p:bgPr>
        <a:solidFill>
          <a:schemeClr val="tx2"/>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grpSp>
        <p:nvGrpSpPr>
          <p:cNvPr id="8" name="Group 7"/>
          <p:cNvGrpSpPr/>
          <p:nvPr userDrawn="1"/>
        </p:nvGrpSpPr>
        <p:grpSpPr>
          <a:xfrm>
            <a:off x="286418" y="5558755"/>
            <a:ext cx="288363" cy="288873"/>
            <a:chOff x="1230313" y="1433513"/>
            <a:chExt cx="898525" cy="900113"/>
          </a:xfrm>
        </p:grpSpPr>
        <p:sp>
          <p:nvSpPr>
            <p:cNvPr id="9" name="Freeform 8"/>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3"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March 31, 2023</a:t>
            </a:r>
            <a:endParaRPr lang="en-GB" dirty="0"/>
          </a:p>
        </p:txBody>
      </p:sp>
    </p:spTree>
    <p:extLst>
      <p:ext uri="{BB962C8B-B14F-4D97-AF65-F5344CB8AC3E}">
        <p14:creationId xmlns:p14="http://schemas.microsoft.com/office/powerpoint/2010/main" val="20245125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Divider or Highlight slide Purpl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grpSp>
        <p:nvGrpSpPr>
          <p:cNvPr id="15" name="Group 14"/>
          <p:cNvGrpSpPr/>
          <p:nvPr userDrawn="1"/>
        </p:nvGrpSpPr>
        <p:grpSpPr>
          <a:xfrm>
            <a:off x="286418" y="5558755"/>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4"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March 31, 2023</a:t>
            </a:r>
            <a:endParaRPr lang="en-GB" dirty="0"/>
          </a:p>
        </p:txBody>
      </p:sp>
    </p:spTree>
    <p:extLst>
      <p:ext uri="{BB962C8B-B14F-4D97-AF65-F5344CB8AC3E}">
        <p14:creationId xmlns:p14="http://schemas.microsoft.com/office/powerpoint/2010/main" val="62495616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ivider or Highlight slide Orang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4"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March 31, 2023</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grpSp>
        <p:nvGrpSpPr>
          <p:cNvPr id="29" name="Group 28"/>
          <p:cNvGrpSpPr/>
          <p:nvPr userDrawn="1"/>
        </p:nvGrpSpPr>
        <p:grpSpPr>
          <a:xfrm>
            <a:off x="286418" y="5558755"/>
            <a:ext cx="288363" cy="288873"/>
            <a:chOff x="1230313" y="1433513"/>
            <a:chExt cx="898525" cy="900113"/>
          </a:xfrm>
        </p:grpSpPr>
        <p:sp>
          <p:nvSpPr>
            <p:cNvPr id="30" name="Freeform 29"/>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4"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265839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Footer Placeholder 3"/>
          <p:cNvSpPr>
            <a:spLocks noGrp="1"/>
          </p:cNvSpPr>
          <p:nvPr>
            <p:ph type="ftr" sz="quarter" idx="3"/>
          </p:nvPr>
        </p:nvSpPr>
        <p:spPr>
          <a:xfrm>
            <a:off x="658292" y="5592196"/>
            <a:ext cx="5678487" cy="228600"/>
          </a:xfrm>
          <a:prstGeom prst="rect">
            <a:avLst/>
          </a:prstGeom>
        </p:spPr>
        <p:txBody>
          <a:bodyPr/>
          <a:lstStyle>
            <a:lvl1pPr>
              <a:defRPr sz="800">
                <a:solidFill>
                  <a:schemeClr val="tx2"/>
                </a:solidFill>
              </a:defRPr>
            </a:lvl1pPr>
          </a:lstStyle>
          <a:p>
            <a:r>
              <a:rPr lang="en-US"/>
              <a:t>SMPG IF - CA Stream 2 - March 31, 2023</a:t>
            </a:r>
            <a:endParaRPr lang="en-GB" dirty="0"/>
          </a:p>
        </p:txBody>
      </p:sp>
      <p:sp>
        <p:nvSpPr>
          <p:cNvPr id="3" name="Slide Number Placeholder 4"/>
          <p:cNvSpPr>
            <a:spLocks noGrp="1"/>
          </p:cNvSpPr>
          <p:nvPr>
            <p:ph type="sldNum" sz="quarter" idx="4"/>
          </p:nvPr>
        </p:nvSpPr>
        <p:spPr>
          <a:xfrm>
            <a:off x="9823251" y="5592196"/>
            <a:ext cx="762000" cy="228600"/>
          </a:xfrm>
          <a:prstGeom prst="rect">
            <a:avLst/>
          </a:prstGeom>
        </p:spPr>
        <p:txBody>
          <a:bodyPr/>
          <a:lstStyle>
            <a:lvl1pPr algn="r">
              <a:defRPr sz="800">
                <a:solidFill>
                  <a:schemeClr val="tx2"/>
                </a:solidFill>
              </a:defRPr>
            </a:lvl1pPr>
          </a:lstStyle>
          <a:p>
            <a:fld id="{F17889F7-7963-4A16-ADF8-FEE4D97DC541}" type="slidenum">
              <a:rPr lang="en-GB" smtClean="0"/>
              <a:pPr/>
              <a:t>‹#›</a:t>
            </a:fld>
            <a:endParaRPr lang="en-GB"/>
          </a:p>
        </p:txBody>
      </p:sp>
      <p:sp>
        <p:nvSpPr>
          <p:cNvPr id="4" name="Rectangle 3"/>
          <p:cNvSpPr/>
          <p:nvPr userDrawn="1"/>
        </p:nvSpPr>
        <p:spPr bwMode="auto">
          <a:xfrm>
            <a:off x="0"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70" tIns="53985" rIns="107970" bIns="53985" numCol="1" spcCol="0" rtlCol="0" anchor="t" anchorCtr="0" compatLnSpc="1">
            <a:prstTxWarp prst="textNoShape">
              <a:avLst/>
            </a:prstTxWarp>
          </a:bodyPr>
          <a:lstStyle/>
          <a:p>
            <a:pPr defTabSz="1079708"/>
            <a:endParaRPr lang="en-GB" dirty="0"/>
          </a:p>
        </p:txBody>
      </p:sp>
      <p:sp>
        <p:nvSpPr>
          <p:cNvPr id="5" name="TextBox 4"/>
          <p:cNvSpPr txBox="1"/>
          <p:nvPr userDrawn="1"/>
        </p:nvSpPr>
        <p:spPr>
          <a:xfrm>
            <a:off x="4790673" y="3902571"/>
            <a:ext cx="1220003" cy="276999"/>
          </a:xfrm>
          <a:prstGeom prst="rect">
            <a:avLst/>
          </a:prstGeom>
          <a:noFill/>
          <a:ln>
            <a:noFill/>
          </a:ln>
        </p:spPr>
        <p:txBody>
          <a:bodyPr wrap="square" rtlCol="0">
            <a:spAutoFit/>
          </a:bodyPr>
          <a:lstStyle/>
          <a:p>
            <a:pPr algn="ctr"/>
            <a:r>
              <a:rPr lang="en-GB" sz="1200" dirty="0">
                <a:solidFill>
                  <a:schemeClr val="bg1"/>
                </a:solidFill>
              </a:rPr>
              <a:t>www.swift.com</a:t>
            </a:r>
            <a:endParaRPr lang="en-GB" sz="1050" dirty="0">
              <a:solidFill>
                <a:schemeClr val="bg1"/>
              </a:solidFill>
            </a:endParaRPr>
          </a:p>
        </p:txBody>
      </p:sp>
      <p:grpSp>
        <p:nvGrpSpPr>
          <p:cNvPr id="14" name="Group 13"/>
          <p:cNvGrpSpPr/>
          <p:nvPr userDrawn="1"/>
        </p:nvGrpSpPr>
        <p:grpSpPr>
          <a:xfrm>
            <a:off x="4774949" y="2317121"/>
            <a:ext cx="1251449" cy="1253662"/>
            <a:chOff x="1230313" y="1433513"/>
            <a:chExt cx="898525" cy="900113"/>
          </a:xfrm>
        </p:grpSpPr>
        <p:sp>
          <p:nvSpPr>
            <p:cNvPr id="15" name="Freeform 14"/>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09702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a:xfrm>
            <a:off x="658292" y="5592196"/>
            <a:ext cx="5678487" cy="228600"/>
          </a:xfrm>
        </p:spPr>
        <p:txBody>
          <a:bodyPr/>
          <a:lstStyle/>
          <a:p>
            <a:r>
              <a:rPr lang="en-US"/>
              <a:t>SMPG IF - CA Stream 2 - March 31, 2023</a:t>
            </a:r>
            <a:endParaRPr lang="en-GB"/>
          </a:p>
        </p:txBody>
      </p:sp>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5" name="Text Placeholder 4"/>
          <p:cNvSpPr>
            <a:spLocks noGrp="1"/>
          </p:cNvSpPr>
          <p:nvPr>
            <p:ph type="body" sz="quarter" idx="12" hasCustomPrompt="1"/>
          </p:nvPr>
        </p:nvSpPr>
        <p:spPr>
          <a:xfrm>
            <a:off x="288504" y="301625"/>
            <a:ext cx="8064500" cy="4681538"/>
          </a:xfrm>
        </p:spPr>
        <p:txBody>
          <a:bodyPr/>
          <a:lstStyle>
            <a:lvl1pPr marL="342879" indent="-342879">
              <a:buFont typeface="Arial" panose="020B0604020202020204" pitchFamily="34" charset="0"/>
              <a:buChar char="̶"/>
              <a:defRPr sz="2400" b="1" baseline="0"/>
            </a:lvl1pPr>
            <a:lvl2pPr>
              <a:defRPr sz="2400" b="1"/>
            </a:lvl2pPr>
            <a:lvl3pPr>
              <a:defRPr sz="2400" b="1"/>
            </a:lvl3pPr>
            <a:lvl4pPr>
              <a:defRPr sz="2400" b="1"/>
            </a:lvl4pPr>
            <a:lvl5pPr marL="1214600" indent="0">
              <a:buNone/>
              <a:defRPr sz="2400" b="1"/>
            </a:lvl5pPr>
            <a:lvl6pPr>
              <a:defRPr sz="2400" b="1"/>
            </a:lvl6pPr>
            <a:lvl7pPr>
              <a:defRPr sz="2400" b="1"/>
            </a:lvl7pPr>
          </a:lstStyle>
          <a:p>
            <a:r>
              <a:rPr lang="en-US" dirty="0"/>
              <a:t>This slide can help you create an at a glance slide that can be a summary of your complete presentation. It is equivalent to the table of contents. Make sure you stay clear and short and use from 2 to 7 points.</a:t>
            </a:r>
          </a:p>
          <a:p>
            <a:r>
              <a:rPr lang="en-US" dirty="0"/>
              <a:t>Point 1</a:t>
            </a:r>
          </a:p>
          <a:p>
            <a:pPr lvl="1"/>
            <a:r>
              <a:rPr lang="en-US" dirty="0"/>
              <a:t>Sub point 2</a:t>
            </a:r>
          </a:p>
          <a:p>
            <a:pPr lvl="2"/>
            <a:r>
              <a:rPr lang="en-US" dirty="0"/>
              <a:t>Sub point 3</a:t>
            </a:r>
          </a:p>
          <a:p>
            <a:pPr lvl="3"/>
            <a:r>
              <a:rPr lang="en-US" dirty="0"/>
              <a:t>Sub point 4</a:t>
            </a:r>
          </a:p>
          <a:p>
            <a:pPr lvl="5"/>
            <a:r>
              <a:rPr lang="en-US" dirty="0"/>
              <a:t>Sub point 5 </a:t>
            </a:r>
          </a:p>
          <a:p>
            <a:pPr lvl="6"/>
            <a:r>
              <a:rPr lang="en-US" dirty="0"/>
              <a:t>Sub point 6</a:t>
            </a:r>
          </a:p>
        </p:txBody>
      </p:sp>
      <p:pic>
        <p:nvPicPr>
          <p:cNvPr id="6" name="Picture 4" descr="\\BE-FILE01\jlittre$\MyData\01. STANDARDS\01. STD DEVELOPMENT DOMAINS\1. Securities\01. SMPG Global\LOGO\FINAL LOGO\Logo+Mott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718" y="5558755"/>
            <a:ext cx="775199" cy="335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3215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Opening slide">
    <p:spTree>
      <p:nvGrpSpPr>
        <p:cNvPr id="1" name=""/>
        <p:cNvGrpSpPr/>
        <p:nvPr/>
      </p:nvGrpSpPr>
      <p:grpSpPr>
        <a:xfrm>
          <a:off x="0" y="0"/>
          <a:ext cx="0" cy="0"/>
          <a:chOff x="0" y="0"/>
          <a:chExt cx="0" cy="0"/>
        </a:xfrm>
      </p:grpSpPr>
      <p:sp>
        <p:nvSpPr>
          <p:cNvPr id="25" name="Rectangle 24"/>
          <p:cNvSpPr/>
          <p:nvPr userDrawn="1"/>
        </p:nvSpPr>
        <p:spPr bwMode="auto">
          <a:xfrm>
            <a:off x="-394"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67" tIns="53983" rIns="107967" bIns="53983" numCol="1" rtlCol="0" anchor="t" anchorCtr="0" compatLnSpc="1">
            <a:prstTxWarp prst="textNoShape">
              <a:avLst/>
            </a:prstTxWarp>
          </a:bodyPr>
          <a:lstStyle/>
          <a:p>
            <a:pPr defTabSz="1079676"/>
            <a:endParaRPr lang="en-GB" dirty="0"/>
          </a:p>
        </p:txBody>
      </p:sp>
      <p:sp>
        <p:nvSpPr>
          <p:cNvPr id="26" name="Title"/>
          <p:cNvSpPr>
            <a:spLocks noGrp="1" noChangeArrowheads="1"/>
          </p:cNvSpPr>
          <p:nvPr>
            <p:ph type="ctrTitle" hasCustomPrompt="1"/>
          </p:nvPr>
        </p:nvSpPr>
        <p:spPr>
          <a:xfrm>
            <a:off x="2598932" y="1484271"/>
            <a:ext cx="7053033" cy="2274284"/>
          </a:xfrm>
        </p:spPr>
        <p:txBody>
          <a:bodyPr/>
          <a:lstStyle>
            <a:lvl1pPr>
              <a:defRPr sz="4000" baseline="0">
                <a:solidFill>
                  <a:schemeClr val="bg1"/>
                </a:solidFill>
                <a:latin typeface="+mn-lt"/>
              </a:defRPr>
            </a:lvl1pPr>
          </a:lstStyle>
          <a:p>
            <a:r>
              <a:rPr lang="en-US" dirty="0"/>
              <a:t>Keep your title short </a:t>
            </a:r>
            <a:br>
              <a:rPr lang="en-US" dirty="0"/>
            </a:br>
            <a:r>
              <a:rPr lang="en-US" dirty="0"/>
              <a:t>and concise,</a:t>
            </a:r>
            <a:br>
              <a:rPr lang="en-US" dirty="0"/>
            </a:br>
            <a:r>
              <a:rPr lang="en-US" dirty="0"/>
              <a:t>maximum 3 lines</a:t>
            </a:r>
            <a:endParaRPr lang="en-GB" dirty="0"/>
          </a:p>
        </p:txBody>
      </p:sp>
      <p:sp>
        <p:nvSpPr>
          <p:cNvPr id="28" name="Text Placeholder 4"/>
          <p:cNvSpPr>
            <a:spLocks noGrp="1"/>
          </p:cNvSpPr>
          <p:nvPr>
            <p:ph type="body" sz="quarter" idx="12" hasCustomPrompt="1"/>
          </p:nvPr>
        </p:nvSpPr>
        <p:spPr>
          <a:xfrm>
            <a:off x="2592363" y="4898441"/>
            <a:ext cx="2666587" cy="406035"/>
          </a:xfrm>
        </p:spPr>
        <p:txBody>
          <a:bodyPr/>
          <a:lstStyle>
            <a:lvl1pPr>
              <a:defRPr sz="12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Date Month (written), Year</a:t>
            </a:r>
            <a:endParaRPr lang="en-GB" dirty="0"/>
          </a:p>
        </p:txBody>
      </p:sp>
      <p:sp>
        <p:nvSpPr>
          <p:cNvPr id="30" name="Text Placeholder 4"/>
          <p:cNvSpPr>
            <a:spLocks noGrp="1"/>
          </p:cNvSpPr>
          <p:nvPr>
            <p:ph type="body" sz="quarter" idx="13" hasCustomPrompt="1"/>
          </p:nvPr>
        </p:nvSpPr>
        <p:spPr>
          <a:xfrm>
            <a:off x="2592364" y="3818321"/>
            <a:ext cx="7059050" cy="622059"/>
          </a:xfrm>
        </p:spPr>
        <p:txBody>
          <a:bodyPr/>
          <a:lstStyle>
            <a:lvl1pPr>
              <a:defRPr sz="18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a:t>
            </a:r>
            <a:endParaRPr lang="en-GB" dirty="0"/>
          </a:p>
        </p:txBody>
      </p:sp>
      <p:grpSp>
        <p:nvGrpSpPr>
          <p:cNvPr id="7" name="Group 6"/>
          <p:cNvGrpSpPr/>
          <p:nvPr userDrawn="1"/>
        </p:nvGrpSpPr>
        <p:grpSpPr>
          <a:xfrm>
            <a:off x="953403" y="1382291"/>
            <a:ext cx="1027123" cy="1028938"/>
            <a:chOff x="1230313" y="1433513"/>
            <a:chExt cx="898525" cy="900113"/>
          </a:xfrm>
        </p:grpSpPr>
        <p:sp>
          <p:nvSpPr>
            <p:cNvPr id="8" name="Freeform 7"/>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7584461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3" name="Text Placeholder 2"/>
          <p:cNvSpPr>
            <a:spLocks noGrp="1"/>
          </p:cNvSpPr>
          <p:nvPr>
            <p:ph type="body" sz="quarter" idx="13" hasCustomPrompt="1"/>
          </p:nvPr>
        </p:nvSpPr>
        <p:spPr>
          <a:xfrm>
            <a:off x="287338" y="301625"/>
            <a:ext cx="8066087" cy="4681538"/>
          </a:xfrm>
        </p:spPr>
        <p:txBody>
          <a:bodyPr/>
          <a:lstStyle>
            <a:lvl1pPr marL="342900" indent="-342900">
              <a:buFont typeface="Arial" panose="020B0604020202020204" pitchFamily="34" charset="0"/>
              <a:buChar char="−"/>
              <a:defRPr sz="2000"/>
            </a:lvl1pPr>
            <a:lvl2pPr>
              <a:defRPr sz="1600" baseline="0"/>
            </a:lvl2pPr>
            <a:lvl3pPr marL="528607" indent="0">
              <a:buFont typeface="Arial" panose="020B0604020202020204" pitchFamily="34" charset="0"/>
              <a:buNone/>
              <a:defRPr sz="1600" baseline="0"/>
            </a:lvl3pPr>
            <a:lvl4pPr>
              <a:defRPr sz="1600"/>
            </a:lvl4pPr>
            <a:lvl5pPr>
              <a:defRPr sz="1400"/>
            </a:lvl5pPr>
          </a:lstStyle>
          <a:p>
            <a:r>
              <a:rPr lang="en-US" dirty="0"/>
              <a:t>This slide can help you create an at a glance slide that can be a summary of your complete presentation. It is equivalent to the table of contents. Make sure you stay clear and short and use from 2 to 7 points.</a:t>
            </a:r>
          </a:p>
          <a:p>
            <a:pPr lvl="1"/>
            <a:r>
              <a:rPr lang="en-US" dirty="0"/>
              <a:t>Point second level</a:t>
            </a:r>
          </a:p>
          <a:p>
            <a:pPr lvl="2"/>
            <a:r>
              <a:rPr lang="en-US" dirty="0"/>
              <a:t>Point third level</a:t>
            </a:r>
          </a:p>
          <a:p>
            <a:pPr lvl="3"/>
            <a:r>
              <a:rPr lang="en-US" dirty="0"/>
              <a:t>Point fourth level</a:t>
            </a:r>
          </a:p>
          <a:p>
            <a:pPr lvl="4"/>
            <a:r>
              <a:rPr lang="en-US" dirty="0"/>
              <a:t>Point fifth level</a:t>
            </a:r>
            <a:endParaRPr lang="en-GB" dirty="0"/>
          </a:p>
        </p:txBody>
      </p:sp>
      <p:sp>
        <p:nvSpPr>
          <p:cNvPr id="16"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March 31, 2023</a:t>
            </a:r>
            <a:endParaRPr lang="en-GB" dirty="0"/>
          </a:p>
        </p:txBody>
      </p:sp>
    </p:spTree>
    <p:extLst>
      <p:ext uri="{BB962C8B-B14F-4D97-AF65-F5344CB8AC3E}">
        <p14:creationId xmlns:p14="http://schemas.microsoft.com/office/powerpoint/2010/main" val="30494510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nd insert content zone">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1" name="Content Placeholder 2"/>
          <p:cNvSpPr>
            <a:spLocks noGrp="1"/>
          </p:cNvSpPr>
          <p:nvPr>
            <p:ph sz="quarter" idx="12" hasCustomPrompt="1"/>
          </p:nvPr>
        </p:nvSpPr>
        <p:spPr>
          <a:xfrm>
            <a:off x="287338" y="1022251"/>
            <a:ext cx="8642350" cy="4175671"/>
          </a:xfrm>
        </p:spPr>
        <p:txBody>
          <a:bodyPr/>
          <a:lstStyle>
            <a:lvl1pPr>
              <a:defRPr b="1"/>
            </a:lvl1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March 31, 2023</a:t>
            </a:r>
            <a:endParaRPr lang="en-GB" dirty="0"/>
          </a:p>
        </p:txBody>
      </p:sp>
    </p:spTree>
    <p:extLst>
      <p:ext uri="{BB962C8B-B14F-4D97-AF65-F5344CB8AC3E}">
        <p14:creationId xmlns:p14="http://schemas.microsoft.com/office/powerpoint/2010/main" val="7022995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March 31, 2023</a:t>
            </a:r>
            <a:endParaRPr lang="en-GB" dirty="0"/>
          </a:p>
        </p:txBody>
      </p:sp>
    </p:spTree>
    <p:extLst>
      <p:ext uri="{BB962C8B-B14F-4D97-AF65-F5344CB8AC3E}">
        <p14:creationId xmlns:p14="http://schemas.microsoft.com/office/powerpoint/2010/main" val="8004707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lanc slide">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March 31, 2023</a:t>
            </a:r>
            <a:endParaRPr lang="en-GB" dirty="0"/>
          </a:p>
        </p:txBody>
      </p:sp>
    </p:spTree>
    <p:extLst>
      <p:ext uri="{BB962C8B-B14F-4D97-AF65-F5344CB8AC3E}">
        <p14:creationId xmlns:p14="http://schemas.microsoft.com/office/powerpoint/2010/main" val="42547959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nd big message">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sz="1800"/>
            </a:lvl1pPr>
          </a:lstStyle>
          <a:p>
            <a:r>
              <a:rPr lang="en-US" kern="0" dirty="0"/>
              <a:t>Your title – keep it short, size can vary between 14pt and 24pt</a:t>
            </a:r>
            <a:endParaRPr lang="en-GB" kern="0" dirty="0"/>
          </a:p>
        </p:txBody>
      </p:sp>
      <p:sp>
        <p:nvSpPr>
          <p:cNvPr id="12" name="Text Placeholder 2"/>
          <p:cNvSpPr>
            <a:spLocks noGrp="1"/>
          </p:cNvSpPr>
          <p:nvPr>
            <p:ph type="body" sz="quarter" idx="12" hasCustomPrompt="1"/>
          </p:nvPr>
        </p:nvSpPr>
        <p:spPr>
          <a:xfrm>
            <a:off x="287338" y="1022251"/>
            <a:ext cx="8641729" cy="4176464"/>
          </a:xfrm>
        </p:spPr>
        <p:txBody>
          <a:bodyPr/>
          <a:lstStyle>
            <a:lvl1pPr>
              <a:defRPr sz="3200"/>
            </a:lvl1pPr>
          </a:lstStyle>
          <a:p>
            <a:pPr lvl="0"/>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a:t>
            </a:r>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March 31, 2023</a:t>
            </a:r>
            <a:endParaRPr lang="en-GB" dirty="0"/>
          </a:p>
        </p:txBody>
      </p:sp>
    </p:spTree>
    <p:extLst>
      <p:ext uri="{BB962C8B-B14F-4D97-AF65-F5344CB8AC3E}">
        <p14:creationId xmlns:p14="http://schemas.microsoft.com/office/powerpoint/2010/main" val="56314004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5" name="Text Placeholder 4"/>
          <p:cNvSpPr>
            <a:spLocks noGrp="1"/>
          </p:cNvSpPr>
          <p:nvPr>
            <p:ph type="body" sz="quarter" idx="12" hasCustomPrompt="1"/>
          </p:nvPr>
        </p:nvSpPr>
        <p:spPr>
          <a:xfrm>
            <a:off x="658292" y="517525"/>
            <a:ext cx="8064500" cy="3961110"/>
          </a:xfrm>
        </p:spPr>
        <p:txBody>
          <a:bodyPr/>
          <a:lstStyle>
            <a:lvl1pPr>
              <a:defRPr sz="3600" b="0">
                <a:latin typeface="+mj-lt"/>
              </a:defRPr>
            </a:lvl1pPr>
            <a:lvl2pPr>
              <a:defRPr sz="4000" b="1"/>
            </a:lvl2pPr>
            <a:lvl3pPr>
              <a:defRPr sz="4000" b="1"/>
            </a:lvl3pPr>
            <a:lvl4pPr>
              <a:defRPr sz="4000" b="1"/>
            </a:lvl4pPr>
            <a:lvl5pPr>
              <a:defRPr sz="3600" b="1"/>
            </a:lvl5pPr>
          </a:lstStyle>
          <a:p>
            <a:pPr lvl="0"/>
            <a:r>
              <a:rPr lang="en-US" dirty="0"/>
              <a:t>It is change, continuing change, inevitable change, that is the dominant factor in society today. No sensible decision can be made any longer without taking into account not only the world as it is, but the world as it will be.</a:t>
            </a:r>
          </a:p>
        </p:txBody>
      </p:sp>
      <p:sp>
        <p:nvSpPr>
          <p:cNvPr id="3" name="Text Placeholder 2"/>
          <p:cNvSpPr>
            <a:spLocks noGrp="1"/>
          </p:cNvSpPr>
          <p:nvPr>
            <p:ph type="body" sz="quarter" idx="13" hasCustomPrompt="1"/>
          </p:nvPr>
        </p:nvSpPr>
        <p:spPr>
          <a:xfrm>
            <a:off x="658292" y="4622800"/>
            <a:ext cx="8066088" cy="503238"/>
          </a:xfrm>
        </p:spPr>
        <p:txBody>
          <a:bodyPr/>
          <a:lstStyle>
            <a:lvl1pPr marL="285750" indent="-285750">
              <a:buFont typeface="Arial" panose="020B0604020202020204" pitchFamily="34" charset="0"/>
              <a:buChar char="̶"/>
              <a:defRPr b="0"/>
            </a:lvl1pPr>
          </a:lstStyle>
          <a:p>
            <a:pPr lvl="0"/>
            <a:r>
              <a:rPr lang="en-US" dirty="0"/>
              <a:t>Isaac Asimov</a:t>
            </a:r>
            <a:endParaRPr lang="en-GB" dirty="0"/>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March 31, 2023</a:t>
            </a:r>
            <a:endParaRPr lang="en-GB" dirty="0"/>
          </a:p>
        </p:txBody>
      </p:sp>
    </p:spTree>
    <p:extLst>
      <p:ext uri="{BB962C8B-B14F-4D97-AF65-F5344CB8AC3E}">
        <p14:creationId xmlns:p14="http://schemas.microsoft.com/office/powerpoint/2010/main" val="61064388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and 2 columns">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3" name="Text Placeholder 2"/>
          <p:cNvSpPr>
            <a:spLocks noGrp="1"/>
          </p:cNvSpPr>
          <p:nvPr>
            <p:ph type="body" sz="quarter" idx="14" hasCustomPrompt="1"/>
          </p:nvPr>
        </p:nvSpPr>
        <p:spPr>
          <a:xfrm>
            <a:off x="287338" y="1022350"/>
            <a:ext cx="4105275" cy="4032250"/>
          </a:xfrm>
        </p:spPr>
        <p:txBody>
          <a:bodyPr/>
          <a:lstStyle>
            <a:lvl1pPr>
              <a:defRPr sz="1400" b="1"/>
            </a:lvl1pPr>
            <a:lvl2pPr>
              <a:defRPr b="0"/>
            </a:lvl2pPr>
            <a:lvl3pPr marL="744174" indent="-215567">
              <a:buFont typeface="Arial" panose="020B0604020202020204" pitchFamily="34" charset="0"/>
              <a:buChar char="−"/>
              <a:defRPr b="0"/>
            </a:lvl3pPr>
            <a:lvl4pPr>
              <a:defRPr b="0" baseline="0"/>
            </a:lvl4pPr>
            <a:lvl5pPr>
              <a:defRPr b="0"/>
            </a:lvl5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Point second level</a:t>
            </a:r>
          </a:p>
          <a:p>
            <a:pPr lvl="2"/>
            <a:r>
              <a:rPr lang="en-US" dirty="0"/>
              <a:t>Point third level</a:t>
            </a:r>
          </a:p>
          <a:p>
            <a:pPr lvl="3"/>
            <a:r>
              <a:rPr lang="en-US" dirty="0"/>
              <a:t>Point fourth level</a:t>
            </a:r>
          </a:p>
          <a:p>
            <a:pPr lvl="4"/>
            <a:r>
              <a:rPr lang="en-US" dirty="0"/>
              <a:t>Point fifth level</a:t>
            </a:r>
            <a:endParaRPr lang="en-GB" dirty="0"/>
          </a:p>
        </p:txBody>
      </p:sp>
      <p:sp>
        <p:nvSpPr>
          <p:cNvPr id="13" name="Text Placeholder 2"/>
          <p:cNvSpPr>
            <a:spLocks noGrp="1"/>
          </p:cNvSpPr>
          <p:nvPr>
            <p:ph type="body" sz="quarter" idx="15" hasCustomPrompt="1"/>
          </p:nvPr>
        </p:nvSpPr>
        <p:spPr>
          <a:xfrm>
            <a:off x="4787255" y="1022251"/>
            <a:ext cx="4105275"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March 31, 2023</a:t>
            </a:r>
            <a:endParaRPr lang="en-GB" dirty="0"/>
          </a:p>
        </p:txBody>
      </p:sp>
    </p:spTree>
    <p:extLst>
      <p:ext uri="{BB962C8B-B14F-4D97-AF65-F5344CB8AC3E}">
        <p14:creationId xmlns:p14="http://schemas.microsoft.com/office/powerpoint/2010/main" val="354297697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nd 3 columns">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12" name="Rectangle 34"/>
          <p:cNvSpPr>
            <a:spLocks noGrp="1" noChangeArrowheads="1"/>
          </p:cNvSpPr>
          <p:nvPr>
            <p:ph type="title" hasCustomPrompt="1"/>
          </p:nvPr>
        </p:nvSpPr>
        <p:spPr bwMode="auto">
          <a:xfrm>
            <a:off x="287338" y="302171"/>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1" name="Text Placeholder 2"/>
          <p:cNvSpPr>
            <a:spLocks noGrp="1"/>
          </p:cNvSpPr>
          <p:nvPr>
            <p:ph type="body" sz="quarter" idx="15" hasCustomPrompt="1"/>
          </p:nvPr>
        </p:nvSpPr>
        <p:spPr>
          <a:xfrm>
            <a:off x="287338" y="1022350"/>
            <a:ext cx="3097113"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Text Placeholder 2"/>
          <p:cNvSpPr>
            <a:spLocks noGrp="1"/>
          </p:cNvSpPr>
          <p:nvPr>
            <p:ph type="body" sz="quarter" idx="16" hasCustomPrompt="1"/>
          </p:nvPr>
        </p:nvSpPr>
        <p:spPr>
          <a:xfrm>
            <a:off x="3816499" y="1022251"/>
            <a:ext cx="3097113"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2"/>
          <p:cNvSpPr>
            <a:spLocks noGrp="1"/>
          </p:cNvSpPr>
          <p:nvPr>
            <p:ph type="body" sz="quarter" idx="17" hasCustomPrompt="1"/>
          </p:nvPr>
        </p:nvSpPr>
        <p:spPr>
          <a:xfrm>
            <a:off x="7399789" y="1022251"/>
            <a:ext cx="3097113"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March 31, 2023</a:t>
            </a:r>
            <a:endParaRPr lang="en-GB" dirty="0"/>
          </a:p>
        </p:txBody>
      </p:sp>
    </p:spTree>
    <p:extLst>
      <p:ext uri="{BB962C8B-B14F-4D97-AF65-F5344CB8AC3E}">
        <p14:creationId xmlns:p14="http://schemas.microsoft.com/office/powerpoint/2010/main" val="114830256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and 4 columns">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6" name="Text Placeholder 2"/>
          <p:cNvSpPr>
            <a:spLocks noGrp="1"/>
          </p:cNvSpPr>
          <p:nvPr>
            <p:ph type="body" sz="quarter" idx="17" hasCustomPrompt="1"/>
          </p:nvPr>
        </p:nvSpPr>
        <p:spPr>
          <a:xfrm>
            <a:off x="287339" y="1022350"/>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2"/>
          <p:cNvSpPr>
            <a:spLocks noGrp="1"/>
          </p:cNvSpPr>
          <p:nvPr>
            <p:ph type="body" sz="quarter" idx="18" hasCustomPrompt="1"/>
          </p:nvPr>
        </p:nvSpPr>
        <p:spPr>
          <a:xfrm>
            <a:off x="2907997" y="1022251"/>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9" name="Text Placeholder 2"/>
          <p:cNvSpPr>
            <a:spLocks noGrp="1"/>
          </p:cNvSpPr>
          <p:nvPr>
            <p:ph type="body" sz="quarter" idx="19" hasCustomPrompt="1"/>
          </p:nvPr>
        </p:nvSpPr>
        <p:spPr>
          <a:xfrm>
            <a:off x="5527886" y="1022251"/>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
          <p:cNvSpPr>
            <a:spLocks noGrp="1"/>
          </p:cNvSpPr>
          <p:nvPr>
            <p:ph type="body" sz="quarter" idx="20" hasCustomPrompt="1"/>
          </p:nvPr>
        </p:nvSpPr>
        <p:spPr>
          <a:xfrm>
            <a:off x="8106758" y="1022251"/>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4"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March 31, 2023</a:t>
            </a:r>
            <a:endParaRPr lang="en-GB" dirty="0"/>
          </a:p>
        </p:txBody>
      </p:sp>
    </p:spTree>
    <p:extLst>
      <p:ext uri="{BB962C8B-B14F-4D97-AF65-F5344CB8AC3E}">
        <p14:creationId xmlns:p14="http://schemas.microsoft.com/office/powerpoint/2010/main" val="3626534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SMPG IF - CA Stream 2 - March 31, 2023</a:t>
            </a:r>
            <a:endParaRPr lang="en-GB"/>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pic>
        <p:nvPicPr>
          <p:cNvPr id="6" name="Picture 4" descr="\\BE-FILE01\jlittre$\MyData\01. STANDARDS\01. STD DEVELOPMENT DOMAINS\1. Securities\01. SMPG Global\LOGO\FINAL LOGO\Logo+Mott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718" y="5558755"/>
            <a:ext cx="775199" cy="335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5322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Divider or Highlight slide Green">
    <p:bg>
      <p:bgPr>
        <a:solidFill>
          <a:schemeClr val="tx2"/>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grpSp>
        <p:nvGrpSpPr>
          <p:cNvPr id="8" name="Group 7"/>
          <p:cNvGrpSpPr/>
          <p:nvPr userDrawn="1"/>
        </p:nvGrpSpPr>
        <p:grpSpPr>
          <a:xfrm>
            <a:off x="286418" y="5558755"/>
            <a:ext cx="288363" cy="288873"/>
            <a:chOff x="1230313" y="1433513"/>
            <a:chExt cx="898525" cy="900113"/>
          </a:xfrm>
        </p:grpSpPr>
        <p:sp>
          <p:nvSpPr>
            <p:cNvPr id="9" name="Freeform 8"/>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3"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March 31, 2023</a:t>
            </a:r>
            <a:endParaRPr lang="en-GB" dirty="0"/>
          </a:p>
        </p:txBody>
      </p:sp>
    </p:spTree>
    <p:extLst>
      <p:ext uri="{BB962C8B-B14F-4D97-AF65-F5344CB8AC3E}">
        <p14:creationId xmlns:p14="http://schemas.microsoft.com/office/powerpoint/2010/main" val="75179969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Divider or Highlight slide Purpl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grpSp>
        <p:nvGrpSpPr>
          <p:cNvPr id="15" name="Group 14"/>
          <p:cNvGrpSpPr/>
          <p:nvPr userDrawn="1"/>
        </p:nvGrpSpPr>
        <p:grpSpPr>
          <a:xfrm>
            <a:off x="286418" y="5558755"/>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4"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March 31, 2023</a:t>
            </a:r>
            <a:endParaRPr lang="en-GB" dirty="0"/>
          </a:p>
        </p:txBody>
      </p:sp>
    </p:spTree>
    <p:extLst>
      <p:ext uri="{BB962C8B-B14F-4D97-AF65-F5344CB8AC3E}">
        <p14:creationId xmlns:p14="http://schemas.microsoft.com/office/powerpoint/2010/main" val="199180984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Divider or Highlight slide Purpl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rgbClr val="009BB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grpSp>
        <p:nvGrpSpPr>
          <p:cNvPr id="15" name="Group 14"/>
          <p:cNvGrpSpPr/>
          <p:nvPr userDrawn="1"/>
        </p:nvGrpSpPr>
        <p:grpSpPr>
          <a:xfrm>
            <a:off x="286418" y="5558755"/>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4"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March 31, 2023</a:t>
            </a:r>
            <a:endParaRPr lang="en-GB" dirty="0"/>
          </a:p>
        </p:txBody>
      </p:sp>
    </p:spTree>
    <p:extLst>
      <p:ext uri="{BB962C8B-B14F-4D97-AF65-F5344CB8AC3E}">
        <p14:creationId xmlns:p14="http://schemas.microsoft.com/office/powerpoint/2010/main" val="59665350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_Divider or Highlight slide Purpl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grpSp>
        <p:nvGrpSpPr>
          <p:cNvPr id="15" name="Group 14"/>
          <p:cNvGrpSpPr/>
          <p:nvPr userDrawn="1"/>
        </p:nvGrpSpPr>
        <p:grpSpPr>
          <a:xfrm>
            <a:off x="286418" y="5558755"/>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4"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March 31, 2023</a:t>
            </a:r>
            <a:endParaRPr lang="en-GB" dirty="0"/>
          </a:p>
        </p:txBody>
      </p:sp>
    </p:spTree>
    <p:extLst>
      <p:ext uri="{BB962C8B-B14F-4D97-AF65-F5344CB8AC3E}">
        <p14:creationId xmlns:p14="http://schemas.microsoft.com/office/powerpoint/2010/main" val="27282105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Divider or Highlight slide Orang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4"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March 31, 2023</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grpSp>
        <p:nvGrpSpPr>
          <p:cNvPr id="29" name="Group 28"/>
          <p:cNvGrpSpPr/>
          <p:nvPr userDrawn="1"/>
        </p:nvGrpSpPr>
        <p:grpSpPr>
          <a:xfrm>
            <a:off x="286418" y="5558755"/>
            <a:ext cx="288363" cy="288873"/>
            <a:chOff x="1230313" y="1433513"/>
            <a:chExt cx="898525" cy="900113"/>
          </a:xfrm>
        </p:grpSpPr>
        <p:sp>
          <p:nvSpPr>
            <p:cNvPr id="30" name="Freeform 29"/>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1"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2"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4"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5"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4"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38673749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Footer Placeholder 3"/>
          <p:cNvSpPr>
            <a:spLocks noGrp="1"/>
          </p:cNvSpPr>
          <p:nvPr>
            <p:ph type="ftr" sz="quarter" idx="3"/>
          </p:nvPr>
        </p:nvSpPr>
        <p:spPr>
          <a:xfrm>
            <a:off x="658292" y="5592196"/>
            <a:ext cx="5678487" cy="228600"/>
          </a:xfrm>
          <a:prstGeom prst="rect">
            <a:avLst/>
          </a:prstGeom>
        </p:spPr>
        <p:txBody>
          <a:bodyPr/>
          <a:lstStyle>
            <a:lvl1pPr>
              <a:defRPr sz="800">
                <a:solidFill>
                  <a:schemeClr val="tx2"/>
                </a:solidFill>
              </a:defRPr>
            </a:lvl1pPr>
          </a:lstStyle>
          <a:p>
            <a:r>
              <a:rPr lang="en-US"/>
              <a:t>SMPG IF - CA Stream 2 - March 31, 2023</a:t>
            </a:r>
            <a:endParaRPr lang="en-GB" dirty="0"/>
          </a:p>
        </p:txBody>
      </p:sp>
      <p:sp>
        <p:nvSpPr>
          <p:cNvPr id="3" name="Slide Number Placeholder 4"/>
          <p:cNvSpPr>
            <a:spLocks noGrp="1"/>
          </p:cNvSpPr>
          <p:nvPr>
            <p:ph type="sldNum" sz="quarter" idx="4"/>
          </p:nvPr>
        </p:nvSpPr>
        <p:spPr>
          <a:xfrm>
            <a:off x="9823251" y="5592196"/>
            <a:ext cx="762000" cy="228600"/>
          </a:xfrm>
          <a:prstGeom prst="rect">
            <a:avLst/>
          </a:prstGeom>
        </p:spPr>
        <p:txBody>
          <a:bodyPr/>
          <a:lstStyle>
            <a:lvl1pPr algn="r">
              <a:defRPr sz="800">
                <a:solidFill>
                  <a:schemeClr val="tx2"/>
                </a:solidFill>
              </a:defRPr>
            </a:lvl1pPr>
          </a:lstStyle>
          <a:p>
            <a:fld id="{F17889F7-7963-4A16-ADF8-FEE4D97DC541}" type="slidenum">
              <a:rPr lang="en-GB" smtClean="0"/>
              <a:pPr/>
              <a:t>‹#›</a:t>
            </a:fld>
            <a:endParaRPr lang="en-GB" dirty="0"/>
          </a:p>
        </p:txBody>
      </p:sp>
      <p:sp>
        <p:nvSpPr>
          <p:cNvPr id="4" name="Rectangle 3"/>
          <p:cNvSpPr/>
          <p:nvPr userDrawn="1"/>
        </p:nvSpPr>
        <p:spPr bwMode="auto">
          <a:xfrm>
            <a:off x="0"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70" tIns="53985" rIns="107970" bIns="53985" numCol="1" spcCol="0" rtlCol="0" anchor="t" anchorCtr="0" compatLnSpc="1">
            <a:prstTxWarp prst="textNoShape">
              <a:avLst/>
            </a:prstTxWarp>
          </a:bodyPr>
          <a:lstStyle/>
          <a:p>
            <a:pPr defTabSz="1079708"/>
            <a:endParaRPr lang="en-GB" dirty="0"/>
          </a:p>
        </p:txBody>
      </p:sp>
      <p:sp>
        <p:nvSpPr>
          <p:cNvPr id="5" name="TextBox 4"/>
          <p:cNvSpPr txBox="1"/>
          <p:nvPr userDrawn="1"/>
        </p:nvSpPr>
        <p:spPr>
          <a:xfrm>
            <a:off x="4790673" y="3902571"/>
            <a:ext cx="1220003" cy="276999"/>
          </a:xfrm>
          <a:prstGeom prst="rect">
            <a:avLst/>
          </a:prstGeom>
          <a:noFill/>
          <a:ln>
            <a:noFill/>
          </a:ln>
        </p:spPr>
        <p:txBody>
          <a:bodyPr wrap="square" rtlCol="0">
            <a:spAutoFit/>
          </a:bodyPr>
          <a:lstStyle/>
          <a:p>
            <a:pPr algn="ctr"/>
            <a:r>
              <a:rPr lang="en-GB" sz="1200" dirty="0">
                <a:solidFill>
                  <a:schemeClr val="bg1"/>
                </a:solidFill>
              </a:rPr>
              <a:t>www.swift.com</a:t>
            </a:r>
            <a:endParaRPr lang="en-GB" sz="1050" dirty="0">
              <a:solidFill>
                <a:schemeClr val="bg1"/>
              </a:solidFill>
            </a:endParaRPr>
          </a:p>
        </p:txBody>
      </p:sp>
      <p:grpSp>
        <p:nvGrpSpPr>
          <p:cNvPr id="14" name="Group 13"/>
          <p:cNvGrpSpPr/>
          <p:nvPr userDrawn="1"/>
        </p:nvGrpSpPr>
        <p:grpSpPr>
          <a:xfrm>
            <a:off x="4774949" y="2317121"/>
            <a:ext cx="1251449" cy="1253662"/>
            <a:chOff x="1230313" y="1433513"/>
            <a:chExt cx="898525" cy="900113"/>
          </a:xfrm>
        </p:grpSpPr>
        <p:sp>
          <p:nvSpPr>
            <p:cNvPr id="15" name="Freeform 14"/>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3741200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grpSp>
        <p:nvGrpSpPr>
          <p:cNvPr id="15" name="Group 14"/>
          <p:cNvGrpSpPr/>
          <p:nvPr userDrawn="1"/>
        </p:nvGrpSpPr>
        <p:grpSpPr>
          <a:xfrm>
            <a:off x="286419" y="5558756"/>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4" name="Text Placeholder 2"/>
          <p:cNvSpPr>
            <a:spLocks noGrp="1"/>
          </p:cNvSpPr>
          <p:nvPr>
            <p:ph type="body" sz="quarter" idx="12" hasCustomPrompt="1"/>
          </p:nvPr>
        </p:nvSpPr>
        <p:spPr>
          <a:xfrm>
            <a:off x="283745" y="301626"/>
            <a:ext cx="10230268" cy="4897090"/>
          </a:xfrm>
        </p:spPr>
        <p:txBody>
          <a:bodyPr/>
          <a:lstStyle>
            <a:lvl1pPr marL="0" indent="0">
              <a:buFont typeface="Arial" panose="020B0604020202020204" pitchFamily="34" charset="0"/>
              <a:buNone/>
              <a:defRPr sz="3600">
                <a:solidFill>
                  <a:schemeClr val="bg1"/>
                </a:solidFill>
              </a:defRPr>
            </a:lvl1pPr>
            <a:lvl2pPr>
              <a:defRPr sz="2800">
                <a:solidFill>
                  <a:schemeClr val="bg1"/>
                </a:solidFill>
              </a:defRPr>
            </a:lvl2pPr>
            <a:lvl3pPr marL="985748" indent="-457172">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36pt. If used as a divider slide, content can be much smaller – 18pt.</a:t>
            </a:r>
          </a:p>
        </p:txBody>
      </p:sp>
      <p:sp>
        <p:nvSpPr>
          <p:cNvPr id="23" name="Footer Placeholder 3"/>
          <p:cNvSpPr>
            <a:spLocks noGrp="1"/>
          </p:cNvSpPr>
          <p:nvPr>
            <p:ph type="ftr" sz="quarter" idx="10"/>
          </p:nvPr>
        </p:nvSpPr>
        <p:spPr>
          <a:xfrm>
            <a:off x="658293" y="5592196"/>
            <a:ext cx="8918847" cy="228600"/>
          </a:xfrm>
        </p:spPr>
        <p:txBody>
          <a:bodyPr/>
          <a:lstStyle>
            <a:lvl1pPr>
              <a:defRPr>
                <a:solidFill>
                  <a:schemeClr val="bg1"/>
                </a:solidFill>
              </a:defRPr>
            </a:lvl1pPr>
          </a:lstStyle>
          <a:p>
            <a:r>
              <a:rPr lang="en-US"/>
              <a:t>SMPG IF - CA Stream 2 - March 31, 2023</a:t>
            </a:r>
            <a:endParaRPr lang="en-GB" dirty="0"/>
          </a:p>
        </p:txBody>
      </p:sp>
      <p:pic>
        <p:nvPicPr>
          <p:cNvPr id="13" name="Picture 4" descr="\\BE-FILE01\jlittre$\MyData\01. STANDARDS\01. STD DEVELOPMENT DOMAINS\1. Securities\01. SMPG Global\LOGO\FINAL LOGO\Logo+Mott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718" y="5558755"/>
            <a:ext cx="775199" cy="335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3250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2"/>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grpSp>
        <p:nvGrpSpPr>
          <p:cNvPr id="15" name="Group 14"/>
          <p:cNvGrpSpPr/>
          <p:nvPr userDrawn="1"/>
        </p:nvGrpSpPr>
        <p:grpSpPr>
          <a:xfrm>
            <a:off x="286419" y="5558756"/>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4" name="Text Placeholder 2"/>
          <p:cNvSpPr>
            <a:spLocks noGrp="1"/>
          </p:cNvSpPr>
          <p:nvPr>
            <p:ph type="body" sz="quarter" idx="12" hasCustomPrompt="1"/>
          </p:nvPr>
        </p:nvSpPr>
        <p:spPr>
          <a:xfrm>
            <a:off x="283745" y="301626"/>
            <a:ext cx="10230268" cy="4897090"/>
          </a:xfrm>
        </p:spPr>
        <p:txBody>
          <a:bodyPr/>
          <a:lstStyle>
            <a:lvl1pPr marL="0" indent="0">
              <a:buFont typeface="Arial" panose="020B0604020202020204" pitchFamily="34" charset="0"/>
              <a:buNone/>
              <a:defRPr sz="3600">
                <a:solidFill>
                  <a:schemeClr val="bg1"/>
                </a:solidFill>
              </a:defRPr>
            </a:lvl1pPr>
            <a:lvl2pPr>
              <a:defRPr sz="2800">
                <a:solidFill>
                  <a:schemeClr val="bg1"/>
                </a:solidFill>
              </a:defRPr>
            </a:lvl2pPr>
            <a:lvl3pPr marL="985748" indent="-457172">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36pt. If used as a divider slide, content can be much smaller – 18pt.</a:t>
            </a:r>
          </a:p>
        </p:txBody>
      </p:sp>
      <p:sp>
        <p:nvSpPr>
          <p:cNvPr id="23" name="Footer Placeholder 3"/>
          <p:cNvSpPr>
            <a:spLocks noGrp="1"/>
          </p:cNvSpPr>
          <p:nvPr>
            <p:ph type="ftr" sz="quarter" idx="10"/>
          </p:nvPr>
        </p:nvSpPr>
        <p:spPr>
          <a:xfrm>
            <a:off x="658293" y="5592196"/>
            <a:ext cx="8918847" cy="228600"/>
          </a:xfrm>
        </p:spPr>
        <p:txBody>
          <a:bodyPr/>
          <a:lstStyle>
            <a:lvl1pPr>
              <a:defRPr>
                <a:solidFill>
                  <a:schemeClr val="bg1"/>
                </a:solidFill>
              </a:defRPr>
            </a:lvl1pPr>
          </a:lstStyle>
          <a:p>
            <a:r>
              <a:rPr lang="en-US"/>
              <a:t>SMPG IF - CA Stream 2 - March 31, 2023</a:t>
            </a:r>
            <a:endParaRPr lang="en-GB" dirty="0"/>
          </a:p>
        </p:txBody>
      </p:sp>
    </p:spTree>
    <p:extLst>
      <p:ext uri="{BB962C8B-B14F-4D97-AF65-F5344CB8AC3E}">
        <p14:creationId xmlns:p14="http://schemas.microsoft.com/office/powerpoint/2010/main" val="1767986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rgbClr val="88D0C8"/>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grpSp>
        <p:nvGrpSpPr>
          <p:cNvPr id="15" name="Group 14"/>
          <p:cNvGrpSpPr/>
          <p:nvPr userDrawn="1"/>
        </p:nvGrpSpPr>
        <p:grpSpPr>
          <a:xfrm>
            <a:off x="286419" y="5558756"/>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4" name="Text Placeholder 2"/>
          <p:cNvSpPr>
            <a:spLocks noGrp="1"/>
          </p:cNvSpPr>
          <p:nvPr>
            <p:ph type="body" sz="quarter" idx="12" hasCustomPrompt="1"/>
          </p:nvPr>
        </p:nvSpPr>
        <p:spPr>
          <a:xfrm>
            <a:off x="283745" y="301626"/>
            <a:ext cx="10230268" cy="4897090"/>
          </a:xfrm>
        </p:spPr>
        <p:txBody>
          <a:bodyPr/>
          <a:lstStyle>
            <a:lvl1pPr marL="0" marR="0" indent="0" algn="l" defTabSz="914345" rtl="0" eaLnBrk="1" fontAlgn="base" latinLnBrk="0" hangingPunct="1">
              <a:lnSpc>
                <a:spcPct val="100000"/>
              </a:lnSpc>
              <a:spcBef>
                <a:spcPct val="20000"/>
              </a:spcBef>
              <a:spcAft>
                <a:spcPct val="0"/>
              </a:spcAft>
              <a:buClrTx/>
              <a:buSzTx/>
              <a:buFont typeface="Arial" panose="020B0604020202020204" pitchFamily="34" charset="0"/>
              <a:buNone/>
              <a:tabLst/>
              <a:defRPr sz="3600">
                <a:solidFill>
                  <a:schemeClr val="bg1"/>
                </a:solidFill>
              </a:defRPr>
            </a:lvl1pPr>
            <a:lvl2pPr>
              <a:defRPr sz="2800">
                <a:solidFill>
                  <a:schemeClr val="bg1"/>
                </a:solidFill>
              </a:defRPr>
            </a:lvl2pPr>
            <a:lvl3pPr marL="985748" indent="-457172">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marL="0" marR="0" lvl="0" indent="0" algn="l" defTabSz="914345" rtl="0" eaLnBrk="1" fontAlgn="base" latinLnBrk="0" hangingPunct="1">
              <a:lnSpc>
                <a:spcPct val="100000"/>
              </a:lnSpc>
              <a:spcBef>
                <a:spcPct val="20000"/>
              </a:spcBef>
              <a:spcAft>
                <a:spcPct val="0"/>
              </a:spcAft>
              <a:buClrTx/>
              <a:buSzTx/>
              <a:buFont typeface="Arial" panose="020B0604020202020204" pitchFamily="34" charset="0"/>
              <a:buNone/>
              <a:tabLst/>
              <a:defRPr/>
            </a:pPr>
            <a:r>
              <a:rPr lang="en-US" dirty="0"/>
              <a:t>You can use it as divider or highlight slide. Make it short, clear and pretty. If used as a highlight slide, size of the text should be 36pt. If used as a divider slide, content can be much smaller – 18pt.</a:t>
            </a:r>
          </a:p>
          <a:p>
            <a:pPr lvl="0"/>
            <a:endParaRPr lang="en-GB" dirty="0"/>
          </a:p>
        </p:txBody>
      </p:sp>
      <p:sp>
        <p:nvSpPr>
          <p:cNvPr id="23" name="Footer Placeholder 3"/>
          <p:cNvSpPr>
            <a:spLocks noGrp="1"/>
          </p:cNvSpPr>
          <p:nvPr>
            <p:ph type="ftr" sz="quarter" idx="10"/>
          </p:nvPr>
        </p:nvSpPr>
        <p:spPr>
          <a:xfrm>
            <a:off x="658293" y="5592196"/>
            <a:ext cx="8918847" cy="228600"/>
          </a:xfrm>
        </p:spPr>
        <p:txBody>
          <a:bodyPr/>
          <a:lstStyle>
            <a:lvl1pPr>
              <a:defRPr>
                <a:solidFill>
                  <a:schemeClr val="bg1"/>
                </a:solidFill>
              </a:defRPr>
            </a:lvl1pPr>
          </a:lstStyle>
          <a:p>
            <a:r>
              <a:rPr lang="en-US"/>
              <a:t>SMPG IF - CA Stream 2 - March 31, 2023</a:t>
            </a:r>
            <a:endParaRPr lang="en-GB" dirty="0"/>
          </a:p>
        </p:txBody>
      </p:sp>
    </p:spTree>
    <p:extLst>
      <p:ext uri="{BB962C8B-B14F-4D97-AF65-F5344CB8AC3E}">
        <p14:creationId xmlns:p14="http://schemas.microsoft.com/office/powerpoint/2010/main" val="2546982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ote 1">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1"/>
            </p:custDataLst>
            <p:extLst>
              <p:ext uri="{D42A27DB-BD31-4B8C-83A1-F6EECF244321}">
                <p14:modId xmlns:p14="http://schemas.microsoft.com/office/powerpoint/2010/main" val="36090483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0" imgH="469" progId="TCLayout.ActiveDocument.1">
                  <p:embed/>
                </p:oleObj>
              </mc:Choice>
              <mc:Fallback>
                <p:oleObj name="think-cell Slide" r:id="rId3" imgW="470" imgH="469" progId="TCLayout.ActiveDocument.1">
                  <p:embed/>
                  <p:pic>
                    <p:nvPicPr>
                      <p:cNvPr id="9" name="Object 8"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4" name="Rectangle 13"/>
          <p:cNvSpPr/>
          <p:nvPr userDrawn="1"/>
        </p:nvSpPr>
        <p:spPr bwMode="auto">
          <a:xfrm>
            <a:off x="0" y="0"/>
            <a:ext cx="10801350" cy="6076950"/>
          </a:xfrm>
          <a:prstGeom prst="rect">
            <a:avLst/>
          </a:prstGeom>
          <a:solidFill>
            <a:srgbClr val="065C53"/>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grpSp>
        <p:nvGrpSpPr>
          <p:cNvPr id="2" name="Group 4"/>
          <p:cNvGrpSpPr>
            <a:grpSpLocks noChangeAspect="1"/>
          </p:cNvGrpSpPr>
          <p:nvPr userDrawn="1"/>
        </p:nvGrpSpPr>
        <p:grpSpPr bwMode="auto">
          <a:xfrm>
            <a:off x="576263" y="590551"/>
            <a:ext cx="579437" cy="579438"/>
            <a:chOff x="181" y="190"/>
            <a:chExt cx="365" cy="365"/>
          </a:xfrm>
          <a:solidFill>
            <a:schemeClr val="bg1"/>
          </a:solidFill>
        </p:grpSpPr>
        <p:sp>
          <p:nvSpPr>
            <p:cNvPr id="3" name="Freeform 5"/>
            <p:cNvSpPr>
              <a:spLocks noEditPoints="1"/>
            </p:cNvSpPr>
            <p:nvPr userDrawn="1"/>
          </p:nvSpPr>
          <p:spPr bwMode="auto">
            <a:xfrm>
              <a:off x="181" y="190"/>
              <a:ext cx="365" cy="365"/>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 name="Freeform 6"/>
            <p:cNvSpPr>
              <a:spLocks/>
            </p:cNvSpPr>
            <p:nvPr userDrawn="1"/>
          </p:nvSpPr>
          <p:spPr bwMode="auto">
            <a:xfrm>
              <a:off x="355" y="334"/>
              <a:ext cx="44" cy="75"/>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 name="Freeform 7"/>
            <p:cNvSpPr>
              <a:spLocks/>
            </p:cNvSpPr>
            <p:nvPr userDrawn="1"/>
          </p:nvSpPr>
          <p:spPr bwMode="auto">
            <a:xfrm>
              <a:off x="205" y="332"/>
              <a:ext cx="55" cy="7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8"/>
            <p:cNvSpPr>
              <a:spLocks/>
            </p:cNvSpPr>
            <p:nvPr userDrawn="1"/>
          </p:nvSpPr>
          <p:spPr bwMode="auto">
            <a:xfrm>
              <a:off x="396" y="334"/>
              <a:ext cx="67" cy="75"/>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9"/>
            <p:cNvSpPr>
              <a:spLocks/>
            </p:cNvSpPr>
            <p:nvPr userDrawn="1"/>
          </p:nvSpPr>
          <p:spPr bwMode="auto">
            <a:xfrm>
              <a:off x="463" y="334"/>
              <a:ext cx="62" cy="75"/>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Freeform 10"/>
            <p:cNvSpPr>
              <a:spLocks/>
            </p:cNvSpPr>
            <p:nvPr userDrawn="1"/>
          </p:nvSpPr>
          <p:spPr bwMode="auto">
            <a:xfrm>
              <a:off x="268" y="334"/>
              <a:ext cx="97" cy="75"/>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1"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sp>
        <p:nvSpPr>
          <p:cNvPr id="12" name="Text Placeholder 4"/>
          <p:cNvSpPr>
            <a:spLocks noGrp="1"/>
          </p:cNvSpPr>
          <p:nvPr>
            <p:ph type="body" sz="quarter" idx="12" hasCustomPrompt="1"/>
          </p:nvPr>
        </p:nvSpPr>
        <p:spPr>
          <a:xfrm>
            <a:off x="1731962" y="517525"/>
            <a:ext cx="8349233" cy="3961110"/>
          </a:xfrm>
        </p:spPr>
        <p:txBody>
          <a:bodyPr/>
          <a:lstStyle>
            <a:lvl1pPr>
              <a:defRPr sz="3600" b="0">
                <a:solidFill>
                  <a:schemeClr val="bg1"/>
                </a:solidFill>
                <a:latin typeface="+mj-lt"/>
              </a:defRPr>
            </a:lvl1pPr>
            <a:lvl2pPr>
              <a:defRPr sz="4000" b="1"/>
            </a:lvl2pPr>
            <a:lvl3pPr>
              <a:defRPr sz="4000" b="1"/>
            </a:lvl3pPr>
            <a:lvl4pPr>
              <a:defRPr sz="4000" b="1"/>
            </a:lvl4pPr>
            <a:lvl5pPr>
              <a:defRPr sz="3600" b="1"/>
            </a:lvl5pPr>
          </a:lstStyle>
          <a:p>
            <a:pPr lvl="0"/>
            <a:r>
              <a:rPr lang="en-US" dirty="0"/>
              <a:t>It is change, continuing change, inevitable change, that is the dominant factor in society today. No sensible decision can be made any longer without taking into account not only the world as it is, but the world as it will be.</a:t>
            </a:r>
          </a:p>
        </p:txBody>
      </p:sp>
      <p:sp>
        <p:nvSpPr>
          <p:cNvPr id="13" name="Text Placeholder 2"/>
          <p:cNvSpPr>
            <a:spLocks noGrp="1"/>
          </p:cNvSpPr>
          <p:nvPr>
            <p:ph type="body" sz="quarter" idx="13" hasCustomPrompt="1"/>
          </p:nvPr>
        </p:nvSpPr>
        <p:spPr>
          <a:xfrm>
            <a:off x="1731962" y="4622800"/>
            <a:ext cx="8349233" cy="503238"/>
          </a:xfrm>
        </p:spPr>
        <p:txBody>
          <a:bodyPr/>
          <a:lstStyle>
            <a:lvl1pPr marL="285732" indent="-285732">
              <a:buFont typeface="Arial" panose="020B0604020202020204" pitchFamily="34" charset="0"/>
              <a:buChar char="̶"/>
              <a:defRPr b="0">
                <a:solidFill>
                  <a:schemeClr val="bg1"/>
                </a:solidFill>
              </a:defRPr>
            </a:lvl1pPr>
          </a:lstStyle>
          <a:p>
            <a:pPr lvl="0"/>
            <a:r>
              <a:rPr lang="en-US" dirty="0"/>
              <a:t>Isaac Asimov</a:t>
            </a:r>
            <a:endParaRPr lang="en-GB" dirty="0"/>
          </a:p>
        </p:txBody>
      </p:sp>
    </p:spTree>
    <p:extLst>
      <p:ext uri="{BB962C8B-B14F-4D97-AF65-F5344CB8AC3E}">
        <p14:creationId xmlns:p14="http://schemas.microsoft.com/office/powerpoint/2010/main" val="1625115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heme" Target="../theme/theme2.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theme" Target="../theme/theme3.xml"/><Relationship Id="rId2" Type="http://schemas.openxmlformats.org/officeDocument/2006/relationships/slideLayout" Target="../slideLayouts/slideLayout41.xml"/><Relationship Id="rId16" Type="http://schemas.openxmlformats.org/officeDocument/2006/relationships/slideLayout" Target="../slideLayouts/slideLayout55.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287338" y="1022252"/>
            <a:ext cx="8605142" cy="4145979"/>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p>
            <a:pPr lvl="0"/>
            <a:r>
              <a:rPr lang="en-US" dirty="0"/>
              <a:t>This could be your content highlight</a:t>
            </a:r>
          </a:p>
          <a:p>
            <a:pPr lvl="1"/>
            <a:r>
              <a:rPr lang="en-US" dirty="0"/>
              <a:t>First point</a:t>
            </a:r>
          </a:p>
          <a:p>
            <a:pPr lvl="1"/>
            <a:r>
              <a:rPr lang="en-US" dirty="0"/>
              <a:t>Second point</a:t>
            </a:r>
          </a:p>
          <a:p>
            <a:pPr lvl="1"/>
            <a:r>
              <a:rPr lang="en-US" dirty="0"/>
              <a:t>Third point</a:t>
            </a:r>
          </a:p>
          <a:p>
            <a:pPr lvl="2"/>
            <a:r>
              <a:rPr lang="en-US" dirty="0"/>
              <a:t>Sub point 1</a:t>
            </a:r>
          </a:p>
          <a:p>
            <a:pPr lvl="3"/>
            <a:r>
              <a:rPr lang="en-US" dirty="0"/>
              <a:t>Sub point 2</a:t>
            </a:r>
          </a:p>
          <a:p>
            <a:pPr lvl="4"/>
            <a:r>
              <a:rPr lang="en-US" dirty="0"/>
              <a:t>Sub point 3</a:t>
            </a:r>
          </a:p>
          <a:p>
            <a:pPr lvl="5"/>
            <a:r>
              <a:rPr lang="en-US" dirty="0"/>
              <a:t>Sub point 4</a:t>
            </a:r>
          </a:p>
          <a:p>
            <a:pPr lvl="6"/>
            <a:r>
              <a:rPr lang="en-US" dirty="0"/>
              <a:t>Sub point 5</a:t>
            </a:r>
          </a:p>
          <a:p>
            <a:pPr lvl="7"/>
            <a:r>
              <a:rPr lang="en-US" dirty="0"/>
              <a:t>Sub point 6</a:t>
            </a:r>
          </a:p>
          <a:p>
            <a:pPr lvl="8"/>
            <a:r>
              <a:rPr lang="en-US" dirty="0"/>
              <a:t>Sub point 7</a:t>
            </a:r>
          </a:p>
          <a:p>
            <a:pPr lvl="8"/>
            <a:endParaRPr lang="en-US" dirty="0"/>
          </a:p>
        </p:txBody>
      </p:sp>
      <p:sp>
        <p:nvSpPr>
          <p:cNvPr id="1058" name="Rectangle 34"/>
          <p:cNvSpPr>
            <a:spLocks noGrp="1" noChangeArrowheads="1"/>
          </p:cNvSpPr>
          <p:nvPr>
            <p:ph type="title"/>
          </p:nvPr>
        </p:nvSpPr>
        <p:spPr bwMode="auto">
          <a:xfrm>
            <a:off x="287338" y="301625"/>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p>
            <a:r>
              <a:rPr lang="en-US" kern="0" dirty="0"/>
              <a:t>Your title – keep it short, size can vary between 14pt and 24pt</a:t>
            </a:r>
            <a:endParaRPr lang="en-GB" kern="0" dirty="0"/>
          </a:p>
        </p:txBody>
      </p:sp>
      <p:sp>
        <p:nvSpPr>
          <p:cNvPr id="5" name="Footer Placeholder 3"/>
          <p:cNvSpPr>
            <a:spLocks noGrp="1"/>
          </p:cNvSpPr>
          <p:nvPr>
            <p:ph type="ftr" sz="quarter" idx="3"/>
          </p:nvPr>
        </p:nvSpPr>
        <p:spPr>
          <a:xfrm>
            <a:off x="658292" y="5592196"/>
            <a:ext cx="5678487" cy="228600"/>
          </a:xfrm>
          <a:prstGeom prst="rect">
            <a:avLst/>
          </a:prstGeom>
        </p:spPr>
        <p:txBody>
          <a:bodyPr lIns="91434" tIns="45718" rIns="91434" bIns="45718"/>
          <a:lstStyle>
            <a:lvl1pPr>
              <a:defRPr sz="800">
                <a:solidFill>
                  <a:schemeClr val="tx2"/>
                </a:solidFill>
              </a:defRPr>
            </a:lvl1pPr>
          </a:lstStyle>
          <a:p>
            <a:r>
              <a:rPr lang="en-US"/>
              <a:t>SMPG IF - CA Stream 2 - March 31, 2023</a:t>
            </a:r>
            <a:endParaRPr lang="en-GB" dirty="0"/>
          </a:p>
        </p:txBody>
      </p:sp>
      <p:sp>
        <p:nvSpPr>
          <p:cNvPr id="6" name="Slide Number Placeholder 4"/>
          <p:cNvSpPr>
            <a:spLocks noGrp="1"/>
          </p:cNvSpPr>
          <p:nvPr>
            <p:ph type="sldNum" sz="quarter" idx="4"/>
          </p:nvPr>
        </p:nvSpPr>
        <p:spPr>
          <a:xfrm>
            <a:off x="9823251" y="5592196"/>
            <a:ext cx="762000" cy="228600"/>
          </a:xfrm>
          <a:prstGeom prst="rect">
            <a:avLst/>
          </a:prstGeom>
        </p:spPr>
        <p:txBody>
          <a:bodyPr lIns="91434" tIns="45718" rIns="91434" bIns="45718"/>
          <a:lstStyle>
            <a:lvl1pPr algn="r">
              <a:defRPr sz="800">
                <a:solidFill>
                  <a:schemeClr val="tx2"/>
                </a:solidFill>
              </a:defRPr>
            </a:lvl1pPr>
          </a:lstStyle>
          <a:p>
            <a:fld id="{F17889F7-7963-4A16-ADF8-FEE4D97DC541}" type="slidenum">
              <a:rPr lang="en-GB" smtClean="0"/>
              <a:pPr/>
              <a:t>‹#›</a:t>
            </a:fld>
            <a:endParaRPr lang="en-GB"/>
          </a:p>
        </p:txBody>
      </p:sp>
      <p:grpSp>
        <p:nvGrpSpPr>
          <p:cNvPr id="2" name="Group 4"/>
          <p:cNvGrpSpPr>
            <a:grpSpLocks noChangeAspect="1"/>
          </p:cNvGrpSpPr>
          <p:nvPr/>
        </p:nvGrpSpPr>
        <p:grpSpPr bwMode="auto">
          <a:xfrm>
            <a:off x="287338" y="5559435"/>
            <a:ext cx="288924" cy="288926"/>
            <a:chOff x="181" y="3502"/>
            <a:chExt cx="182" cy="182"/>
          </a:xfrm>
        </p:grpSpPr>
        <p:sp>
          <p:nvSpPr>
            <p:cNvPr id="4" name="Freeform 5"/>
            <p:cNvSpPr>
              <a:spLocks noEditPoints="1"/>
            </p:cNvSpPr>
            <p:nvPr userDrawn="1"/>
          </p:nvSpPr>
          <p:spPr bwMode="auto">
            <a:xfrm>
              <a:off x="181" y="3502"/>
              <a:ext cx="182" cy="182"/>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6"/>
            <p:cNvSpPr>
              <a:spLocks/>
            </p:cNvSpPr>
            <p:nvPr userDrawn="1"/>
          </p:nvSpPr>
          <p:spPr bwMode="auto">
            <a:xfrm>
              <a:off x="268" y="3574"/>
              <a:ext cx="22" cy="37"/>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Freeform 7"/>
            <p:cNvSpPr>
              <a:spLocks/>
            </p:cNvSpPr>
            <p:nvPr userDrawn="1"/>
          </p:nvSpPr>
          <p:spPr bwMode="auto">
            <a:xfrm>
              <a:off x="193" y="3573"/>
              <a:ext cx="27" cy="3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288" y="3574"/>
              <a:ext cx="34" cy="37"/>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9"/>
            <p:cNvSpPr>
              <a:spLocks/>
            </p:cNvSpPr>
            <p:nvPr userDrawn="1"/>
          </p:nvSpPr>
          <p:spPr bwMode="auto">
            <a:xfrm>
              <a:off x="322" y="3574"/>
              <a:ext cx="30" cy="37"/>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10"/>
            <p:cNvSpPr>
              <a:spLocks/>
            </p:cNvSpPr>
            <p:nvPr userDrawn="1"/>
          </p:nvSpPr>
          <p:spPr bwMode="auto">
            <a:xfrm>
              <a:off x="224" y="3574"/>
              <a:ext cx="49" cy="37"/>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cSld>
  <p:clrMap bg1="lt1" tx1="dk1" bg2="lt2" tx2="dk2" accent1="accent1" accent2="accent2" accent3="accent3" accent4="accent4" accent5="accent5" accent6="accent6" hlink="hlink" folHlink="folHlink"/>
  <p:sldLayoutIdLst>
    <p:sldLayoutId id="2147483696" r:id="rId1"/>
    <p:sldLayoutId id="2147483698" r:id="rId2"/>
    <p:sldLayoutId id="2147483687" r:id="rId3"/>
    <p:sldLayoutId id="2147483684" r:id="rId4"/>
    <p:sldLayoutId id="2147483679" r:id="rId5"/>
    <p:sldLayoutId id="2147483751" r:id="rId6"/>
    <p:sldLayoutId id="2147483752" r:id="rId7"/>
    <p:sldLayoutId id="2147483753" r:id="rId8"/>
    <p:sldLayoutId id="2147483697" r:id="rId9"/>
    <p:sldLayoutId id="2147483729" r:id="rId10"/>
    <p:sldLayoutId id="2147483728" r:id="rId11"/>
    <p:sldLayoutId id="2147483682" r:id="rId12"/>
    <p:sldLayoutId id="2147483681" r:id="rId13"/>
    <p:sldLayoutId id="2147483688" r:id="rId14"/>
    <p:sldLayoutId id="2147483694" r:id="rId15"/>
    <p:sldLayoutId id="2147483692" r:id="rId16"/>
    <p:sldLayoutId id="2147483690" r:id="rId17"/>
    <p:sldLayoutId id="2147483693" r:id="rId18"/>
    <p:sldLayoutId id="2147483700" r:id="rId19"/>
    <p:sldLayoutId id="2147483727" r:id="rId20"/>
    <p:sldLayoutId id="2147483726" r:id="rId21"/>
    <p:sldLayoutId id="2147483725" r:id="rId22"/>
    <p:sldLayoutId id="2147483724" r:id="rId23"/>
    <p:sldLayoutId id="2147483699" r:id="rId24"/>
    <p:sldLayoutId id="2147483764" r:id="rId25"/>
  </p:sldLayoutIdLst>
  <p:hf hdr="0" dt="0"/>
  <p:txStyles>
    <p:titleStyle>
      <a:lvl1pPr marL="0" marR="0" indent="0" algn="l" defTabSz="914345"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23" algn="l" rtl="0" eaLnBrk="1" fontAlgn="base" hangingPunct="1">
        <a:spcBef>
          <a:spcPct val="0"/>
        </a:spcBef>
        <a:spcAft>
          <a:spcPct val="0"/>
        </a:spcAft>
        <a:defRPr sz="3800">
          <a:solidFill>
            <a:schemeClr val="tx2"/>
          </a:solidFill>
          <a:latin typeface="Times New Roman" pitchFamily="18" charset="0"/>
        </a:defRPr>
      </a:lvl6pPr>
      <a:lvl7pPr marL="1079642" algn="l" rtl="0" eaLnBrk="1" fontAlgn="base" hangingPunct="1">
        <a:spcBef>
          <a:spcPct val="0"/>
        </a:spcBef>
        <a:spcAft>
          <a:spcPct val="0"/>
        </a:spcAft>
        <a:defRPr sz="3800">
          <a:solidFill>
            <a:schemeClr val="tx2"/>
          </a:solidFill>
          <a:latin typeface="Times New Roman" pitchFamily="18" charset="0"/>
        </a:defRPr>
      </a:lvl7pPr>
      <a:lvl8pPr marL="1619466" algn="l" rtl="0" eaLnBrk="1" fontAlgn="base" hangingPunct="1">
        <a:spcBef>
          <a:spcPct val="0"/>
        </a:spcBef>
        <a:spcAft>
          <a:spcPct val="0"/>
        </a:spcAft>
        <a:defRPr sz="3800">
          <a:solidFill>
            <a:schemeClr val="tx2"/>
          </a:solidFill>
          <a:latin typeface="Times New Roman" pitchFamily="18" charset="0"/>
        </a:defRPr>
      </a:lvl8pPr>
      <a:lvl9pPr marL="2159287" algn="l" rtl="0" eaLnBrk="1" fontAlgn="base" hangingPunct="1">
        <a:spcBef>
          <a:spcPct val="0"/>
        </a:spcBef>
        <a:spcAft>
          <a:spcPct val="0"/>
        </a:spcAft>
        <a:defRPr sz="3800">
          <a:solidFill>
            <a:schemeClr val="tx2"/>
          </a:solidFill>
          <a:latin typeface="Times New Roman" pitchFamily="18" charset="0"/>
        </a:defRPr>
      </a:lvl9pPr>
    </p:titleStyle>
    <p:bodyStyle>
      <a:lvl1pPr marL="0" indent="0" algn="l" rtl="0" eaLnBrk="1" fontAlgn="base" hangingPunct="1">
        <a:spcBef>
          <a:spcPct val="20000"/>
        </a:spcBef>
        <a:spcAft>
          <a:spcPct val="0"/>
        </a:spcAft>
        <a:buNone/>
        <a:defRPr sz="1800" b="1">
          <a:solidFill>
            <a:schemeClr val="tx2"/>
          </a:solidFill>
          <a:latin typeface="+mn-lt"/>
          <a:ea typeface="+mn-ea"/>
          <a:cs typeface="+mn-cs"/>
        </a:defRPr>
      </a:lvl1pPr>
      <a:lvl2pPr marL="526703" indent="-251168"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744129" indent="-215554" algn="l" rtl="0" eaLnBrk="1" fontAlgn="base" hangingPunct="1">
        <a:spcBef>
          <a:spcPct val="20000"/>
        </a:spcBef>
        <a:spcAft>
          <a:spcPct val="0"/>
        </a:spcAft>
        <a:buFont typeface="Arial" panose="020B0604020202020204" pitchFamily="34" charset="0"/>
        <a:buChar char="−"/>
        <a:defRPr sz="1400">
          <a:solidFill>
            <a:schemeClr val="tx2"/>
          </a:solidFill>
          <a:latin typeface="+mn-lt"/>
        </a:defRPr>
      </a:lvl3pPr>
      <a:lvl4pPr marL="1212726" indent="-269909" algn="l" rtl="0" eaLnBrk="1" fontAlgn="base" hangingPunct="1">
        <a:spcBef>
          <a:spcPct val="20000"/>
        </a:spcBef>
        <a:spcAft>
          <a:spcPct val="0"/>
        </a:spcAft>
        <a:buChar char="–"/>
        <a:defRPr sz="1400">
          <a:solidFill>
            <a:schemeClr val="tx2"/>
          </a:solidFill>
          <a:latin typeface="+mn-lt"/>
        </a:defRPr>
      </a:lvl4pPr>
      <a:lvl5pPr marL="1484509" indent="-269909" algn="l" rtl="0" eaLnBrk="1" fontAlgn="base" hangingPunct="1">
        <a:spcBef>
          <a:spcPct val="20000"/>
        </a:spcBef>
        <a:spcAft>
          <a:spcPct val="0"/>
        </a:spcAft>
        <a:buChar char="–"/>
        <a:defRPr sz="1400">
          <a:solidFill>
            <a:schemeClr val="tx2"/>
          </a:solidFill>
          <a:latin typeface="+mn-lt"/>
        </a:defRPr>
      </a:lvl5pPr>
      <a:lvl6pPr marL="2024332" indent="-269909" algn="l" rtl="0" eaLnBrk="1" fontAlgn="base" hangingPunct="1">
        <a:spcBef>
          <a:spcPct val="20000"/>
        </a:spcBef>
        <a:spcAft>
          <a:spcPct val="0"/>
        </a:spcAft>
        <a:buChar char="–"/>
        <a:defRPr sz="1400">
          <a:solidFill>
            <a:schemeClr val="tx2"/>
          </a:solidFill>
          <a:latin typeface="+mn-lt"/>
        </a:defRPr>
      </a:lvl6pPr>
      <a:lvl7pPr marL="2564154" indent="-269909" algn="l" rtl="0" eaLnBrk="1" fontAlgn="base" hangingPunct="1">
        <a:spcBef>
          <a:spcPct val="20000"/>
        </a:spcBef>
        <a:spcAft>
          <a:spcPct val="0"/>
        </a:spcAft>
        <a:buChar char="–"/>
        <a:defRPr sz="1400">
          <a:solidFill>
            <a:schemeClr val="tx2"/>
          </a:solidFill>
          <a:latin typeface="+mn-lt"/>
        </a:defRPr>
      </a:lvl7pPr>
      <a:lvl8pPr marL="3103976" indent="-269909" algn="l" rtl="0" eaLnBrk="1" fontAlgn="base" hangingPunct="1">
        <a:spcBef>
          <a:spcPct val="20000"/>
        </a:spcBef>
        <a:spcAft>
          <a:spcPct val="0"/>
        </a:spcAft>
        <a:buChar char="–"/>
        <a:defRPr sz="1400">
          <a:solidFill>
            <a:schemeClr val="tx2"/>
          </a:solidFill>
          <a:latin typeface="+mn-lt"/>
        </a:defRPr>
      </a:lvl8pPr>
      <a:lvl9pPr marL="3643797" indent="-269909" algn="l" rtl="0" eaLnBrk="1" fontAlgn="base" hangingPunct="1">
        <a:spcBef>
          <a:spcPct val="20000"/>
        </a:spcBef>
        <a:spcAft>
          <a:spcPct val="0"/>
        </a:spcAft>
        <a:buChar char="–"/>
        <a:defRPr sz="1400">
          <a:solidFill>
            <a:schemeClr val="tx2"/>
          </a:solidFill>
          <a:latin typeface="+mn-lt"/>
        </a:defRPr>
      </a:lvl9pPr>
    </p:bodyStyle>
    <p:otherStyle>
      <a:defPPr>
        <a:defRPr lang="en-US"/>
      </a:defPPr>
      <a:lvl1pPr marL="0" algn="l" defTabSz="1079642" rtl="0" eaLnBrk="1" latinLnBrk="0" hangingPunct="1">
        <a:defRPr sz="2100" kern="1200">
          <a:solidFill>
            <a:schemeClr val="tx1"/>
          </a:solidFill>
          <a:latin typeface="+mn-lt"/>
          <a:ea typeface="+mn-ea"/>
          <a:cs typeface="+mn-cs"/>
        </a:defRPr>
      </a:lvl1pPr>
      <a:lvl2pPr marL="539823" algn="l" defTabSz="1079642" rtl="0" eaLnBrk="1" latinLnBrk="0" hangingPunct="1">
        <a:defRPr sz="2100" kern="1200">
          <a:solidFill>
            <a:schemeClr val="tx1"/>
          </a:solidFill>
          <a:latin typeface="+mn-lt"/>
          <a:ea typeface="+mn-ea"/>
          <a:cs typeface="+mn-cs"/>
        </a:defRPr>
      </a:lvl2pPr>
      <a:lvl3pPr marL="1079642" algn="l" defTabSz="1079642" rtl="0" eaLnBrk="1" latinLnBrk="0" hangingPunct="1">
        <a:defRPr sz="2100" kern="1200">
          <a:solidFill>
            <a:schemeClr val="tx1"/>
          </a:solidFill>
          <a:latin typeface="+mn-lt"/>
          <a:ea typeface="+mn-ea"/>
          <a:cs typeface="+mn-cs"/>
        </a:defRPr>
      </a:lvl3pPr>
      <a:lvl4pPr marL="1619466" algn="l" defTabSz="1079642" rtl="0" eaLnBrk="1" latinLnBrk="0" hangingPunct="1">
        <a:defRPr sz="2100" kern="1200">
          <a:solidFill>
            <a:schemeClr val="tx1"/>
          </a:solidFill>
          <a:latin typeface="+mn-lt"/>
          <a:ea typeface="+mn-ea"/>
          <a:cs typeface="+mn-cs"/>
        </a:defRPr>
      </a:lvl4pPr>
      <a:lvl5pPr marL="2159287" algn="l" defTabSz="1079642" rtl="0" eaLnBrk="1" latinLnBrk="0" hangingPunct="1">
        <a:defRPr sz="2100" kern="1200">
          <a:solidFill>
            <a:schemeClr val="tx1"/>
          </a:solidFill>
          <a:latin typeface="+mn-lt"/>
          <a:ea typeface="+mn-ea"/>
          <a:cs typeface="+mn-cs"/>
        </a:defRPr>
      </a:lvl5pPr>
      <a:lvl6pPr marL="2699110" algn="l" defTabSz="1079642" rtl="0" eaLnBrk="1" latinLnBrk="0" hangingPunct="1">
        <a:defRPr sz="2100" kern="1200">
          <a:solidFill>
            <a:schemeClr val="tx1"/>
          </a:solidFill>
          <a:latin typeface="+mn-lt"/>
          <a:ea typeface="+mn-ea"/>
          <a:cs typeface="+mn-cs"/>
        </a:defRPr>
      </a:lvl6pPr>
      <a:lvl7pPr marL="3238932" algn="l" defTabSz="1079642" rtl="0" eaLnBrk="1" latinLnBrk="0" hangingPunct="1">
        <a:defRPr sz="2100" kern="1200">
          <a:solidFill>
            <a:schemeClr val="tx1"/>
          </a:solidFill>
          <a:latin typeface="+mn-lt"/>
          <a:ea typeface="+mn-ea"/>
          <a:cs typeface="+mn-cs"/>
        </a:defRPr>
      </a:lvl7pPr>
      <a:lvl8pPr marL="3778754" algn="l" defTabSz="1079642" rtl="0" eaLnBrk="1" latinLnBrk="0" hangingPunct="1">
        <a:defRPr sz="2100" kern="1200">
          <a:solidFill>
            <a:schemeClr val="tx1"/>
          </a:solidFill>
          <a:latin typeface="+mn-lt"/>
          <a:ea typeface="+mn-ea"/>
          <a:cs typeface="+mn-cs"/>
        </a:defRPr>
      </a:lvl8pPr>
      <a:lvl9pPr marL="4318576" algn="l" defTabSz="1079642"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287338" y="1022251"/>
            <a:ext cx="8605142" cy="4145979"/>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pPr lvl="0"/>
            <a:r>
              <a:rPr lang="en-US" dirty="0"/>
              <a:t>This could be your content highlight</a:t>
            </a:r>
          </a:p>
          <a:p>
            <a:pPr lvl="1"/>
            <a:r>
              <a:rPr lang="en-US" dirty="0"/>
              <a:t>First point</a:t>
            </a:r>
          </a:p>
          <a:p>
            <a:pPr lvl="1"/>
            <a:r>
              <a:rPr lang="en-US" dirty="0"/>
              <a:t>Second point</a:t>
            </a:r>
          </a:p>
          <a:p>
            <a:pPr lvl="1"/>
            <a:r>
              <a:rPr lang="en-US" dirty="0"/>
              <a:t>Third point</a:t>
            </a:r>
          </a:p>
        </p:txBody>
      </p:sp>
      <p:sp>
        <p:nvSpPr>
          <p:cNvPr id="1058" name="Rectangle 34"/>
          <p:cNvSpPr>
            <a:spLocks noGrp="1" noChangeArrowheads="1"/>
          </p:cNvSpPr>
          <p:nvPr>
            <p:ph type="title"/>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r>
              <a:rPr lang="en-US" kern="0" dirty="0"/>
              <a:t>Your title – keep it short, size can vary between 14pt and 24pt</a:t>
            </a:r>
            <a:endParaRPr lang="en-GB" kern="0" dirty="0"/>
          </a:p>
        </p:txBody>
      </p:sp>
      <p:sp>
        <p:nvSpPr>
          <p:cNvPr id="5" name="Footer Placeholder 3"/>
          <p:cNvSpPr>
            <a:spLocks noGrp="1"/>
          </p:cNvSpPr>
          <p:nvPr>
            <p:ph type="ftr" sz="quarter" idx="3"/>
          </p:nvPr>
        </p:nvSpPr>
        <p:spPr>
          <a:xfrm>
            <a:off x="658292" y="5592196"/>
            <a:ext cx="8918847" cy="228600"/>
          </a:xfrm>
          <a:prstGeom prst="rect">
            <a:avLst/>
          </a:prstGeom>
        </p:spPr>
        <p:txBody>
          <a:bodyPr/>
          <a:lstStyle>
            <a:lvl1pPr>
              <a:defRPr sz="800">
                <a:solidFill>
                  <a:schemeClr val="tx2"/>
                </a:solidFill>
              </a:defRPr>
            </a:lvl1pPr>
          </a:lstStyle>
          <a:p>
            <a:r>
              <a:rPr lang="en-US"/>
              <a:t>SMPG IF - CA Stream 2 - March 31, 2023</a:t>
            </a:r>
            <a:endParaRPr lang="en-GB" dirty="0"/>
          </a:p>
        </p:txBody>
      </p:sp>
      <p:sp>
        <p:nvSpPr>
          <p:cNvPr id="6" name="Slide Number Placeholder 4"/>
          <p:cNvSpPr>
            <a:spLocks noGrp="1"/>
          </p:cNvSpPr>
          <p:nvPr>
            <p:ph type="sldNum" sz="quarter" idx="4"/>
          </p:nvPr>
        </p:nvSpPr>
        <p:spPr>
          <a:xfrm>
            <a:off x="9823251" y="5592196"/>
            <a:ext cx="762000" cy="228600"/>
          </a:xfrm>
          <a:prstGeom prst="rect">
            <a:avLst/>
          </a:prstGeom>
        </p:spPr>
        <p:txBody>
          <a:bodyPr/>
          <a:lstStyle>
            <a:lvl1pPr algn="r">
              <a:defRPr sz="800">
                <a:solidFill>
                  <a:schemeClr val="tx2"/>
                </a:solidFill>
              </a:defRPr>
            </a:lvl1pPr>
          </a:lstStyle>
          <a:p>
            <a:fld id="{F17889F7-7963-4A16-ADF8-FEE4D97DC541}" type="slidenum">
              <a:rPr lang="en-GB" smtClean="0"/>
              <a:pPr/>
              <a:t>‹#›</a:t>
            </a:fld>
            <a:endParaRPr lang="en-GB"/>
          </a:p>
        </p:txBody>
      </p:sp>
      <p:grpSp>
        <p:nvGrpSpPr>
          <p:cNvPr id="2" name="Group 4"/>
          <p:cNvGrpSpPr>
            <a:grpSpLocks noChangeAspect="1"/>
          </p:cNvGrpSpPr>
          <p:nvPr userDrawn="1"/>
        </p:nvGrpSpPr>
        <p:grpSpPr bwMode="auto">
          <a:xfrm>
            <a:off x="287338" y="5559435"/>
            <a:ext cx="288924" cy="288926"/>
            <a:chOff x="181" y="3502"/>
            <a:chExt cx="182" cy="182"/>
          </a:xfrm>
        </p:grpSpPr>
        <p:sp>
          <p:nvSpPr>
            <p:cNvPr id="4" name="Freeform 5"/>
            <p:cNvSpPr>
              <a:spLocks noEditPoints="1"/>
            </p:cNvSpPr>
            <p:nvPr userDrawn="1"/>
          </p:nvSpPr>
          <p:spPr bwMode="auto">
            <a:xfrm>
              <a:off x="181" y="3502"/>
              <a:ext cx="182" cy="182"/>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6"/>
            <p:cNvSpPr>
              <a:spLocks/>
            </p:cNvSpPr>
            <p:nvPr userDrawn="1"/>
          </p:nvSpPr>
          <p:spPr bwMode="auto">
            <a:xfrm>
              <a:off x="268" y="3574"/>
              <a:ext cx="22" cy="37"/>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Freeform 7"/>
            <p:cNvSpPr>
              <a:spLocks/>
            </p:cNvSpPr>
            <p:nvPr userDrawn="1"/>
          </p:nvSpPr>
          <p:spPr bwMode="auto">
            <a:xfrm>
              <a:off x="193" y="3573"/>
              <a:ext cx="27" cy="3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288" y="3574"/>
              <a:ext cx="34" cy="37"/>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9"/>
            <p:cNvSpPr>
              <a:spLocks/>
            </p:cNvSpPr>
            <p:nvPr userDrawn="1"/>
          </p:nvSpPr>
          <p:spPr bwMode="auto">
            <a:xfrm>
              <a:off x="322" y="3574"/>
              <a:ext cx="30" cy="37"/>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10"/>
            <p:cNvSpPr>
              <a:spLocks/>
            </p:cNvSpPr>
            <p:nvPr userDrawn="1"/>
          </p:nvSpPr>
          <p:spPr bwMode="auto">
            <a:xfrm>
              <a:off x="224" y="3574"/>
              <a:ext cx="49" cy="37"/>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55670896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Lst>
  <p:hf hdr="0" dt="0"/>
  <p:txStyles>
    <p:titleStyle>
      <a:lvl1pPr marL="0" marR="0" indent="0" algn="l" defTabSz="914400"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56" algn="l" rtl="0" eaLnBrk="1" fontAlgn="base" hangingPunct="1">
        <a:spcBef>
          <a:spcPct val="0"/>
        </a:spcBef>
        <a:spcAft>
          <a:spcPct val="0"/>
        </a:spcAft>
        <a:defRPr sz="3800">
          <a:solidFill>
            <a:schemeClr val="tx2"/>
          </a:solidFill>
          <a:latin typeface="Times New Roman" pitchFamily="18" charset="0"/>
        </a:defRPr>
      </a:lvl6pPr>
      <a:lvl7pPr marL="1079708" algn="l" rtl="0" eaLnBrk="1" fontAlgn="base" hangingPunct="1">
        <a:spcBef>
          <a:spcPct val="0"/>
        </a:spcBef>
        <a:spcAft>
          <a:spcPct val="0"/>
        </a:spcAft>
        <a:defRPr sz="3800">
          <a:solidFill>
            <a:schemeClr val="tx2"/>
          </a:solidFill>
          <a:latin typeface="Times New Roman" pitchFamily="18" charset="0"/>
        </a:defRPr>
      </a:lvl7pPr>
      <a:lvl8pPr marL="1619564" algn="l" rtl="0" eaLnBrk="1" fontAlgn="base" hangingPunct="1">
        <a:spcBef>
          <a:spcPct val="0"/>
        </a:spcBef>
        <a:spcAft>
          <a:spcPct val="0"/>
        </a:spcAft>
        <a:defRPr sz="3800">
          <a:solidFill>
            <a:schemeClr val="tx2"/>
          </a:solidFill>
          <a:latin typeface="Times New Roman" pitchFamily="18" charset="0"/>
        </a:defRPr>
      </a:lvl8pPr>
      <a:lvl9pPr marL="2159418" algn="l" rtl="0" eaLnBrk="1" fontAlgn="base" hangingPunct="1">
        <a:spcBef>
          <a:spcPct val="0"/>
        </a:spcBef>
        <a:spcAft>
          <a:spcPct val="0"/>
        </a:spcAft>
        <a:defRPr sz="3800">
          <a:solidFill>
            <a:schemeClr val="tx2"/>
          </a:solidFill>
          <a:latin typeface="Times New Roman" pitchFamily="18" charset="0"/>
        </a:defRPr>
      </a:lvl9pPr>
    </p:titleStyle>
    <p:bodyStyle>
      <a:lvl1pPr marL="0" indent="0" algn="l" rtl="0" eaLnBrk="1" fontAlgn="base" hangingPunct="1">
        <a:spcBef>
          <a:spcPct val="20000"/>
        </a:spcBef>
        <a:spcAft>
          <a:spcPct val="0"/>
        </a:spcAft>
        <a:buNone/>
        <a:defRPr sz="1800" b="1">
          <a:solidFill>
            <a:schemeClr val="tx2"/>
          </a:solidFill>
          <a:latin typeface="+mn-lt"/>
          <a:ea typeface="+mn-ea"/>
          <a:cs typeface="+mn-cs"/>
        </a:defRPr>
      </a:lvl1pPr>
      <a:lvl2pPr marL="526735" indent="-251183"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744174" indent="-215567" algn="l" rtl="0" eaLnBrk="1" fontAlgn="base" hangingPunct="1">
        <a:spcBef>
          <a:spcPct val="20000"/>
        </a:spcBef>
        <a:spcAft>
          <a:spcPct val="0"/>
        </a:spcAft>
        <a:buFont typeface="Courier New" panose="02070309020205020404" pitchFamily="49" charset="0"/>
        <a:buChar char="o"/>
        <a:defRPr sz="1400" baseline="0">
          <a:solidFill>
            <a:schemeClr val="tx2"/>
          </a:solidFill>
          <a:latin typeface="+mn-lt"/>
        </a:defRPr>
      </a:lvl3pPr>
      <a:lvl4pPr marL="1212799" indent="-269926" algn="l" rtl="0" eaLnBrk="1" fontAlgn="base" hangingPunct="1">
        <a:spcBef>
          <a:spcPct val="20000"/>
        </a:spcBef>
        <a:spcAft>
          <a:spcPct val="0"/>
        </a:spcAft>
        <a:buChar char="–"/>
        <a:defRPr sz="1400">
          <a:solidFill>
            <a:schemeClr val="tx2"/>
          </a:solidFill>
          <a:latin typeface="+mn-lt"/>
        </a:defRPr>
      </a:lvl4pPr>
      <a:lvl5pPr marL="1484599" indent="-269926" algn="l" rtl="0" eaLnBrk="1" fontAlgn="base" hangingPunct="1">
        <a:spcBef>
          <a:spcPct val="20000"/>
        </a:spcBef>
        <a:spcAft>
          <a:spcPct val="0"/>
        </a:spcAft>
        <a:buChar char="–"/>
        <a:defRPr sz="1200">
          <a:solidFill>
            <a:schemeClr val="tx2"/>
          </a:solidFill>
          <a:latin typeface="+mn-lt"/>
        </a:defRPr>
      </a:lvl5pPr>
      <a:lvl6pPr marL="2024454" indent="-269926" algn="l" rtl="0" eaLnBrk="1" fontAlgn="base" hangingPunct="1">
        <a:spcBef>
          <a:spcPct val="20000"/>
        </a:spcBef>
        <a:spcAft>
          <a:spcPct val="0"/>
        </a:spcAft>
        <a:buChar char="–"/>
        <a:defRPr sz="1900">
          <a:solidFill>
            <a:srgbClr val="000000"/>
          </a:solidFill>
          <a:latin typeface="+mn-lt"/>
        </a:defRPr>
      </a:lvl6pPr>
      <a:lvl7pPr marL="2564309" indent="-269926" algn="l" rtl="0" eaLnBrk="1" fontAlgn="base" hangingPunct="1">
        <a:spcBef>
          <a:spcPct val="20000"/>
        </a:spcBef>
        <a:spcAft>
          <a:spcPct val="0"/>
        </a:spcAft>
        <a:buChar char="–"/>
        <a:defRPr sz="1900">
          <a:solidFill>
            <a:srgbClr val="000000"/>
          </a:solidFill>
          <a:latin typeface="+mn-lt"/>
        </a:defRPr>
      </a:lvl7pPr>
      <a:lvl8pPr marL="3104164" indent="-269926" algn="l" rtl="0" eaLnBrk="1" fontAlgn="base" hangingPunct="1">
        <a:spcBef>
          <a:spcPct val="20000"/>
        </a:spcBef>
        <a:spcAft>
          <a:spcPct val="0"/>
        </a:spcAft>
        <a:buChar char="–"/>
        <a:defRPr sz="1900">
          <a:solidFill>
            <a:srgbClr val="000000"/>
          </a:solidFill>
          <a:latin typeface="+mn-lt"/>
        </a:defRPr>
      </a:lvl8pPr>
      <a:lvl9pPr marL="3644017" indent="-269926" algn="l" rtl="0" eaLnBrk="1" fontAlgn="base" hangingPunct="1">
        <a:spcBef>
          <a:spcPct val="20000"/>
        </a:spcBef>
        <a:spcAft>
          <a:spcPct val="0"/>
        </a:spcAft>
        <a:buChar char="–"/>
        <a:defRPr sz="1900">
          <a:solidFill>
            <a:srgbClr val="000000"/>
          </a:solidFill>
          <a:latin typeface="+mn-lt"/>
        </a:defRPr>
      </a:lvl9pPr>
    </p:bodyStyle>
    <p:otherStyle>
      <a:defPPr>
        <a:defRPr lang="en-US"/>
      </a:defPPr>
      <a:lvl1pPr marL="0" algn="l" defTabSz="1079708" rtl="0" eaLnBrk="1" latinLnBrk="0" hangingPunct="1">
        <a:defRPr sz="2100" kern="1200">
          <a:solidFill>
            <a:schemeClr val="tx1"/>
          </a:solidFill>
          <a:latin typeface="+mn-lt"/>
          <a:ea typeface="+mn-ea"/>
          <a:cs typeface="+mn-cs"/>
        </a:defRPr>
      </a:lvl1pPr>
      <a:lvl2pPr marL="539856" algn="l" defTabSz="1079708" rtl="0" eaLnBrk="1" latinLnBrk="0" hangingPunct="1">
        <a:defRPr sz="2100" kern="1200">
          <a:solidFill>
            <a:schemeClr val="tx1"/>
          </a:solidFill>
          <a:latin typeface="+mn-lt"/>
          <a:ea typeface="+mn-ea"/>
          <a:cs typeface="+mn-cs"/>
        </a:defRPr>
      </a:lvl2pPr>
      <a:lvl3pPr marL="1079708" algn="l" defTabSz="1079708" rtl="0" eaLnBrk="1" latinLnBrk="0" hangingPunct="1">
        <a:defRPr sz="2100" kern="1200">
          <a:solidFill>
            <a:schemeClr val="tx1"/>
          </a:solidFill>
          <a:latin typeface="+mn-lt"/>
          <a:ea typeface="+mn-ea"/>
          <a:cs typeface="+mn-cs"/>
        </a:defRPr>
      </a:lvl3pPr>
      <a:lvl4pPr marL="1619564" algn="l" defTabSz="1079708" rtl="0" eaLnBrk="1" latinLnBrk="0" hangingPunct="1">
        <a:defRPr sz="2100" kern="1200">
          <a:solidFill>
            <a:schemeClr val="tx1"/>
          </a:solidFill>
          <a:latin typeface="+mn-lt"/>
          <a:ea typeface="+mn-ea"/>
          <a:cs typeface="+mn-cs"/>
        </a:defRPr>
      </a:lvl4pPr>
      <a:lvl5pPr marL="2159418" algn="l" defTabSz="1079708" rtl="0" eaLnBrk="1" latinLnBrk="0" hangingPunct="1">
        <a:defRPr sz="2100" kern="1200">
          <a:solidFill>
            <a:schemeClr val="tx1"/>
          </a:solidFill>
          <a:latin typeface="+mn-lt"/>
          <a:ea typeface="+mn-ea"/>
          <a:cs typeface="+mn-cs"/>
        </a:defRPr>
      </a:lvl5pPr>
      <a:lvl6pPr marL="2699273" algn="l" defTabSz="1079708" rtl="0" eaLnBrk="1" latinLnBrk="0" hangingPunct="1">
        <a:defRPr sz="2100" kern="1200">
          <a:solidFill>
            <a:schemeClr val="tx1"/>
          </a:solidFill>
          <a:latin typeface="+mn-lt"/>
          <a:ea typeface="+mn-ea"/>
          <a:cs typeface="+mn-cs"/>
        </a:defRPr>
      </a:lvl6pPr>
      <a:lvl7pPr marL="3239127" algn="l" defTabSz="1079708" rtl="0" eaLnBrk="1" latinLnBrk="0" hangingPunct="1">
        <a:defRPr sz="2100" kern="1200">
          <a:solidFill>
            <a:schemeClr val="tx1"/>
          </a:solidFill>
          <a:latin typeface="+mn-lt"/>
          <a:ea typeface="+mn-ea"/>
          <a:cs typeface="+mn-cs"/>
        </a:defRPr>
      </a:lvl7pPr>
      <a:lvl8pPr marL="3778982" algn="l" defTabSz="1079708" rtl="0" eaLnBrk="1" latinLnBrk="0" hangingPunct="1">
        <a:defRPr sz="2100" kern="1200">
          <a:solidFill>
            <a:schemeClr val="tx1"/>
          </a:solidFill>
          <a:latin typeface="+mn-lt"/>
          <a:ea typeface="+mn-ea"/>
          <a:cs typeface="+mn-cs"/>
        </a:defRPr>
      </a:lvl8pPr>
      <a:lvl9pPr marL="4318837" algn="l" defTabSz="1079708" rtl="0" eaLnBrk="1" latinLnBrk="0" hangingPunct="1">
        <a:defRPr sz="21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287338" y="1022251"/>
            <a:ext cx="8605142" cy="4145979"/>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pPr lvl="0"/>
            <a:r>
              <a:rPr lang="en-US" dirty="0"/>
              <a:t>This could be your content highlight</a:t>
            </a:r>
          </a:p>
          <a:p>
            <a:pPr lvl="1"/>
            <a:r>
              <a:rPr lang="en-US" dirty="0"/>
              <a:t>First point</a:t>
            </a:r>
          </a:p>
          <a:p>
            <a:pPr lvl="1"/>
            <a:r>
              <a:rPr lang="en-US" dirty="0"/>
              <a:t>Second point</a:t>
            </a:r>
          </a:p>
          <a:p>
            <a:pPr lvl="1"/>
            <a:r>
              <a:rPr lang="en-US" dirty="0"/>
              <a:t>Third point</a:t>
            </a:r>
          </a:p>
        </p:txBody>
      </p:sp>
      <p:sp>
        <p:nvSpPr>
          <p:cNvPr id="1058" name="Rectangle 34"/>
          <p:cNvSpPr>
            <a:spLocks noGrp="1" noChangeArrowheads="1"/>
          </p:cNvSpPr>
          <p:nvPr>
            <p:ph type="title"/>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r>
              <a:rPr lang="en-US" kern="0" dirty="0"/>
              <a:t>Your title – keep it short, size can vary between 14pt and 24pt</a:t>
            </a:r>
            <a:endParaRPr lang="en-GB" kern="0" dirty="0"/>
          </a:p>
        </p:txBody>
      </p:sp>
      <p:sp>
        <p:nvSpPr>
          <p:cNvPr id="5" name="Footer Placeholder 3"/>
          <p:cNvSpPr>
            <a:spLocks noGrp="1"/>
          </p:cNvSpPr>
          <p:nvPr>
            <p:ph type="ftr" sz="quarter" idx="3"/>
          </p:nvPr>
        </p:nvSpPr>
        <p:spPr>
          <a:xfrm>
            <a:off x="658292" y="5592196"/>
            <a:ext cx="8918847" cy="228600"/>
          </a:xfrm>
          <a:prstGeom prst="rect">
            <a:avLst/>
          </a:prstGeom>
        </p:spPr>
        <p:txBody>
          <a:bodyPr/>
          <a:lstStyle>
            <a:lvl1pPr>
              <a:defRPr sz="800">
                <a:solidFill>
                  <a:schemeClr val="tx2"/>
                </a:solidFill>
              </a:defRPr>
            </a:lvl1pPr>
          </a:lstStyle>
          <a:p>
            <a:r>
              <a:rPr lang="en-US"/>
              <a:t>SMPG IF - CA Stream 2 - March 31, 2023</a:t>
            </a:r>
            <a:endParaRPr lang="en-GB" dirty="0"/>
          </a:p>
        </p:txBody>
      </p:sp>
      <p:sp>
        <p:nvSpPr>
          <p:cNvPr id="6" name="Slide Number Placeholder 4"/>
          <p:cNvSpPr>
            <a:spLocks noGrp="1"/>
          </p:cNvSpPr>
          <p:nvPr>
            <p:ph type="sldNum" sz="quarter" idx="4"/>
          </p:nvPr>
        </p:nvSpPr>
        <p:spPr>
          <a:xfrm>
            <a:off x="9823251" y="5592196"/>
            <a:ext cx="762000" cy="228600"/>
          </a:xfrm>
          <a:prstGeom prst="rect">
            <a:avLst/>
          </a:prstGeom>
        </p:spPr>
        <p:txBody>
          <a:bodyPr/>
          <a:lstStyle>
            <a:lvl1pPr algn="r">
              <a:defRPr sz="800">
                <a:solidFill>
                  <a:schemeClr val="tx2"/>
                </a:solidFill>
              </a:defRPr>
            </a:lvl1pPr>
          </a:lstStyle>
          <a:p>
            <a:fld id="{F17889F7-7963-4A16-ADF8-FEE4D97DC541}" type="slidenum">
              <a:rPr lang="en-GB" smtClean="0"/>
              <a:pPr/>
              <a:t>‹#›</a:t>
            </a:fld>
            <a:endParaRPr lang="en-GB" dirty="0"/>
          </a:p>
        </p:txBody>
      </p:sp>
      <p:grpSp>
        <p:nvGrpSpPr>
          <p:cNvPr id="2" name="Group 4"/>
          <p:cNvGrpSpPr>
            <a:grpSpLocks noChangeAspect="1"/>
          </p:cNvGrpSpPr>
          <p:nvPr userDrawn="1"/>
        </p:nvGrpSpPr>
        <p:grpSpPr bwMode="auto">
          <a:xfrm>
            <a:off x="287338" y="5559435"/>
            <a:ext cx="288924" cy="288926"/>
            <a:chOff x="181" y="3502"/>
            <a:chExt cx="182" cy="182"/>
          </a:xfrm>
        </p:grpSpPr>
        <p:sp>
          <p:nvSpPr>
            <p:cNvPr id="4" name="Freeform 5"/>
            <p:cNvSpPr>
              <a:spLocks noEditPoints="1"/>
            </p:cNvSpPr>
            <p:nvPr userDrawn="1"/>
          </p:nvSpPr>
          <p:spPr bwMode="auto">
            <a:xfrm>
              <a:off x="181" y="3502"/>
              <a:ext cx="182" cy="182"/>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 name="Freeform 6"/>
            <p:cNvSpPr>
              <a:spLocks/>
            </p:cNvSpPr>
            <p:nvPr userDrawn="1"/>
          </p:nvSpPr>
          <p:spPr bwMode="auto">
            <a:xfrm>
              <a:off x="268" y="3574"/>
              <a:ext cx="22" cy="37"/>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 name="Freeform 7"/>
            <p:cNvSpPr>
              <a:spLocks/>
            </p:cNvSpPr>
            <p:nvPr userDrawn="1"/>
          </p:nvSpPr>
          <p:spPr bwMode="auto">
            <a:xfrm>
              <a:off x="193" y="3573"/>
              <a:ext cx="27" cy="3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8"/>
            <p:cNvSpPr>
              <a:spLocks/>
            </p:cNvSpPr>
            <p:nvPr userDrawn="1"/>
          </p:nvSpPr>
          <p:spPr bwMode="auto">
            <a:xfrm>
              <a:off x="288" y="3574"/>
              <a:ext cx="34" cy="37"/>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9"/>
            <p:cNvSpPr>
              <a:spLocks/>
            </p:cNvSpPr>
            <p:nvPr userDrawn="1"/>
          </p:nvSpPr>
          <p:spPr bwMode="auto">
            <a:xfrm>
              <a:off x="322" y="3574"/>
              <a:ext cx="30" cy="37"/>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10"/>
            <p:cNvSpPr>
              <a:spLocks/>
            </p:cNvSpPr>
            <p:nvPr userDrawn="1"/>
          </p:nvSpPr>
          <p:spPr bwMode="auto">
            <a:xfrm>
              <a:off x="224" y="3574"/>
              <a:ext cx="49" cy="37"/>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989529523"/>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 id="2147483797" r:id="rId13"/>
    <p:sldLayoutId id="2147483798" r:id="rId14"/>
    <p:sldLayoutId id="2147483799" r:id="rId15"/>
    <p:sldLayoutId id="2147483800" r:id="rId16"/>
  </p:sldLayoutIdLst>
  <p:hf hdr="0" dt="0"/>
  <p:txStyles>
    <p:titleStyle>
      <a:lvl1pPr marL="0" marR="0" indent="0" algn="l" defTabSz="914400"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56" algn="l" rtl="0" eaLnBrk="1" fontAlgn="base" hangingPunct="1">
        <a:spcBef>
          <a:spcPct val="0"/>
        </a:spcBef>
        <a:spcAft>
          <a:spcPct val="0"/>
        </a:spcAft>
        <a:defRPr sz="3800">
          <a:solidFill>
            <a:schemeClr val="tx2"/>
          </a:solidFill>
          <a:latin typeface="Times New Roman" pitchFamily="18" charset="0"/>
        </a:defRPr>
      </a:lvl6pPr>
      <a:lvl7pPr marL="1079708" algn="l" rtl="0" eaLnBrk="1" fontAlgn="base" hangingPunct="1">
        <a:spcBef>
          <a:spcPct val="0"/>
        </a:spcBef>
        <a:spcAft>
          <a:spcPct val="0"/>
        </a:spcAft>
        <a:defRPr sz="3800">
          <a:solidFill>
            <a:schemeClr val="tx2"/>
          </a:solidFill>
          <a:latin typeface="Times New Roman" pitchFamily="18" charset="0"/>
        </a:defRPr>
      </a:lvl7pPr>
      <a:lvl8pPr marL="1619564" algn="l" rtl="0" eaLnBrk="1" fontAlgn="base" hangingPunct="1">
        <a:spcBef>
          <a:spcPct val="0"/>
        </a:spcBef>
        <a:spcAft>
          <a:spcPct val="0"/>
        </a:spcAft>
        <a:defRPr sz="3800">
          <a:solidFill>
            <a:schemeClr val="tx2"/>
          </a:solidFill>
          <a:latin typeface="Times New Roman" pitchFamily="18" charset="0"/>
        </a:defRPr>
      </a:lvl8pPr>
      <a:lvl9pPr marL="2159418" algn="l" rtl="0" eaLnBrk="1" fontAlgn="base" hangingPunct="1">
        <a:spcBef>
          <a:spcPct val="0"/>
        </a:spcBef>
        <a:spcAft>
          <a:spcPct val="0"/>
        </a:spcAft>
        <a:defRPr sz="3800">
          <a:solidFill>
            <a:schemeClr val="tx2"/>
          </a:solidFill>
          <a:latin typeface="Times New Roman" pitchFamily="18" charset="0"/>
        </a:defRPr>
      </a:lvl9pPr>
    </p:titleStyle>
    <p:bodyStyle>
      <a:lvl1pPr marL="0" indent="0" algn="l" rtl="0" eaLnBrk="1" fontAlgn="base" hangingPunct="1">
        <a:spcBef>
          <a:spcPct val="20000"/>
        </a:spcBef>
        <a:spcAft>
          <a:spcPct val="0"/>
        </a:spcAft>
        <a:buNone/>
        <a:defRPr sz="1800" b="1">
          <a:solidFill>
            <a:schemeClr val="tx2"/>
          </a:solidFill>
          <a:latin typeface="+mn-lt"/>
          <a:ea typeface="+mn-ea"/>
          <a:cs typeface="+mn-cs"/>
        </a:defRPr>
      </a:lvl1pPr>
      <a:lvl2pPr marL="526735" indent="-251183"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744174" indent="-215567" algn="l" rtl="0" eaLnBrk="1" fontAlgn="base" hangingPunct="1">
        <a:spcBef>
          <a:spcPct val="20000"/>
        </a:spcBef>
        <a:spcAft>
          <a:spcPct val="0"/>
        </a:spcAft>
        <a:buFont typeface="Courier New" panose="02070309020205020404" pitchFamily="49" charset="0"/>
        <a:buChar char="o"/>
        <a:defRPr sz="1400" baseline="0">
          <a:solidFill>
            <a:schemeClr val="tx2"/>
          </a:solidFill>
          <a:latin typeface="+mn-lt"/>
        </a:defRPr>
      </a:lvl3pPr>
      <a:lvl4pPr marL="1212799" indent="-269926" algn="l" rtl="0" eaLnBrk="1" fontAlgn="base" hangingPunct="1">
        <a:spcBef>
          <a:spcPct val="20000"/>
        </a:spcBef>
        <a:spcAft>
          <a:spcPct val="0"/>
        </a:spcAft>
        <a:buChar char="–"/>
        <a:defRPr sz="1400">
          <a:solidFill>
            <a:schemeClr val="tx2"/>
          </a:solidFill>
          <a:latin typeface="+mn-lt"/>
        </a:defRPr>
      </a:lvl4pPr>
      <a:lvl5pPr marL="1484599" indent="-269926" algn="l" rtl="0" eaLnBrk="1" fontAlgn="base" hangingPunct="1">
        <a:spcBef>
          <a:spcPct val="20000"/>
        </a:spcBef>
        <a:spcAft>
          <a:spcPct val="0"/>
        </a:spcAft>
        <a:buChar char="–"/>
        <a:defRPr sz="1200">
          <a:solidFill>
            <a:schemeClr val="tx2"/>
          </a:solidFill>
          <a:latin typeface="+mn-lt"/>
        </a:defRPr>
      </a:lvl5pPr>
      <a:lvl6pPr marL="2024454" indent="-269926" algn="l" rtl="0" eaLnBrk="1" fontAlgn="base" hangingPunct="1">
        <a:spcBef>
          <a:spcPct val="20000"/>
        </a:spcBef>
        <a:spcAft>
          <a:spcPct val="0"/>
        </a:spcAft>
        <a:buChar char="–"/>
        <a:defRPr sz="1900">
          <a:solidFill>
            <a:srgbClr val="000000"/>
          </a:solidFill>
          <a:latin typeface="+mn-lt"/>
        </a:defRPr>
      </a:lvl6pPr>
      <a:lvl7pPr marL="2564309" indent="-269926" algn="l" rtl="0" eaLnBrk="1" fontAlgn="base" hangingPunct="1">
        <a:spcBef>
          <a:spcPct val="20000"/>
        </a:spcBef>
        <a:spcAft>
          <a:spcPct val="0"/>
        </a:spcAft>
        <a:buChar char="–"/>
        <a:defRPr sz="1900">
          <a:solidFill>
            <a:srgbClr val="000000"/>
          </a:solidFill>
          <a:latin typeface="+mn-lt"/>
        </a:defRPr>
      </a:lvl7pPr>
      <a:lvl8pPr marL="3104164" indent="-269926" algn="l" rtl="0" eaLnBrk="1" fontAlgn="base" hangingPunct="1">
        <a:spcBef>
          <a:spcPct val="20000"/>
        </a:spcBef>
        <a:spcAft>
          <a:spcPct val="0"/>
        </a:spcAft>
        <a:buChar char="–"/>
        <a:defRPr sz="1900">
          <a:solidFill>
            <a:srgbClr val="000000"/>
          </a:solidFill>
          <a:latin typeface="+mn-lt"/>
        </a:defRPr>
      </a:lvl8pPr>
      <a:lvl9pPr marL="3644017" indent="-269926" algn="l" rtl="0" eaLnBrk="1" fontAlgn="base" hangingPunct="1">
        <a:spcBef>
          <a:spcPct val="20000"/>
        </a:spcBef>
        <a:spcAft>
          <a:spcPct val="0"/>
        </a:spcAft>
        <a:buChar char="–"/>
        <a:defRPr sz="1900">
          <a:solidFill>
            <a:srgbClr val="000000"/>
          </a:solidFill>
          <a:latin typeface="+mn-lt"/>
        </a:defRPr>
      </a:lvl9pPr>
    </p:bodyStyle>
    <p:otherStyle>
      <a:defPPr>
        <a:defRPr lang="en-US"/>
      </a:defPPr>
      <a:lvl1pPr marL="0" algn="l" defTabSz="1079708" rtl="0" eaLnBrk="1" latinLnBrk="0" hangingPunct="1">
        <a:defRPr sz="2100" kern="1200">
          <a:solidFill>
            <a:schemeClr val="tx1"/>
          </a:solidFill>
          <a:latin typeface="+mn-lt"/>
          <a:ea typeface="+mn-ea"/>
          <a:cs typeface="+mn-cs"/>
        </a:defRPr>
      </a:lvl1pPr>
      <a:lvl2pPr marL="539856" algn="l" defTabSz="1079708" rtl="0" eaLnBrk="1" latinLnBrk="0" hangingPunct="1">
        <a:defRPr sz="2100" kern="1200">
          <a:solidFill>
            <a:schemeClr val="tx1"/>
          </a:solidFill>
          <a:latin typeface="+mn-lt"/>
          <a:ea typeface="+mn-ea"/>
          <a:cs typeface="+mn-cs"/>
        </a:defRPr>
      </a:lvl2pPr>
      <a:lvl3pPr marL="1079708" algn="l" defTabSz="1079708" rtl="0" eaLnBrk="1" latinLnBrk="0" hangingPunct="1">
        <a:defRPr sz="2100" kern="1200">
          <a:solidFill>
            <a:schemeClr val="tx1"/>
          </a:solidFill>
          <a:latin typeface="+mn-lt"/>
          <a:ea typeface="+mn-ea"/>
          <a:cs typeface="+mn-cs"/>
        </a:defRPr>
      </a:lvl3pPr>
      <a:lvl4pPr marL="1619564" algn="l" defTabSz="1079708" rtl="0" eaLnBrk="1" latinLnBrk="0" hangingPunct="1">
        <a:defRPr sz="2100" kern="1200">
          <a:solidFill>
            <a:schemeClr val="tx1"/>
          </a:solidFill>
          <a:latin typeface="+mn-lt"/>
          <a:ea typeface="+mn-ea"/>
          <a:cs typeface="+mn-cs"/>
        </a:defRPr>
      </a:lvl4pPr>
      <a:lvl5pPr marL="2159418" algn="l" defTabSz="1079708" rtl="0" eaLnBrk="1" latinLnBrk="0" hangingPunct="1">
        <a:defRPr sz="2100" kern="1200">
          <a:solidFill>
            <a:schemeClr val="tx1"/>
          </a:solidFill>
          <a:latin typeface="+mn-lt"/>
          <a:ea typeface="+mn-ea"/>
          <a:cs typeface="+mn-cs"/>
        </a:defRPr>
      </a:lvl5pPr>
      <a:lvl6pPr marL="2699273" algn="l" defTabSz="1079708" rtl="0" eaLnBrk="1" latinLnBrk="0" hangingPunct="1">
        <a:defRPr sz="2100" kern="1200">
          <a:solidFill>
            <a:schemeClr val="tx1"/>
          </a:solidFill>
          <a:latin typeface="+mn-lt"/>
          <a:ea typeface="+mn-ea"/>
          <a:cs typeface="+mn-cs"/>
        </a:defRPr>
      </a:lvl6pPr>
      <a:lvl7pPr marL="3239127" algn="l" defTabSz="1079708" rtl="0" eaLnBrk="1" latinLnBrk="0" hangingPunct="1">
        <a:defRPr sz="2100" kern="1200">
          <a:solidFill>
            <a:schemeClr val="tx1"/>
          </a:solidFill>
          <a:latin typeface="+mn-lt"/>
          <a:ea typeface="+mn-ea"/>
          <a:cs typeface="+mn-cs"/>
        </a:defRPr>
      </a:lvl7pPr>
      <a:lvl8pPr marL="3778982" algn="l" defTabSz="1079708" rtl="0" eaLnBrk="1" latinLnBrk="0" hangingPunct="1">
        <a:defRPr sz="2100" kern="1200">
          <a:solidFill>
            <a:schemeClr val="tx1"/>
          </a:solidFill>
          <a:latin typeface="+mn-lt"/>
          <a:ea typeface="+mn-ea"/>
          <a:cs typeface="+mn-cs"/>
        </a:defRPr>
      </a:lvl8pPr>
      <a:lvl9pPr marL="4318837" algn="l" defTabSz="1079708"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US" dirty="0"/>
              <a:t>SMPG Investment Funds</a:t>
            </a:r>
          </a:p>
          <a:p>
            <a:r>
              <a:rPr lang="en-US" sz="3600" dirty="0"/>
              <a:t>Corporate Actions Task Force</a:t>
            </a:r>
          </a:p>
        </p:txBody>
      </p:sp>
      <p:sp>
        <p:nvSpPr>
          <p:cNvPr id="3" name="Subtitle 2"/>
          <p:cNvSpPr>
            <a:spLocks noGrp="1"/>
          </p:cNvSpPr>
          <p:nvPr>
            <p:ph type="subTitle" idx="1"/>
          </p:nvPr>
        </p:nvSpPr>
        <p:spPr>
          <a:xfrm>
            <a:off x="576263" y="4201529"/>
            <a:ext cx="8280796" cy="349114"/>
          </a:xfrm>
        </p:spPr>
        <p:txBody>
          <a:bodyPr/>
          <a:lstStyle/>
          <a:p>
            <a:r>
              <a:rPr lang="en-US" dirty="0">
                <a:latin typeface="Calibri" panose="020F0502020204030204" pitchFamily="34" charset="0"/>
                <a:cs typeface="Calibri" panose="020F0502020204030204" pitchFamily="34" charset="0"/>
              </a:rPr>
              <a:t>Stream 2 – Events happening on the Investment Fund</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3132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SMPG IF - CA Stream 2 - March 31, 2023</a:t>
            </a:r>
            <a:endParaRPr lang="en-GB" dirty="0"/>
          </a:p>
        </p:txBody>
      </p:sp>
      <p:sp>
        <p:nvSpPr>
          <p:cNvPr id="3" name="Slide Number Placeholder 2"/>
          <p:cNvSpPr>
            <a:spLocks noGrp="1"/>
          </p:cNvSpPr>
          <p:nvPr>
            <p:ph type="sldNum" sz="quarter" idx="11"/>
          </p:nvPr>
        </p:nvSpPr>
        <p:spPr/>
        <p:txBody>
          <a:bodyPr/>
          <a:lstStyle/>
          <a:p>
            <a:fld id="{F17889F7-7963-4A16-ADF8-FEE4D97DC541}" type="slidenum">
              <a:rPr lang="en-GB" smtClean="0"/>
              <a:pPr/>
              <a:t>10</a:t>
            </a:fld>
            <a:endParaRPr lang="en-GB"/>
          </a:p>
        </p:txBody>
      </p:sp>
      <p:sp>
        <p:nvSpPr>
          <p:cNvPr id="4" name="Text Placeholder 3"/>
          <p:cNvSpPr>
            <a:spLocks noGrp="1"/>
          </p:cNvSpPr>
          <p:nvPr>
            <p:ph type="body" idx="13"/>
          </p:nvPr>
        </p:nvSpPr>
        <p:spPr>
          <a:xfrm>
            <a:off x="287337" y="3398515"/>
            <a:ext cx="4609282" cy="637257"/>
          </a:xfrm>
        </p:spPr>
        <p:txBody>
          <a:bodyPr/>
          <a:lstStyle/>
          <a:p>
            <a:r>
              <a:rPr lang="en-GB" b="1" u="sng" dirty="0"/>
              <a:t>Income Reinvestment Confirmation:</a:t>
            </a:r>
          </a:p>
          <a:p>
            <a:pPr marL="285750" indent="-285750">
              <a:buFontTx/>
              <a:buChar char="-"/>
            </a:pPr>
            <a:r>
              <a:rPr lang="en-GB" dirty="0"/>
              <a:t>MT 566 NEWM (Mandatory)</a:t>
            </a:r>
          </a:p>
          <a:p>
            <a:r>
              <a:rPr lang="en-GB" b="1" u="sng" dirty="0"/>
              <a:t>Solution Proposal:</a:t>
            </a:r>
          </a:p>
          <a:p>
            <a:endParaRPr lang="en-GB" dirty="0"/>
          </a:p>
        </p:txBody>
      </p:sp>
      <p:sp>
        <p:nvSpPr>
          <p:cNvPr id="6" name="Title 5"/>
          <p:cNvSpPr>
            <a:spLocks noGrp="1"/>
          </p:cNvSpPr>
          <p:nvPr>
            <p:ph type="title"/>
          </p:nvPr>
        </p:nvSpPr>
        <p:spPr/>
        <p:txBody>
          <a:bodyPr/>
          <a:lstStyle/>
          <a:p>
            <a:r>
              <a:rPr lang="en-GB" dirty="0"/>
              <a:t>Messaging (3/3)</a:t>
            </a:r>
          </a:p>
        </p:txBody>
      </p:sp>
      <p:graphicFrame>
        <p:nvGraphicFramePr>
          <p:cNvPr id="5" name="Table 8">
            <a:extLst>
              <a:ext uri="{FF2B5EF4-FFF2-40B4-BE49-F238E27FC236}">
                <a16:creationId xmlns:a16="http://schemas.microsoft.com/office/drawing/2014/main" id="{9F510D93-7435-490D-B02C-8FCE6291C3DD}"/>
              </a:ext>
            </a:extLst>
          </p:cNvPr>
          <p:cNvGraphicFramePr>
            <a:graphicFrameLocks noGrp="1"/>
          </p:cNvGraphicFramePr>
          <p:nvPr>
            <p:extLst>
              <p:ext uri="{D42A27DB-BD31-4B8C-83A1-F6EECF244321}">
                <p14:modId xmlns:p14="http://schemas.microsoft.com/office/powerpoint/2010/main" val="625724722"/>
              </p:ext>
            </p:extLst>
          </p:nvPr>
        </p:nvGraphicFramePr>
        <p:xfrm>
          <a:off x="287337" y="4256499"/>
          <a:ext cx="8929760" cy="1310640"/>
        </p:xfrm>
        <a:graphic>
          <a:graphicData uri="http://schemas.openxmlformats.org/drawingml/2006/table">
            <a:tbl>
              <a:tblPr firstRow="1" bandRow="1">
                <a:tableStyleId>{5C22544A-7EE6-4342-B048-85BDC9FD1C3A}</a:tableStyleId>
              </a:tblPr>
              <a:tblGrid>
                <a:gridCol w="1116220">
                  <a:extLst>
                    <a:ext uri="{9D8B030D-6E8A-4147-A177-3AD203B41FA5}">
                      <a16:colId xmlns:a16="http://schemas.microsoft.com/office/drawing/2014/main" val="1930797567"/>
                    </a:ext>
                  </a:extLst>
                </a:gridCol>
                <a:gridCol w="1116220">
                  <a:extLst>
                    <a:ext uri="{9D8B030D-6E8A-4147-A177-3AD203B41FA5}">
                      <a16:colId xmlns:a16="http://schemas.microsoft.com/office/drawing/2014/main" val="4263986565"/>
                    </a:ext>
                  </a:extLst>
                </a:gridCol>
                <a:gridCol w="1116220">
                  <a:extLst>
                    <a:ext uri="{9D8B030D-6E8A-4147-A177-3AD203B41FA5}">
                      <a16:colId xmlns:a16="http://schemas.microsoft.com/office/drawing/2014/main" val="2925724133"/>
                    </a:ext>
                  </a:extLst>
                </a:gridCol>
                <a:gridCol w="1116220">
                  <a:extLst>
                    <a:ext uri="{9D8B030D-6E8A-4147-A177-3AD203B41FA5}">
                      <a16:colId xmlns:a16="http://schemas.microsoft.com/office/drawing/2014/main" val="2252904349"/>
                    </a:ext>
                  </a:extLst>
                </a:gridCol>
                <a:gridCol w="1116220">
                  <a:extLst>
                    <a:ext uri="{9D8B030D-6E8A-4147-A177-3AD203B41FA5}">
                      <a16:colId xmlns:a16="http://schemas.microsoft.com/office/drawing/2014/main" val="4060012355"/>
                    </a:ext>
                  </a:extLst>
                </a:gridCol>
                <a:gridCol w="1116220">
                  <a:extLst>
                    <a:ext uri="{9D8B030D-6E8A-4147-A177-3AD203B41FA5}">
                      <a16:colId xmlns:a16="http://schemas.microsoft.com/office/drawing/2014/main" val="14147841"/>
                    </a:ext>
                  </a:extLst>
                </a:gridCol>
                <a:gridCol w="1116220">
                  <a:extLst>
                    <a:ext uri="{9D8B030D-6E8A-4147-A177-3AD203B41FA5}">
                      <a16:colId xmlns:a16="http://schemas.microsoft.com/office/drawing/2014/main" val="2059786558"/>
                    </a:ext>
                  </a:extLst>
                </a:gridCol>
                <a:gridCol w="1116220">
                  <a:extLst>
                    <a:ext uri="{9D8B030D-6E8A-4147-A177-3AD203B41FA5}">
                      <a16:colId xmlns:a16="http://schemas.microsoft.com/office/drawing/2014/main" val="4085745695"/>
                    </a:ext>
                  </a:extLst>
                </a:gridCol>
              </a:tblGrid>
              <a:tr h="370840">
                <a:tc>
                  <a:txBody>
                    <a:bodyPr/>
                    <a:lstStyle/>
                    <a:p>
                      <a:pPr algn="ctr" fontAlgn="t"/>
                      <a:r>
                        <a:rPr lang="en-US" sz="1000" b="1" i="0" u="none" strike="noStrike" dirty="0">
                          <a:solidFill>
                            <a:schemeClr val="bg1"/>
                          </a:solidFill>
                          <a:effectLst/>
                          <a:latin typeface="+mn-lt"/>
                        </a:rPr>
                        <a:t>(A) </a:t>
                      </a:r>
                    </a:p>
                    <a:p>
                      <a:pPr algn="ctr" fontAlgn="t"/>
                      <a:r>
                        <a:rPr lang="en-US" sz="1000" b="1" i="0" u="none" strike="noStrike" dirty="0">
                          <a:solidFill>
                            <a:schemeClr val="bg1"/>
                          </a:solidFill>
                          <a:effectLst/>
                          <a:latin typeface="+mn-lt"/>
                        </a:rPr>
                        <a:t>CAEV</a:t>
                      </a:r>
                    </a:p>
                  </a:txBody>
                  <a:tcPr marL="0" marR="0" marT="0" marB="0" anchor="ctr"/>
                </a:tc>
                <a:tc>
                  <a:txBody>
                    <a:bodyPr/>
                    <a:lstStyle/>
                    <a:p>
                      <a:pPr algn="ctr" fontAlgn="t"/>
                      <a:r>
                        <a:rPr lang="en-GB" sz="1000" b="1" i="0" u="none" strike="noStrike" dirty="0">
                          <a:solidFill>
                            <a:schemeClr val="bg1"/>
                          </a:solidFill>
                          <a:effectLst/>
                          <a:latin typeface="+mn-lt"/>
                        </a:rPr>
                        <a:t>(A) </a:t>
                      </a:r>
                    </a:p>
                    <a:p>
                      <a:pPr algn="ctr" fontAlgn="t"/>
                      <a:r>
                        <a:rPr lang="en-GB" sz="1000" b="1" i="0" u="none" strike="noStrike" dirty="0">
                          <a:solidFill>
                            <a:schemeClr val="bg1"/>
                          </a:solidFill>
                          <a:effectLst/>
                          <a:latin typeface="+mn-lt"/>
                        </a:rPr>
                        <a:t>Function</a:t>
                      </a:r>
                      <a:endParaRPr lang="en-US" sz="1000" b="1" i="0" u="none" strike="noStrike" dirty="0">
                        <a:solidFill>
                          <a:schemeClr val="bg1"/>
                        </a:solidFill>
                        <a:effectLst/>
                        <a:latin typeface="+mn-lt"/>
                      </a:endParaRPr>
                    </a:p>
                  </a:txBody>
                  <a:tcPr marL="0" marR="0" marT="0" marB="0" anchor="ctr"/>
                </a:tc>
                <a:tc>
                  <a:txBody>
                    <a:bodyPr/>
                    <a:lstStyle/>
                    <a:p>
                      <a:pPr algn="ctr" fontAlgn="t"/>
                      <a:r>
                        <a:rPr lang="en-GB" sz="1000" b="1" i="0" u="none" strike="noStrike" dirty="0">
                          <a:solidFill>
                            <a:schemeClr val="bg1"/>
                          </a:solidFill>
                          <a:effectLst/>
                          <a:latin typeface="+mn-lt"/>
                        </a:rPr>
                        <a:t>(B1)</a:t>
                      </a:r>
                    </a:p>
                    <a:p>
                      <a:pPr algn="ctr" fontAlgn="t"/>
                      <a:r>
                        <a:rPr lang="en-GB" sz="1000" b="1" i="0" u="none" strike="noStrike" dirty="0">
                          <a:solidFill>
                            <a:schemeClr val="bg1"/>
                          </a:solidFill>
                          <a:effectLst/>
                          <a:latin typeface="+mn-lt"/>
                        </a:rPr>
                        <a:t>Balance</a:t>
                      </a:r>
                      <a:endParaRPr lang="en-US" sz="1000" b="1" i="0" u="none" strike="noStrike" dirty="0">
                        <a:solidFill>
                          <a:schemeClr val="bg1"/>
                        </a:solidFill>
                        <a:effectLst/>
                        <a:latin typeface="+mn-lt"/>
                      </a:endParaRPr>
                    </a:p>
                  </a:txBody>
                  <a:tcPr marL="0" marR="0" marT="0" marB="0" anchor="ctr"/>
                </a:tc>
                <a:tc>
                  <a:txBody>
                    <a:bodyPr/>
                    <a:lstStyle/>
                    <a:p>
                      <a:pPr algn="ctr" fontAlgn="t"/>
                      <a:r>
                        <a:rPr lang="en-US" sz="1000" b="1" i="0" u="none" strike="noStrike" dirty="0">
                          <a:solidFill>
                            <a:schemeClr val="bg1"/>
                          </a:solidFill>
                          <a:effectLst/>
                          <a:latin typeface="+mn-lt"/>
                        </a:rPr>
                        <a:t>(C) </a:t>
                      </a:r>
                    </a:p>
                    <a:p>
                      <a:pPr algn="ctr" fontAlgn="t"/>
                      <a:r>
                        <a:rPr lang="en-US" sz="1000" b="1" i="0" u="none" strike="noStrike" dirty="0">
                          <a:solidFill>
                            <a:schemeClr val="bg1"/>
                          </a:solidFill>
                          <a:effectLst/>
                          <a:latin typeface="+mn-lt"/>
                        </a:rPr>
                        <a:t>Date</a:t>
                      </a:r>
                    </a:p>
                  </a:txBody>
                  <a:tcPr marL="0" marR="0" marT="0" marB="0" anchor="ctr"/>
                </a:tc>
                <a:tc>
                  <a:txBody>
                    <a:bodyPr/>
                    <a:lstStyle/>
                    <a:p>
                      <a:pPr algn="ctr" fontAlgn="t"/>
                      <a:r>
                        <a:rPr lang="en-GB" sz="1000" b="1" i="0" u="none" strike="noStrike" dirty="0">
                          <a:solidFill>
                            <a:schemeClr val="bg1"/>
                          </a:solidFill>
                          <a:effectLst/>
                          <a:latin typeface="+mn-lt"/>
                        </a:rPr>
                        <a:t>(D1)</a:t>
                      </a:r>
                    </a:p>
                    <a:p>
                      <a:pPr algn="ctr" fontAlgn="t"/>
                      <a:r>
                        <a:rPr lang="en-GB" sz="1000" b="1" i="0" u="none" strike="noStrike" dirty="0">
                          <a:solidFill>
                            <a:schemeClr val="bg1"/>
                          </a:solidFill>
                          <a:effectLst/>
                          <a:latin typeface="+mn-lt"/>
                        </a:rPr>
                        <a:t>Date</a:t>
                      </a:r>
                      <a:endParaRPr lang="en-US" sz="1000" b="1" i="0" u="none" strike="noStrike" dirty="0">
                        <a:solidFill>
                          <a:schemeClr val="bg1"/>
                        </a:solidFill>
                        <a:effectLst/>
                        <a:latin typeface="+mn-lt"/>
                      </a:endParaRPr>
                    </a:p>
                  </a:txBody>
                  <a:tcPr marL="0" marR="0" marT="0" marB="0" anchor="ctr"/>
                </a:tc>
                <a:tc>
                  <a:txBody>
                    <a:bodyPr/>
                    <a:lstStyle/>
                    <a:p>
                      <a:pPr algn="ctr" fontAlgn="t"/>
                      <a:r>
                        <a:rPr lang="en-GB" sz="1000" b="1" i="0" u="none" strike="noStrike" dirty="0">
                          <a:solidFill>
                            <a:schemeClr val="bg1"/>
                          </a:solidFill>
                          <a:effectLst/>
                          <a:latin typeface="+mn-lt"/>
                        </a:rPr>
                        <a:t>(D)</a:t>
                      </a:r>
                    </a:p>
                    <a:p>
                      <a:pPr algn="ctr" fontAlgn="t"/>
                      <a:r>
                        <a:rPr lang="en-GB" sz="1000" b="1" i="0" u="none" strike="noStrike" dirty="0">
                          <a:solidFill>
                            <a:schemeClr val="bg1"/>
                          </a:solidFill>
                          <a:effectLst/>
                          <a:latin typeface="+mn-lt"/>
                        </a:rPr>
                        <a:t>Rate</a:t>
                      </a:r>
                      <a:endParaRPr lang="en-US" sz="1000" b="1" i="0" u="none" strike="noStrike" dirty="0">
                        <a:solidFill>
                          <a:schemeClr val="bg1"/>
                        </a:solidFill>
                        <a:effectLst/>
                        <a:latin typeface="+mn-lt"/>
                      </a:endParaRP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endParaRPr lang="en-US" sz="1000" b="1" i="0" u="none" strike="noStrike" dirty="0">
                        <a:solidFill>
                          <a:schemeClr val="bg1"/>
                        </a:solidFill>
                        <a:effectLst/>
                        <a:latin typeface="+mn-lt"/>
                      </a:endParaRP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mn-lt"/>
                        </a:rPr>
                        <a:t>(D1)</a:t>
                      </a:r>
                    </a:p>
                    <a:p>
                      <a:pPr marL="0" marR="0" lvl="0" indent="0" algn="ctr" defTabSz="1079642" rtl="0" eaLnBrk="1" fontAlgn="t" latinLnBrk="0" hangingPunct="1">
                        <a:lnSpc>
                          <a:spcPct val="100000"/>
                        </a:lnSpc>
                        <a:spcBef>
                          <a:spcPts val="0"/>
                        </a:spcBef>
                        <a:spcAft>
                          <a:spcPts val="0"/>
                        </a:spcAft>
                        <a:buClrTx/>
                        <a:buSzTx/>
                        <a:buFontTx/>
                        <a:buNone/>
                        <a:tabLst/>
                        <a:defRPr/>
                      </a:pPr>
                      <a:r>
                        <a:rPr lang="en-US" sz="1000" b="1" i="0" u="none" strike="noStrike" dirty="0">
                          <a:solidFill>
                            <a:schemeClr val="bg1"/>
                          </a:solidFill>
                          <a:effectLst/>
                          <a:latin typeface="+mn-lt"/>
                        </a:rPr>
                        <a:t>Price</a:t>
                      </a:r>
                    </a:p>
                    <a:p>
                      <a:pPr algn="ctr" fontAlgn="t"/>
                      <a:endParaRPr lang="en-US" sz="1000" b="1" i="0" u="none" strike="noStrike" dirty="0">
                        <a:solidFill>
                          <a:schemeClr val="bg1"/>
                        </a:solidFill>
                        <a:effectLst/>
                        <a:latin typeface="+mn-lt"/>
                      </a:endParaRPr>
                    </a:p>
                  </a:txBody>
                  <a:tcPr marL="0" marR="0" marT="0" marB="0" anchor="ctr"/>
                </a:tc>
                <a:tc>
                  <a:txBody>
                    <a:bodyPr/>
                    <a:lstStyle/>
                    <a:p>
                      <a:pPr algn="ctr" fontAlgn="t"/>
                      <a:r>
                        <a:rPr lang="en-GB" sz="1000" b="1" i="0" u="none" strike="noStrike" dirty="0">
                          <a:solidFill>
                            <a:schemeClr val="bg1"/>
                          </a:solidFill>
                          <a:effectLst/>
                          <a:latin typeface="+mn-lt"/>
                        </a:rPr>
                        <a:t>(D1)</a:t>
                      </a:r>
                    </a:p>
                    <a:p>
                      <a:pPr algn="ctr" fontAlgn="t"/>
                      <a:r>
                        <a:rPr lang="en-GB" sz="1000" b="1" i="0" u="none" strike="noStrike" dirty="0">
                          <a:solidFill>
                            <a:schemeClr val="bg1"/>
                          </a:solidFill>
                          <a:effectLst/>
                          <a:latin typeface="+mn-lt"/>
                        </a:rPr>
                        <a:t>Quantity of Financial Instrument</a:t>
                      </a:r>
                      <a:endParaRPr lang="en-US" sz="1000" b="1" i="0" u="none" strike="noStrike" dirty="0">
                        <a:solidFill>
                          <a:schemeClr val="bg1"/>
                        </a:solidFill>
                        <a:effectLst/>
                        <a:latin typeface="+mn-lt"/>
                      </a:endParaRPr>
                    </a:p>
                  </a:txBody>
                  <a:tcPr marL="0" marR="0" marT="0" marB="0" anchor="ctr"/>
                </a:tc>
                <a:extLst>
                  <a:ext uri="{0D108BD9-81ED-4DB2-BD59-A6C34878D82A}">
                    <a16:rowId xmlns:a16="http://schemas.microsoft.com/office/drawing/2014/main" val="3721664672"/>
                  </a:ext>
                </a:extLst>
              </a:tr>
              <a:tr h="370840">
                <a:tc>
                  <a:txBody>
                    <a:bodyPr/>
                    <a:lstStyle/>
                    <a:p>
                      <a:r>
                        <a:rPr lang="en-GB" sz="1000" dirty="0">
                          <a:latin typeface="+mn-lt"/>
                        </a:rPr>
                        <a:t>DVOP</a:t>
                      </a:r>
                    </a:p>
                    <a:p>
                      <a:r>
                        <a:rPr lang="en-GB" sz="1000" dirty="0">
                          <a:latin typeface="+mn-lt"/>
                        </a:rPr>
                        <a:t>or</a:t>
                      </a:r>
                    </a:p>
                    <a:p>
                      <a:r>
                        <a:rPr lang="en-GB" sz="1000" dirty="0">
                          <a:latin typeface="+mn-lt"/>
                        </a:rPr>
                        <a:t>FINC?</a:t>
                      </a:r>
                      <a:endParaRPr lang="en-US" sz="1000" dirty="0">
                        <a:latin typeface="+mn-lt"/>
                      </a:endParaRPr>
                    </a:p>
                  </a:txBody>
                  <a:tcPr/>
                </a:tc>
                <a:tc>
                  <a:txBody>
                    <a:bodyPr/>
                    <a:lstStyle/>
                    <a:p>
                      <a:r>
                        <a:rPr lang="en-GB" sz="1000" dirty="0">
                          <a:latin typeface="+mn-lt"/>
                        </a:rPr>
                        <a:t>NEWM</a:t>
                      </a:r>
                      <a:endParaRPr lang="en-US" sz="1000" dirty="0">
                        <a:latin typeface="+mn-lt"/>
                      </a:endParaRPr>
                    </a:p>
                  </a:txBody>
                  <a:tcPr/>
                </a:tc>
                <a:tc>
                  <a:txBody>
                    <a:bodyPr/>
                    <a:lstStyle/>
                    <a:p>
                      <a:r>
                        <a:rPr lang="en-GB" sz="1000" dirty="0">
                          <a:latin typeface="+mn-lt"/>
                        </a:rPr>
                        <a:t>CONB (M)</a:t>
                      </a:r>
                    </a:p>
                    <a:p>
                      <a:r>
                        <a:rPr lang="en-GB" sz="1000" dirty="0">
                          <a:latin typeface="+mn-lt"/>
                        </a:rPr>
                        <a:t>ELIG (O)</a:t>
                      </a:r>
                      <a:endParaRPr lang="en-US" sz="1000" dirty="0">
                        <a:latin typeface="+mn-lt"/>
                      </a:endParaRPr>
                    </a:p>
                  </a:txBody>
                  <a:tcPr/>
                </a:tc>
                <a:tc>
                  <a:txBody>
                    <a:bodyPr/>
                    <a:lstStyle/>
                    <a:p>
                      <a:pPr marL="0" marR="0" lvl="0" indent="0" algn="l" defTabSz="1079642" rtl="0" eaLnBrk="1" fontAlgn="auto" latinLnBrk="0" hangingPunct="1">
                        <a:lnSpc>
                          <a:spcPct val="100000"/>
                        </a:lnSpc>
                        <a:spcBef>
                          <a:spcPts val="0"/>
                        </a:spcBef>
                        <a:spcAft>
                          <a:spcPts val="0"/>
                        </a:spcAft>
                        <a:buClrTx/>
                        <a:buSzTx/>
                        <a:buFontTx/>
                        <a:buNone/>
                        <a:tabLst/>
                        <a:defRPr/>
                      </a:pPr>
                      <a:r>
                        <a:rPr lang="en-GB" sz="1000" dirty="0">
                          <a:latin typeface="+mn-lt"/>
                        </a:rPr>
                        <a:t>RDTE (M)</a:t>
                      </a:r>
                    </a:p>
                    <a:p>
                      <a:pPr marL="0" marR="0" lvl="0" indent="0" algn="l" defTabSz="1079642" rtl="0" eaLnBrk="1" fontAlgn="auto" latinLnBrk="0" hangingPunct="1">
                        <a:lnSpc>
                          <a:spcPct val="100000"/>
                        </a:lnSpc>
                        <a:spcBef>
                          <a:spcPts val="0"/>
                        </a:spcBef>
                        <a:spcAft>
                          <a:spcPts val="0"/>
                        </a:spcAft>
                        <a:buClrTx/>
                        <a:buSzTx/>
                        <a:buFontTx/>
                        <a:buNone/>
                        <a:tabLst/>
                        <a:defRPr/>
                      </a:pPr>
                      <a:r>
                        <a:rPr lang="en-GB" sz="1000" dirty="0">
                          <a:solidFill>
                            <a:schemeClr val="tx1"/>
                          </a:solidFill>
                          <a:latin typeface="+mn-lt"/>
                        </a:rPr>
                        <a:t>XDTE (M)</a:t>
                      </a:r>
                    </a:p>
                  </a:txBody>
                  <a:tcPr/>
                </a:tc>
                <a:tc>
                  <a:txBody>
                    <a:bodyPr/>
                    <a:lstStyle/>
                    <a:p>
                      <a:r>
                        <a:rPr lang="en-GB" sz="1000" dirty="0">
                          <a:latin typeface="+mn-lt"/>
                        </a:rPr>
                        <a:t>POST (M)</a:t>
                      </a:r>
                    </a:p>
                    <a:p>
                      <a:pPr marL="0" marR="0" lvl="0" indent="0" algn="l" defTabSz="1079642" rtl="0" eaLnBrk="1" fontAlgn="auto" latinLnBrk="0" hangingPunct="1">
                        <a:lnSpc>
                          <a:spcPct val="100000"/>
                        </a:lnSpc>
                        <a:spcBef>
                          <a:spcPts val="0"/>
                        </a:spcBef>
                        <a:spcAft>
                          <a:spcPts val="0"/>
                        </a:spcAft>
                        <a:buClrTx/>
                        <a:buSzTx/>
                        <a:buFontTx/>
                        <a:buNone/>
                        <a:tabLst/>
                        <a:defRPr/>
                      </a:pPr>
                      <a:r>
                        <a:rPr lang="en-US" sz="1000" b="0" dirty="0">
                          <a:solidFill>
                            <a:srgbClr val="FF0000"/>
                          </a:solidFill>
                        </a:rPr>
                        <a:t>Reinvestment Date (M)</a:t>
                      </a:r>
                      <a:endParaRPr lang="en-US" sz="1000" b="0" dirty="0"/>
                    </a:p>
                  </a:txBody>
                  <a:tcPr/>
                </a:tc>
                <a:tc>
                  <a:txBody>
                    <a:bodyPr/>
                    <a:lstStyle/>
                    <a:p>
                      <a:r>
                        <a:rPr lang="en-GB" sz="1000" dirty="0">
                          <a:latin typeface="+mn-lt"/>
                        </a:rPr>
                        <a:t>GRSS (M)</a:t>
                      </a:r>
                    </a:p>
                    <a:p>
                      <a:r>
                        <a:rPr lang="en-GB" sz="1000" dirty="0">
                          <a:latin typeface="+mn-lt"/>
                        </a:rPr>
                        <a:t>TAXR (M)</a:t>
                      </a:r>
                    </a:p>
                    <a:p>
                      <a:r>
                        <a:rPr lang="en-GB" sz="1000" dirty="0">
                          <a:latin typeface="+mn-lt"/>
                        </a:rPr>
                        <a:t>NETT (M)</a:t>
                      </a:r>
                    </a:p>
                    <a:p>
                      <a:r>
                        <a:rPr lang="en-GB" sz="1000" dirty="0">
                          <a:solidFill>
                            <a:srgbClr val="FF0000"/>
                          </a:solidFill>
                          <a:latin typeface="+mn-lt"/>
                        </a:rPr>
                        <a:t>TRAD (M)?</a:t>
                      </a:r>
                    </a:p>
                  </a:txBody>
                  <a:tcPr/>
                </a:tc>
                <a:tc>
                  <a:txBody>
                    <a:bodyPr/>
                    <a:lstStyle/>
                    <a:p>
                      <a:r>
                        <a:rPr lang="en-GB" sz="1000" dirty="0">
                          <a:latin typeface="+mn-lt"/>
                        </a:rPr>
                        <a:t>PRPP (M)</a:t>
                      </a:r>
                    </a:p>
                  </a:txBody>
                  <a:tcPr/>
                </a:tc>
                <a:tc>
                  <a:txBody>
                    <a:bodyPr/>
                    <a:lstStyle/>
                    <a:p>
                      <a:r>
                        <a:rPr lang="en-GB" sz="1000" dirty="0">
                          <a:latin typeface="+mn-lt"/>
                        </a:rPr>
                        <a:t>PSTA (M)</a:t>
                      </a:r>
                    </a:p>
                  </a:txBody>
                  <a:tcPr/>
                </a:tc>
                <a:extLst>
                  <a:ext uri="{0D108BD9-81ED-4DB2-BD59-A6C34878D82A}">
                    <a16:rowId xmlns:a16="http://schemas.microsoft.com/office/drawing/2014/main" val="1790579145"/>
                  </a:ext>
                </a:extLst>
              </a:tr>
            </a:tbl>
          </a:graphicData>
        </a:graphic>
      </p:graphicFrame>
      <p:sp>
        <p:nvSpPr>
          <p:cNvPr id="10" name="Text Placeholder 3">
            <a:extLst>
              <a:ext uri="{FF2B5EF4-FFF2-40B4-BE49-F238E27FC236}">
                <a16:creationId xmlns:a16="http://schemas.microsoft.com/office/drawing/2014/main" id="{5E6168DF-8D11-4B04-8C04-260B80B8B937}"/>
              </a:ext>
            </a:extLst>
          </p:cNvPr>
          <p:cNvSpPr txBox="1">
            <a:spLocks/>
          </p:cNvSpPr>
          <p:nvPr/>
        </p:nvSpPr>
        <p:spPr bwMode="auto">
          <a:xfrm>
            <a:off x="287337" y="1166267"/>
            <a:ext cx="3092549" cy="637257"/>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marL="0" indent="0" algn="l" rtl="0" eaLnBrk="1" fontAlgn="base" hangingPunct="1">
              <a:spcBef>
                <a:spcPct val="20000"/>
              </a:spcBef>
              <a:spcAft>
                <a:spcPct val="0"/>
              </a:spcAft>
              <a:buFont typeface="Arial" panose="020B0604020202020204" pitchFamily="34" charset="0"/>
              <a:buNone/>
              <a:defRPr sz="1400" b="0" baseline="0">
                <a:solidFill>
                  <a:schemeClr val="tx2"/>
                </a:solidFill>
                <a:latin typeface="+mn-lt"/>
                <a:ea typeface="+mn-ea"/>
                <a:cs typeface="+mn-cs"/>
              </a:defRPr>
            </a:lvl1pPr>
            <a:lvl2pPr marL="742905" indent="-285732"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1200077" indent="-285732" algn="l" rtl="0" eaLnBrk="1" fontAlgn="base" hangingPunct="1">
              <a:spcBef>
                <a:spcPct val="20000"/>
              </a:spcBef>
              <a:spcAft>
                <a:spcPct val="0"/>
              </a:spcAft>
              <a:buFont typeface="Courier New" panose="02070309020205020404" pitchFamily="49" charset="0"/>
              <a:buChar char="o"/>
              <a:defRPr sz="1400" baseline="0">
                <a:solidFill>
                  <a:schemeClr val="tx2"/>
                </a:solidFill>
                <a:latin typeface="+mn-lt"/>
              </a:defRPr>
            </a:lvl3pPr>
            <a:lvl4pPr marL="1371517" indent="0" algn="l" rtl="0" eaLnBrk="1" fontAlgn="base" hangingPunct="1">
              <a:spcBef>
                <a:spcPct val="20000"/>
              </a:spcBef>
              <a:spcAft>
                <a:spcPct val="0"/>
              </a:spcAft>
              <a:buFont typeface="+mj-lt"/>
              <a:buNone/>
              <a:defRPr sz="1400">
                <a:solidFill>
                  <a:schemeClr val="tx2"/>
                </a:solidFill>
                <a:latin typeface="+mn-lt"/>
              </a:defRPr>
            </a:lvl4pPr>
            <a:lvl5pPr marL="1828690" indent="0" algn="l" rtl="0" eaLnBrk="1" fontAlgn="base" hangingPunct="1">
              <a:spcBef>
                <a:spcPct val="20000"/>
              </a:spcBef>
              <a:spcAft>
                <a:spcPct val="0"/>
              </a:spcAft>
              <a:buFont typeface="Wingdings" panose="05000000000000000000" pitchFamily="2" charset="2"/>
              <a:buNone/>
              <a:defRPr sz="1400">
                <a:solidFill>
                  <a:schemeClr val="tx2"/>
                </a:solidFill>
                <a:latin typeface="+mn-lt"/>
              </a:defRPr>
            </a:lvl5pPr>
            <a:lvl6pPr marL="2285862" indent="0" algn="l" rtl="0" eaLnBrk="1" fontAlgn="base" hangingPunct="1">
              <a:spcBef>
                <a:spcPct val="20000"/>
              </a:spcBef>
              <a:spcAft>
                <a:spcPct val="0"/>
              </a:spcAft>
              <a:buNone/>
              <a:defRPr sz="1400">
                <a:solidFill>
                  <a:schemeClr val="tx2"/>
                </a:solidFill>
                <a:latin typeface="+mn-lt"/>
              </a:defRPr>
            </a:lvl6pPr>
            <a:lvl7pPr marL="2743035" indent="0" algn="l" rtl="0" eaLnBrk="1" fontAlgn="base" hangingPunct="1">
              <a:spcBef>
                <a:spcPct val="20000"/>
              </a:spcBef>
              <a:spcAft>
                <a:spcPct val="0"/>
              </a:spcAft>
              <a:buNone/>
              <a:defRPr sz="1400">
                <a:solidFill>
                  <a:schemeClr val="tx2"/>
                </a:solidFill>
                <a:latin typeface="+mn-lt"/>
              </a:defRPr>
            </a:lvl7pPr>
            <a:lvl8pPr marL="3200206" indent="0" algn="l" rtl="0" eaLnBrk="1" fontAlgn="base" hangingPunct="1">
              <a:spcBef>
                <a:spcPct val="20000"/>
              </a:spcBef>
              <a:spcAft>
                <a:spcPct val="0"/>
              </a:spcAft>
              <a:buNone/>
              <a:defRPr sz="1400">
                <a:solidFill>
                  <a:schemeClr val="tx2"/>
                </a:solidFill>
                <a:latin typeface="+mn-lt"/>
              </a:defRPr>
            </a:lvl8pPr>
            <a:lvl9pPr marL="3657379" indent="0" algn="l" rtl="0" eaLnBrk="1" fontAlgn="base" hangingPunct="1">
              <a:spcBef>
                <a:spcPct val="20000"/>
              </a:spcBef>
              <a:spcAft>
                <a:spcPct val="0"/>
              </a:spcAft>
              <a:buNone/>
              <a:defRPr sz="1400">
                <a:solidFill>
                  <a:schemeClr val="tx2"/>
                </a:solidFill>
                <a:latin typeface="+mn-lt"/>
              </a:defRPr>
            </a:lvl9pPr>
          </a:lstStyle>
          <a:p>
            <a:r>
              <a:rPr lang="en-GB" b="1" u="sng" kern="0" dirty="0"/>
              <a:t>Cash Income Confirmation:</a:t>
            </a:r>
          </a:p>
          <a:p>
            <a:pPr marL="285750" indent="-285750">
              <a:buFontTx/>
              <a:buChar char="-"/>
            </a:pPr>
            <a:r>
              <a:rPr lang="en-GB" kern="0" dirty="0"/>
              <a:t>MT 566 NEWM (Mandatory)</a:t>
            </a:r>
          </a:p>
          <a:p>
            <a:r>
              <a:rPr lang="en-GB" b="1" u="sng" dirty="0"/>
              <a:t>Solution Proposal:</a:t>
            </a:r>
          </a:p>
          <a:p>
            <a:endParaRPr lang="en-GB" kern="0" dirty="0"/>
          </a:p>
        </p:txBody>
      </p:sp>
      <p:graphicFrame>
        <p:nvGraphicFramePr>
          <p:cNvPr id="11" name="Table 8">
            <a:extLst>
              <a:ext uri="{FF2B5EF4-FFF2-40B4-BE49-F238E27FC236}">
                <a16:creationId xmlns:a16="http://schemas.microsoft.com/office/drawing/2014/main" id="{B03C44C6-5B66-48C7-88AC-5C66C78B94C6}"/>
              </a:ext>
            </a:extLst>
          </p:cNvPr>
          <p:cNvGraphicFramePr>
            <a:graphicFrameLocks noGrp="1"/>
          </p:cNvGraphicFramePr>
          <p:nvPr>
            <p:extLst>
              <p:ext uri="{D42A27DB-BD31-4B8C-83A1-F6EECF244321}">
                <p14:modId xmlns:p14="http://schemas.microsoft.com/office/powerpoint/2010/main" val="1773420523"/>
              </p:ext>
            </p:extLst>
          </p:nvPr>
        </p:nvGraphicFramePr>
        <p:xfrm>
          <a:off x="287338" y="2030363"/>
          <a:ext cx="8929760" cy="919480"/>
        </p:xfrm>
        <a:graphic>
          <a:graphicData uri="http://schemas.openxmlformats.org/drawingml/2006/table">
            <a:tbl>
              <a:tblPr firstRow="1" bandRow="1">
                <a:tableStyleId>{5C22544A-7EE6-4342-B048-85BDC9FD1C3A}</a:tableStyleId>
              </a:tblPr>
              <a:tblGrid>
                <a:gridCol w="1275680">
                  <a:extLst>
                    <a:ext uri="{9D8B030D-6E8A-4147-A177-3AD203B41FA5}">
                      <a16:colId xmlns:a16="http://schemas.microsoft.com/office/drawing/2014/main" val="1930797567"/>
                    </a:ext>
                  </a:extLst>
                </a:gridCol>
                <a:gridCol w="1275680">
                  <a:extLst>
                    <a:ext uri="{9D8B030D-6E8A-4147-A177-3AD203B41FA5}">
                      <a16:colId xmlns:a16="http://schemas.microsoft.com/office/drawing/2014/main" val="4263986565"/>
                    </a:ext>
                  </a:extLst>
                </a:gridCol>
                <a:gridCol w="1275680">
                  <a:extLst>
                    <a:ext uri="{9D8B030D-6E8A-4147-A177-3AD203B41FA5}">
                      <a16:colId xmlns:a16="http://schemas.microsoft.com/office/drawing/2014/main" val="846039962"/>
                    </a:ext>
                  </a:extLst>
                </a:gridCol>
                <a:gridCol w="1275680">
                  <a:extLst>
                    <a:ext uri="{9D8B030D-6E8A-4147-A177-3AD203B41FA5}">
                      <a16:colId xmlns:a16="http://schemas.microsoft.com/office/drawing/2014/main" val="2252904349"/>
                    </a:ext>
                  </a:extLst>
                </a:gridCol>
                <a:gridCol w="1275680">
                  <a:extLst>
                    <a:ext uri="{9D8B030D-6E8A-4147-A177-3AD203B41FA5}">
                      <a16:colId xmlns:a16="http://schemas.microsoft.com/office/drawing/2014/main" val="4060012355"/>
                    </a:ext>
                  </a:extLst>
                </a:gridCol>
                <a:gridCol w="1275680">
                  <a:extLst>
                    <a:ext uri="{9D8B030D-6E8A-4147-A177-3AD203B41FA5}">
                      <a16:colId xmlns:a16="http://schemas.microsoft.com/office/drawing/2014/main" val="14147841"/>
                    </a:ext>
                  </a:extLst>
                </a:gridCol>
                <a:gridCol w="1275680">
                  <a:extLst>
                    <a:ext uri="{9D8B030D-6E8A-4147-A177-3AD203B41FA5}">
                      <a16:colId xmlns:a16="http://schemas.microsoft.com/office/drawing/2014/main" val="4085745695"/>
                    </a:ext>
                  </a:extLst>
                </a:gridCol>
              </a:tblGrid>
              <a:tr h="370840">
                <a:tc>
                  <a:txBody>
                    <a:bodyPr/>
                    <a:lstStyle/>
                    <a:p>
                      <a:pPr algn="ctr" fontAlgn="t"/>
                      <a:r>
                        <a:rPr lang="en-US" sz="1000" b="1" i="0" u="none" strike="noStrike" dirty="0">
                          <a:solidFill>
                            <a:schemeClr val="bg1"/>
                          </a:solidFill>
                          <a:effectLst/>
                          <a:latin typeface="+mn-lt"/>
                        </a:rPr>
                        <a:t>(A) </a:t>
                      </a:r>
                    </a:p>
                    <a:p>
                      <a:pPr algn="ctr" fontAlgn="t"/>
                      <a:r>
                        <a:rPr lang="en-US" sz="1000" b="1" i="0" u="none" strike="noStrike" dirty="0">
                          <a:solidFill>
                            <a:schemeClr val="bg1"/>
                          </a:solidFill>
                          <a:effectLst/>
                          <a:latin typeface="+mn-lt"/>
                        </a:rPr>
                        <a:t>CAEV</a:t>
                      </a:r>
                    </a:p>
                  </a:txBody>
                  <a:tcPr marL="0" marR="0" marT="0" marB="0" anchor="ctr"/>
                </a:tc>
                <a:tc>
                  <a:txBody>
                    <a:bodyPr/>
                    <a:lstStyle/>
                    <a:p>
                      <a:pPr algn="ctr" fontAlgn="t"/>
                      <a:r>
                        <a:rPr lang="en-GB" sz="1000" b="1" i="0" u="none" strike="noStrike" dirty="0">
                          <a:solidFill>
                            <a:schemeClr val="bg1"/>
                          </a:solidFill>
                          <a:effectLst/>
                          <a:latin typeface="+mn-lt"/>
                        </a:rPr>
                        <a:t>(A) </a:t>
                      </a:r>
                    </a:p>
                    <a:p>
                      <a:pPr algn="ctr" fontAlgn="t"/>
                      <a:r>
                        <a:rPr lang="en-GB" sz="1000" b="1" i="0" u="none" strike="noStrike" dirty="0">
                          <a:solidFill>
                            <a:schemeClr val="bg1"/>
                          </a:solidFill>
                          <a:effectLst/>
                          <a:latin typeface="+mn-lt"/>
                        </a:rPr>
                        <a:t>Function</a:t>
                      </a:r>
                      <a:endParaRPr lang="en-US" sz="1000" b="1" i="0" u="none" strike="noStrike" dirty="0">
                        <a:solidFill>
                          <a:schemeClr val="bg1"/>
                        </a:solidFill>
                        <a:effectLst/>
                        <a:latin typeface="+mn-lt"/>
                      </a:endParaRPr>
                    </a:p>
                  </a:txBody>
                  <a:tcPr marL="0" marR="0" marT="0" marB="0" anchor="ctr"/>
                </a:tc>
                <a:tc>
                  <a:txBody>
                    <a:bodyPr/>
                    <a:lstStyle/>
                    <a:p>
                      <a:pPr algn="ctr" fontAlgn="t"/>
                      <a:r>
                        <a:rPr lang="en-GB" sz="1000" b="1" i="0" u="none" strike="noStrike" dirty="0">
                          <a:solidFill>
                            <a:schemeClr val="bg1"/>
                          </a:solidFill>
                          <a:effectLst/>
                          <a:latin typeface="+mn-lt"/>
                        </a:rPr>
                        <a:t>(B1)</a:t>
                      </a:r>
                    </a:p>
                    <a:p>
                      <a:pPr algn="ctr" fontAlgn="t"/>
                      <a:r>
                        <a:rPr lang="en-GB" sz="1000" b="1" i="0" u="none" strike="noStrike" dirty="0">
                          <a:solidFill>
                            <a:schemeClr val="bg1"/>
                          </a:solidFill>
                          <a:effectLst/>
                          <a:latin typeface="+mn-lt"/>
                        </a:rPr>
                        <a:t>Balance</a:t>
                      </a:r>
                      <a:endParaRPr lang="en-US" sz="1000" b="1" i="0" u="none" strike="noStrike" dirty="0">
                        <a:solidFill>
                          <a:schemeClr val="bg1"/>
                        </a:solidFill>
                        <a:effectLst/>
                        <a:latin typeface="+mn-lt"/>
                      </a:endParaRPr>
                    </a:p>
                  </a:txBody>
                  <a:tcPr marL="0" marR="0" marT="0" marB="0" anchor="ctr"/>
                </a:tc>
                <a:tc>
                  <a:txBody>
                    <a:bodyPr/>
                    <a:lstStyle/>
                    <a:p>
                      <a:pPr algn="ctr" fontAlgn="t"/>
                      <a:r>
                        <a:rPr lang="en-US" sz="1000" b="1" i="0" u="none" strike="noStrike" dirty="0">
                          <a:solidFill>
                            <a:schemeClr val="bg1"/>
                          </a:solidFill>
                          <a:effectLst/>
                          <a:latin typeface="+mn-lt"/>
                        </a:rPr>
                        <a:t>(C) </a:t>
                      </a:r>
                    </a:p>
                    <a:p>
                      <a:pPr algn="ctr" fontAlgn="t"/>
                      <a:r>
                        <a:rPr lang="en-US" sz="1000" b="1" i="0" u="none" strike="noStrike" dirty="0">
                          <a:solidFill>
                            <a:schemeClr val="bg1"/>
                          </a:solidFill>
                          <a:effectLst/>
                          <a:latin typeface="+mn-lt"/>
                        </a:rPr>
                        <a:t>Date</a:t>
                      </a:r>
                    </a:p>
                  </a:txBody>
                  <a:tcPr marL="0" marR="0" marT="0" marB="0" anchor="ctr"/>
                </a:tc>
                <a:tc>
                  <a:txBody>
                    <a:bodyPr/>
                    <a:lstStyle/>
                    <a:p>
                      <a:pPr algn="ctr" fontAlgn="t"/>
                      <a:r>
                        <a:rPr lang="en-GB" sz="1000" b="1" i="0" u="none" strike="noStrike" dirty="0">
                          <a:solidFill>
                            <a:schemeClr val="bg1"/>
                          </a:solidFill>
                          <a:effectLst/>
                          <a:latin typeface="+mn-lt"/>
                        </a:rPr>
                        <a:t>(D2)</a:t>
                      </a:r>
                    </a:p>
                    <a:p>
                      <a:pPr algn="ctr" fontAlgn="t"/>
                      <a:r>
                        <a:rPr lang="en-GB" sz="1000" b="1" i="0" u="none" strike="noStrike" dirty="0">
                          <a:solidFill>
                            <a:schemeClr val="bg1"/>
                          </a:solidFill>
                          <a:effectLst/>
                          <a:latin typeface="+mn-lt"/>
                        </a:rPr>
                        <a:t>Date</a:t>
                      </a:r>
                      <a:endParaRPr lang="en-US" sz="1000" b="1" i="0" u="none" strike="noStrike" dirty="0">
                        <a:solidFill>
                          <a:schemeClr val="bg1"/>
                        </a:solidFill>
                        <a:effectLst/>
                        <a:latin typeface="+mn-lt"/>
                      </a:endParaRPr>
                    </a:p>
                  </a:txBody>
                  <a:tcPr marL="0" marR="0" marT="0" marB="0" anchor="ctr"/>
                </a:tc>
                <a:tc>
                  <a:txBody>
                    <a:bodyPr/>
                    <a:lstStyle/>
                    <a:p>
                      <a:pPr algn="ctr" fontAlgn="t"/>
                      <a:r>
                        <a:rPr lang="en-US" sz="1000" b="1" i="0" u="none" strike="noStrike" dirty="0">
                          <a:solidFill>
                            <a:schemeClr val="bg1"/>
                          </a:solidFill>
                          <a:effectLst/>
                          <a:latin typeface="+mn-lt"/>
                        </a:rPr>
                        <a:t>(D2)</a:t>
                      </a:r>
                    </a:p>
                    <a:p>
                      <a:pPr algn="ctr" fontAlgn="t"/>
                      <a:r>
                        <a:rPr lang="en-US" sz="1000" b="1" i="0" u="none" strike="noStrike" dirty="0">
                          <a:solidFill>
                            <a:schemeClr val="bg1"/>
                          </a:solidFill>
                          <a:effectLst/>
                          <a:latin typeface="+mn-lt"/>
                        </a:rPr>
                        <a:t>Rate</a:t>
                      </a:r>
                    </a:p>
                  </a:txBody>
                  <a:tcPr marL="0" marR="0" marT="0" marB="0" anchor="ctr"/>
                </a:tc>
                <a:tc>
                  <a:txBody>
                    <a:bodyPr/>
                    <a:lstStyle/>
                    <a:p>
                      <a:pPr algn="ctr" fontAlgn="t"/>
                      <a:r>
                        <a:rPr lang="en-GB" sz="1000" b="1" i="0" u="none" strike="noStrike" dirty="0">
                          <a:solidFill>
                            <a:schemeClr val="bg1"/>
                          </a:solidFill>
                          <a:effectLst/>
                          <a:latin typeface="+mn-lt"/>
                        </a:rPr>
                        <a:t>(D2)</a:t>
                      </a:r>
                    </a:p>
                    <a:p>
                      <a:pPr algn="ctr" fontAlgn="t"/>
                      <a:r>
                        <a:rPr lang="en-GB" sz="1000" b="1" i="0" u="none" strike="noStrike" dirty="0">
                          <a:solidFill>
                            <a:schemeClr val="bg1"/>
                          </a:solidFill>
                          <a:effectLst/>
                          <a:latin typeface="+mn-lt"/>
                        </a:rPr>
                        <a:t>Amount</a:t>
                      </a:r>
                      <a:endParaRPr lang="en-US" sz="1000" b="1" i="0" u="none" strike="noStrike" dirty="0">
                        <a:solidFill>
                          <a:schemeClr val="bg1"/>
                        </a:solidFill>
                        <a:effectLst/>
                        <a:latin typeface="+mn-lt"/>
                      </a:endParaRPr>
                    </a:p>
                  </a:txBody>
                  <a:tcPr marL="0" marR="0" marT="0" marB="0" anchor="ctr"/>
                </a:tc>
                <a:extLst>
                  <a:ext uri="{0D108BD9-81ED-4DB2-BD59-A6C34878D82A}">
                    <a16:rowId xmlns:a16="http://schemas.microsoft.com/office/drawing/2014/main" val="3721664672"/>
                  </a:ext>
                </a:extLst>
              </a:tr>
              <a:tr h="295650">
                <a:tc>
                  <a:txBody>
                    <a:bodyPr/>
                    <a:lstStyle/>
                    <a:p>
                      <a:r>
                        <a:rPr lang="en-GB" sz="1000" dirty="0">
                          <a:latin typeface="+mn-lt"/>
                        </a:rPr>
                        <a:t>DVOP</a:t>
                      </a:r>
                    </a:p>
                    <a:p>
                      <a:r>
                        <a:rPr lang="en-GB" sz="1000" dirty="0">
                          <a:latin typeface="+mn-lt"/>
                        </a:rPr>
                        <a:t>or</a:t>
                      </a:r>
                    </a:p>
                    <a:p>
                      <a:r>
                        <a:rPr lang="en-GB" sz="1000" dirty="0">
                          <a:latin typeface="+mn-lt"/>
                        </a:rPr>
                        <a:t>FINC?</a:t>
                      </a:r>
                      <a:endParaRPr lang="en-US" sz="1000" dirty="0">
                        <a:latin typeface="+mn-lt"/>
                      </a:endParaRPr>
                    </a:p>
                  </a:txBody>
                  <a:tcPr/>
                </a:tc>
                <a:tc>
                  <a:txBody>
                    <a:bodyPr/>
                    <a:lstStyle/>
                    <a:p>
                      <a:r>
                        <a:rPr lang="en-GB" sz="1000" dirty="0">
                          <a:latin typeface="+mn-lt"/>
                        </a:rPr>
                        <a:t>NEWM</a:t>
                      </a:r>
                      <a:endParaRPr lang="en-US" sz="1000" dirty="0">
                        <a:latin typeface="+mn-lt"/>
                      </a:endParaRPr>
                    </a:p>
                  </a:txBody>
                  <a:tcPr/>
                </a:tc>
                <a:tc>
                  <a:txBody>
                    <a:bodyPr/>
                    <a:lstStyle/>
                    <a:p>
                      <a:r>
                        <a:rPr lang="en-GB" sz="1000" dirty="0">
                          <a:latin typeface="+mn-lt"/>
                        </a:rPr>
                        <a:t>CONB (M)</a:t>
                      </a:r>
                    </a:p>
                    <a:p>
                      <a:r>
                        <a:rPr lang="en-GB" sz="1000" dirty="0">
                          <a:latin typeface="+mn-lt"/>
                        </a:rPr>
                        <a:t>ELIG (O)</a:t>
                      </a:r>
                      <a:endParaRPr lang="en-US" sz="1000" dirty="0">
                        <a:latin typeface="+mn-lt"/>
                      </a:endParaRPr>
                    </a:p>
                  </a:txBody>
                  <a:tcPr/>
                </a:tc>
                <a:tc>
                  <a:txBody>
                    <a:bodyPr/>
                    <a:lstStyle/>
                    <a:p>
                      <a:pPr marL="0" marR="0" lvl="0" indent="0" algn="l" defTabSz="1079642" rtl="0" eaLnBrk="1" fontAlgn="auto" latinLnBrk="0" hangingPunct="1">
                        <a:lnSpc>
                          <a:spcPct val="100000"/>
                        </a:lnSpc>
                        <a:spcBef>
                          <a:spcPts val="0"/>
                        </a:spcBef>
                        <a:spcAft>
                          <a:spcPts val="0"/>
                        </a:spcAft>
                        <a:buClrTx/>
                        <a:buSzTx/>
                        <a:buFontTx/>
                        <a:buNone/>
                        <a:tabLst/>
                        <a:defRPr/>
                      </a:pPr>
                      <a:r>
                        <a:rPr lang="en-GB" sz="1000" dirty="0">
                          <a:latin typeface="+mn-lt"/>
                        </a:rPr>
                        <a:t>RDTE (M)</a:t>
                      </a:r>
                    </a:p>
                    <a:p>
                      <a:pPr marL="0" marR="0" lvl="0" indent="0" algn="l" defTabSz="1079642" rtl="0" eaLnBrk="1" fontAlgn="auto" latinLnBrk="0" hangingPunct="1">
                        <a:lnSpc>
                          <a:spcPct val="100000"/>
                        </a:lnSpc>
                        <a:spcBef>
                          <a:spcPts val="0"/>
                        </a:spcBef>
                        <a:spcAft>
                          <a:spcPts val="0"/>
                        </a:spcAft>
                        <a:buClrTx/>
                        <a:buSzTx/>
                        <a:buFontTx/>
                        <a:buNone/>
                        <a:tabLst/>
                        <a:defRPr/>
                      </a:pPr>
                      <a:r>
                        <a:rPr lang="en-GB" sz="1000" dirty="0">
                          <a:solidFill>
                            <a:schemeClr val="tx1"/>
                          </a:solidFill>
                          <a:latin typeface="+mn-lt"/>
                        </a:rPr>
                        <a:t>XDTE (M)</a:t>
                      </a:r>
                    </a:p>
                  </a:txBody>
                  <a:tcPr/>
                </a:tc>
                <a:tc>
                  <a:txBody>
                    <a:bodyPr/>
                    <a:lstStyle/>
                    <a:p>
                      <a:r>
                        <a:rPr lang="en-GB" sz="1000" dirty="0">
                          <a:latin typeface="+mn-lt"/>
                        </a:rPr>
                        <a:t>POST (M)</a:t>
                      </a:r>
                    </a:p>
                    <a:p>
                      <a:r>
                        <a:rPr lang="en-GB" sz="1000" dirty="0">
                          <a:latin typeface="+mn-lt"/>
                        </a:rPr>
                        <a:t>VALU (M)</a:t>
                      </a:r>
                    </a:p>
                  </a:txBody>
                  <a:tcPr/>
                </a:tc>
                <a:tc>
                  <a:txBody>
                    <a:bodyPr/>
                    <a:lstStyle/>
                    <a:p>
                      <a:r>
                        <a:rPr lang="en-GB" sz="1000" dirty="0">
                          <a:latin typeface="+mn-lt"/>
                        </a:rPr>
                        <a:t>GRSS (M)</a:t>
                      </a:r>
                    </a:p>
                    <a:p>
                      <a:r>
                        <a:rPr lang="en-GB" sz="1000" dirty="0">
                          <a:latin typeface="+mn-lt"/>
                        </a:rPr>
                        <a:t>TAXR (M)</a:t>
                      </a:r>
                    </a:p>
                    <a:p>
                      <a:r>
                        <a:rPr lang="en-GB" sz="1000" dirty="0">
                          <a:latin typeface="+mn-lt"/>
                        </a:rPr>
                        <a:t>NETT (M)</a:t>
                      </a:r>
                      <a:endParaRPr lang="en-US" sz="1000" dirty="0">
                        <a:latin typeface="+mn-lt"/>
                      </a:endParaRPr>
                    </a:p>
                  </a:txBody>
                  <a:tcPr/>
                </a:tc>
                <a:tc>
                  <a:txBody>
                    <a:bodyPr/>
                    <a:lstStyle/>
                    <a:p>
                      <a:r>
                        <a:rPr lang="en-GB" sz="1000" dirty="0">
                          <a:latin typeface="+mn-lt"/>
                        </a:rPr>
                        <a:t>PSTA (M)</a:t>
                      </a:r>
                    </a:p>
                  </a:txBody>
                  <a:tcPr/>
                </a:tc>
                <a:extLst>
                  <a:ext uri="{0D108BD9-81ED-4DB2-BD59-A6C34878D82A}">
                    <a16:rowId xmlns:a16="http://schemas.microsoft.com/office/drawing/2014/main" val="1790579145"/>
                  </a:ext>
                </a:extLst>
              </a:tr>
            </a:tbl>
          </a:graphicData>
        </a:graphic>
      </p:graphicFrame>
    </p:spTree>
    <p:extLst>
      <p:ext uri="{BB962C8B-B14F-4D97-AF65-F5344CB8AC3E}">
        <p14:creationId xmlns:p14="http://schemas.microsoft.com/office/powerpoint/2010/main" val="1729412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SMPG IF - CA Stream 2 - March 31, 2023</a:t>
            </a:r>
            <a:endParaRPr lang="en-GB" dirty="0"/>
          </a:p>
        </p:txBody>
      </p:sp>
      <p:sp>
        <p:nvSpPr>
          <p:cNvPr id="3" name="Slide Number Placeholder 2"/>
          <p:cNvSpPr>
            <a:spLocks noGrp="1"/>
          </p:cNvSpPr>
          <p:nvPr>
            <p:ph type="sldNum" sz="quarter" idx="11"/>
          </p:nvPr>
        </p:nvSpPr>
        <p:spPr/>
        <p:txBody>
          <a:bodyPr/>
          <a:lstStyle/>
          <a:p>
            <a:fld id="{F17889F7-7963-4A16-ADF8-FEE4D97DC541}" type="slidenum">
              <a:rPr lang="en-GB" smtClean="0"/>
              <a:pPr/>
              <a:t>2</a:t>
            </a:fld>
            <a:endParaRPr lang="en-GB"/>
          </a:p>
        </p:txBody>
      </p:sp>
      <p:sp>
        <p:nvSpPr>
          <p:cNvPr id="6" name="Title 5"/>
          <p:cNvSpPr>
            <a:spLocks noGrp="1"/>
          </p:cNvSpPr>
          <p:nvPr>
            <p:ph type="title"/>
          </p:nvPr>
        </p:nvSpPr>
        <p:spPr/>
        <p:txBody>
          <a:bodyPr/>
          <a:lstStyle/>
          <a:p>
            <a:r>
              <a:rPr lang="en-GB" dirty="0"/>
              <a:t>Investment Funds Income Distribution</a:t>
            </a:r>
          </a:p>
        </p:txBody>
      </p:sp>
      <p:sp>
        <p:nvSpPr>
          <p:cNvPr id="8" name="Text Placeholder 7"/>
          <p:cNvSpPr>
            <a:spLocks noGrp="1"/>
          </p:cNvSpPr>
          <p:nvPr>
            <p:ph type="body" idx="16"/>
          </p:nvPr>
        </p:nvSpPr>
        <p:spPr>
          <a:xfrm>
            <a:off x="216099" y="1382291"/>
            <a:ext cx="9433048" cy="4248472"/>
          </a:xfrm>
        </p:spPr>
        <p:txBody>
          <a:bodyPr/>
          <a:lstStyle/>
          <a:p>
            <a:r>
              <a:rPr lang="en-GB" b="1" u="sng" dirty="0"/>
              <a:t>Problem Statement:</a:t>
            </a:r>
          </a:p>
          <a:p>
            <a:r>
              <a:rPr lang="en-US" dirty="0"/>
              <a:t>“Distribution of income paid out as cash or securities based upon a holder’s dividend reinvestment option at the transfer agent. No election is required from the holder for the proceeds to be paid out or reinvested.  The choice between the two options depends on the set-up of the holder’s account at the CSD or the Transfer Agent (TA).“</a:t>
            </a:r>
          </a:p>
          <a:p>
            <a:r>
              <a:rPr lang="en-US" dirty="0"/>
              <a:t>Today, as no CA event and market practice caters for the above-mentioned scenario, the market is misuses the DVCA, DVSE, DVOP and DRIP.  The problem is that none of these 4 events have a definition, codes, and market practices that reflect the business scenario of an Investment Funds Income Distribution.  For that reason, we would like to formalize the 4 use cases by updating the definition of the DVCA, DVSE, DVOP and DRIP, as well as the definition of OPTF//CAOS.</a:t>
            </a:r>
          </a:p>
          <a:p>
            <a:r>
              <a:rPr lang="en-US" dirty="0"/>
              <a:t>In addition to that the SMPG IF working group will create market practices for those 4 use cases.</a:t>
            </a:r>
          </a:p>
          <a:p>
            <a:endParaRPr lang="en-US" dirty="0"/>
          </a:p>
          <a:p>
            <a:r>
              <a:rPr lang="en-GB" b="1" u="sng" dirty="0"/>
              <a:t>Volumes:</a:t>
            </a:r>
          </a:p>
          <a:p>
            <a:pPr marL="285750" indent="-285750">
              <a:buFontTx/>
              <a:buChar char="-"/>
            </a:pPr>
            <a:r>
              <a:rPr lang="en-GB" dirty="0"/>
              <a:t>Daily and high</a:t>
            </a:r>
          </a:p>
          <a:p>
            <a:pPr marL="285750" indent="-285750">
              <a:buFontTx/>
              <a:buChar char="-"/>
            </a:pPr>
            <a:endParaRPr lang="en-GB" dirty="0"/>
          </a:p>
          <a:p>
            <a:r>
              <a:rPr lang="en-GB" b="1" u="sng" dirty="0"/>
              <a:t>Market Scope:</a:t>
            </a:r>
          </a:p>
          <a:p>
            <a:pPr marL="285750" indent="-285750">
              <a:buFontTx/>
              <a:buChar char="-"/>
            </a:pPr>
            <a:r>
              <a:rPr lang="en-GB" dirty="0"/>
              <a:t>Global</a:t>
            </a:r>
          </a:p>
          <a:p>
            <a:pPr marL="285750" indent="-285750">
              <a:buFontTx/>
              <a:buChar char="-"/>
            </a:pPr>
            <a:endParaRPr lang="en-GB" dirty="0"/>
          </a:p>
          <a:p>
            <a:endParaRPr lang="en-US" dirty="0"/>
          </a:p>
          <a:p>
            <a:endParaRPr lang="en-GB" dirty="0"/>
          </a:p>
        </p:txBody>
      </p:sp>
    </p:spTree>
    <p:extLst>
      <p:ext uri="{BB962C8B-B14F-4D97-AF65-F5344CB8AC3E}">
        <p14:creationId xmlns:p14="http://schemas.microsoft.com/office/powerpoint/2010/main" val="4260395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F17889F7-7963-4A16-ADF8-FEE4D97DC541}" type="slidenum">
              <a:rPr lang="en-GB" smtClean="0"/>
              <a:pPr/>
              <a:t>3</a:t>
            </a:fld>
            <a:endParaRPr lang="en-GB"/>
          </a:p>
        </p:txBody>
      </p:sp>
      <p:sp>
        <p:nvSpPr>
          <p:cNvPr id="6" name="Title 5"/>
          <p:cNvSpPr>
            <a:spLocks noGrp="1"/>
          </p:cNvSpPr>
          <p:nvPr>
            <p:ph type="title"/>
          </p:nvPr>
        </p:nvSpPr>
        <p:spPr/>
        <p:txBody>
          <a:bodyPr/>
          <a:lstStyle/>
          <a:p>
            <a:r>
              <a:rPr lang="en-GB" dirty="0"/>
              <a:t>High Level Process Flow</a:t>
            </a:r>
          </a:p>
        </p:txBody>
      </p:sp>
      <p:sp>
        <p:nvSpPr>
          <p:cNvPr id="8" name="Text Placeholder 7"/>
          <p:cNvSpPr>
            <a:spLocks noGrp="1"/>
          </p:cNvSpPr>
          <p:nvPr>
            <p:ph type="body" idx="16"/>
          </p:nvPr>
        </p:nvSpPr>
        <p:spPr>
          <a:xfrm>
            <a:off x="216099" y="844794"/>
            <a:ext cx="10081120" cy="4785969"/>
          </a:xfrm>
        </p:spPr>
        <p:txBody>
          <a:bodyPr/>
          <a:lstStyle/>
          <a:p>
            <a:r>
              <a:rPr lang="en-GB" b="1" u="sng" dirty="0"/>
              <a:t>Process flow :</a:t>
            </a:r>
          </a:p>
          <a:p>
            <a:endParaRPr lang="en-GB" dirty="0"/>
          </a:p>
        </p:txBody>
      </p:sp>
      <p:cxnSp>
        <p:nvCxnSpPr>
          <p:cNvPr id="5" name="Straight Connector 4">
            <a:extLst>
              <a:ext uri="{FF2B5EF4-FFF2-40B4-BE49-F238E27FC236}">
                <a16:creationId xmlns:a16="http://schemas.microsoft.com/office/drawing/2014/main" id="{3444017A-ECE7-4FCD-8CEC-09CB75B6C84B}"/>
              </a:ext>
            </a:extLst>
          </p:cNvPr>
          <p:cNvCxnSpPr>
            <a:cxnSpLocks/>
          </p:cNvCxnSpPr>
          <p:nvPr/>
        </p:nvCxnSpPr>
        <p:spPr bwMode="auto">
          <a:xfrm>
            <a:off x="801427" y="2086402"/>
            <a:ext cx="921702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94851A1B-3BD6-4DE4-9B5B-785D02F75150}"/>
              </a:ext>
            </a:extLst>
          </p:cNvPr>
          <p:cNvCxnSpPr>
            <a:cxnSpLocks/>
          </p:cNvCxnSpPr>
          <p:nvPr/>
        </p:nvCxnSpPr>
        <p:spPr bwMode="auto">
          <a:xfrm>
            <a:off x="801427" y="3398515"/>
            <a:ext cx="921702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8FC51CA9-2FFE-4AC9-9324-3FD1EF329CBD}"/>
              </a:ext>
            </a:extLst>
          </p:cNvPr>
          <p:cNvCxnSpPr>
            <a:cxnSpLocks/>
          </p:cNvCxnSpPr>
          <p:nvPr/>
        </p:nvCxnSpPr>
        <p:spPr bwMode="auto">
          <a:xfrm>
            <a:off x="801427" y="3779460"/>
            <a:ext cx="921702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TextBox 10">
            <a:extLst>
              <a:ext uri="{FF2B5EF4-FFF2-40B4-BE49-F238E27FC236}">
                <a16:creationId xmlns:a16="http://schemas.microsoft.com/office/drawing/2014/main" id="{7D09F8F2-CB61-45E8-800F-8F1FA0872879}"/>
              </a:ext>
            </a:extLst>
          </p:cNvPr>
          <p:cNvSpPr txBox="1"/>
          <p:nvPr/>
        </p:nvSpPr>
        <p:spPr>
          <a:xfrm>
            <a:off x="77973" y="1814339"/>
            <a:ext cx="710816" cy="553998"/>
          </a:xfrm>
          <a:prstGeom prst="rect">
            <a:avLst/>
          </a:prstGeom>
          <a:noFill/>
        </p:spPr>
        <p:txBody>
          <a:bodyPr wrap="square" rtlCol="0">
            <a:spAutoFit/>
          </a:bodyPr>
          <a:lstStyle/>
          <a:p>
            <a:pPr algn="ctr"/>
            <a:r>
              <a:rPr lang="en-GB" sz="1000" b="1" dirty="0"/>
              <a:t>Transfer Agent / FMC</a:t>
            </a:r>
            <a:endParaRPr lang="en-US" sz="1000" b="1" dirty="0"/>
          </a:p>
        </p:txBody>
      </p:sp>
      <p:sp>
        <p:nvSpPr>
          <p:cNvPr id="12" name="TextBox 11">
            <a:extLst>
              <a:ext uri="{FF2B5EF4-FFF2-40B4-BE49-F238E27FC236}">
                <a16:creationId xmlns:a16="http://schemas.microsoft.com/office/drawing/2014/main" id="{FF1F8831-8E9C-4105-B8AA-1EC06C704705}"/>
              </a:ext>
            </a:extLst>
          </p:cNvPr>
          <p:cNvSpPr txBox="1"/>
          <p:nvPr/>
        </p:nvSpPr>
        <p:spPr>
          <a:xfrm>
            <a:off x="75" y="3254499"/>
            <a:ext cx="866612" cy="246221"/>
          </a:xfrm>
          <a:prstGeom prst="rect">
            <a:avLst/>
          </a:prstGeom>
          <a:noFill/>
        </p:spPr>
        <p:txBody>
          <a:bodyPr wrap="square" rtlCol="0">
            <a:spAutoFit/>
          </a:bodyPr>
          <a:lstStyle/>
          <a:p>
            <a:pPr algn="ctr"/>
            <a:r>
              <a:rPr lang="en-GB" sz="1000" b="1" dirty="0"/>
              <a:t>Distributor</a:t>
            </a:r>
            <a:endParaRPr lang="en-US" sz="1000" b="1" dirty="0"/>
          </a:p>
        </p:txBody>
      </p:sp>
      <p:sp>
        <p:nvSpPr>
          <p:cNvPr id="13" name="TextBox 12">
            <a:extLst>
              <a:ext uri="{FF2B5EF4-FFF2-40B4-BE49-F238E27FC236}">
                <a16:creationId xmlns:a16="http://schemas.microsoft.com/office/drawing/2014/main" id="{FDBE4AA4-22C2-475F-BF18-68331163F825}"/>
              </a:ext>
            </a:extLst>
          </p:cNvPr>
          <p:cNvSpPr txBox="1"/>
          <p:nvPr/>
        </p:nvSpPr>
        <p:spPr>
          <a:xfrm>
            <a:off x="75" y="3656350"/>
            <a:ext cx="866612" cy="246221"/>
          </a:xfrm>
          <a:prstGeom prst="rect">
            <a:avLst/>
          </a:prstGeom>
          <a:noFill/>
        </p:spPr>
        <p:txBody>
          <a:bodyPr wrap="square" rtlCol="0">
            <a:spAutoFit/>
          </a:bodyPr>
          <a:lstStyle/>
          <a:p>
            <a:pPr algn="ctr"/>
            <a:r>
              <a:rPr lang="en-GB" sz="1000" b="1" dirty="0"/>
              <a:t>Holder</a:t>
            </a:r>
            <a:endParaRPr lang="en-US" sz="1000" b="1" dirty="0"/>
          </a:p>
        </p:txBody>
      </p:sp>
      <p:sp>
        <p:nvSpPr>
          <p:cNvPr id="14" name="Left Brace 13">
            <a:extLst>
              <a:ext uri="{FF2B5EF4-FFF2-40B4-BE49-F238E27FC236}">
                <a16:creationId xmlns:a16="http://schemas.microsoft.com/office/drawing/2014/main" id="{BDE77846-23A9-4B49-BADA-1E4BA103DF87}"/>
              </a:ext>
            </a:extLst>
          </p:cNvPr>
          <p:cNvSpPr/>
          <p:nvPr/>
        </p:nvSpPr>
        <p:spPr bwMode="auto">
          <a:xfrm rot="16200000">
            <a:off x="1487324" y="3440808"/>
            <a:ext cx="228601" cy="1008111"/>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5" name="TextBox 14">
            <a:extLst>
              <a:ext uri="{FF2B5EF4-FFF2-40B4-BE49-F238E27FC236}">
                <a16:creationId xmlns:a16="http://schemas.microsoft.com/office/drawing/2014/main" id="{80E7481F-E051-400E-9EDA-FBF5B61E3D85}"/>
              </a:ext>
            </a:extLst>
          </p:cNvPr>
          <p:cNvSpPr txBox="1"/>
          <p:nvPr/>
        </p:nvSpPr>
        <p:spPr>
          <a:xfrm>
            <a:off x="1042934" y="4051963"/>
            <a:ext cx="1117381" cy="553998"/>
          </a:xfrm>
          <a:prstGeom prst="rect">
            <a:avLst/>
          </a:prstGeom>
          <a:noFill/>
        </p:spPr>
        <p:txBody>
          <a:bodyPr wrap="square" rtlCol="0">
            <a:spAutoFit/>
          </a:bodyPr>
          <a:lstStyle/>
          <a:p>
            <a:pPr algn="ctr"/>
            <a:r>
              <a:rPr lang="en-GB" sz="1000" b="1" dirty="0"/>
              <a:t>Initial &amp; Replacement Announcement</a:t>
            </a:r>
          </a:p>
        </p:txBody>
      </p:sp>
      <p:cxnSp>
        <p:nvCxnSpPr>
          <p:cNvPr id="17" name="Straight Arrow Connector 16">
            <a:extLst>
              <a:ext uri="{FF2B5EF4-FFF2-40B4-BE49-F238E27FC236}">
                <a16:creationId xmlns:a16="http://schemas.microsoft.com/office/drawing/2014/main" id="{824B47EC-0A57-4D6C-9CBC-DE4DEA7B0887}"/>
              </a:ext>
            </a:extLst>
          </p:cNvPr>
          <p:cNvCxnSpPr>
            <a:cxnSpLocks/>
          </p:cNvCxnSpPr>
          <p:nvPr/>
        </p:nvCxnSpPr>
        <p:spPr bwMode="auto">
          <a:xfrm>
            <a:off x="1081453" y="2086402"/>
            <a:ext cx="0" cy="1312113"/>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20" name="TextBox 19">
            <a:extLst>
              <a:ext uri="{FF2B5EF4-FFF2-40B4-BE49-F238E27FC236}">
                <a16:creationId xmlns:a16="http://schemas.microsoft.com/office/drawing/2014/main" id="{D404CD69-D35C-4588-BA71-64F2E3AE4EA8}"/>
              </a:ext>
            </a:extLst>
          </p:cNvPr>
          <p:cNvSpPr txBox="1"/>
          <p:nvPr/>
        </p:nvSpPr>
        <p:spPr>
          <a:xfrm>
            <a:off x="970926" y="2619546"/>
            <a:ext cx="1117381" cy="707886"/>
          </a:xfrm>
          <a:prstGeom prst="rect">
            <a:avLst/>
          </a:prstGeom>
          <a:noFill/>
        </p:spPr>
        <p:txBody>
          <a:bodyPr wrap="square" rtlCol="0">
            <a:spAutoFit/>
          </a:bodyPr>
          <a:lstStyle/>
          <a:p>
            <a:pPr algn="ctr"/>
            <a:r>
              <a:rPr lang="en-GB" sz="1000" b="1" dirty="0"/>
              <a:t>MT 564 / seev.031</a:t>
            </a:r>
            <a:endParaRPr lang="en-US" sz="1000" b="1" dirty="0"/>
          </a:p>
          <a:p>
            <a:pPr algn="ctr"/>
            <a:r>
              <a:rPr lang="en-US" sz="1000" b="1" dirty="0"/>
              <a:t>(NEWM or REPL)</a:t>
            </a:r>
            <a:endParaRPr lang="en-GB" sz="1000" b="1" dirty="0"/>
          </a:p>
        </p:txBody>
      </p:sp>
      <p:sp>
        <p:nvSpPr>
          <p:cNvPr id="22" name="TextBox 21">
            <a:extLst>
              <a:ext uri="{FF2B5EF4-FFF2-40B4-BE49-F238E27FC236}">
                <a16:creationId xmlns:a16="http://schemas.microsoft.com/office/drawing/2014/main" id="{C496BC95-313A-4ED5-A690-FBFA3B97EF58}"/>
              </a:ext>
            </a:extLst>
          </p:cNvPr>
          <p:cNvSpPr txBox="1"/>
          <p:nvPr/>
        </p:nvSpPr>
        <p:spPr>
          <a:xfrm>
            <a:off x="1813924" y="1361385"/>
            <a:ext cx="710816" cy="246221"/>
          </a:xfrm>
          <a:prstGeom prst="rect">
            <a:avLst/>
          </a:prstGeom>
          <a:noFill/>
        </p:spPr>
        <p:txBody>
          <a:bodyPr wrap="square" rtlCol="0">
            <a:spAutoFit/>
          </a:bodyPr>
          <a:lstStyle/>
          <a:p>
            <a:pPr algn="ctr"/>
            <a:r>
              <a:rPr lang="en-GB" sz="1000" b="1" dirty="0"/>
              <a:t>RDTE</a:t>
            </a:r>
            <a:endParaRPr lang="en-US" sz="1000" b="1" dirty="0"/>
          </a:p>
        </p:txBody>
      </p:sp>
      <p:cxnSp>
        <p:nvCxnSpPr>
          <p:cNvPr id="29" name="Straight Connector 28">
            <a:extLst>
              <a:ext uri="{FF2B5EF4-FFF2-40B4-BE49-F238E27FC236}">
                <a16:creationId xmlns:a16="http://schemas.microsoft.com/office/drawing/2014/main" id="{05638AFF-61F5-4093-A3C4-5998E1C9A9AB}"/>
              </a:ext>
            </a:extLst>
          </p:cNvPr>
          <p:cNvCxnSpPr>
            <a:cxnSpLocks/>
          </p:cNvCxnSpPr>
          <p:nvPr/>
        </p:nvCxnSpPr>
        <p:spPr bwMode="auto">
          <a:xfrm flipV="1">
            <a:off x="3595843" y="1598316"/>
            <a:ext cx="0" cy="2181144"/>
          </a:xfrm>
          <a:prstGeom prst="line">
            <a:avLst/>
          </a:prstGeom>
          <a:solidFill>
            <a:schemeClr val="accent1"/>
          </a:solidFill>
          <a:ln w="9525" cap="flat" cmpd="sng" algn="ctr">
            <a:solidFill>
              <a:schemeClr val="tx1"/>
            </a:solidFill>
            <a:prstDash val="sysDash"/>
            <a:round/>
            <a:headEnd type="none" w="med" len="med"/>
            <a:tailEnd type="none" w="med" len="med"/>
          </a:ln>
          <a:effectLst/>
        </p:spPr>
      </p:cxnSp>
      <p:sp>
        <p:nvSpPr>
          <p:cNvPr id="30" name="TextBox 29">
            <a:extLst>
              <a:ext uri="{FF2B5EF4-FFF2-40B4-BE49-F238E27FC236}">
                <a16:creationId xmlns:a16="http://schemas.microsoft.com/office/drawing/2014/main" id="{B05F1CA0-838E-4C90-AEB3-97BB90C95F06}"/>
              </a:ext>
            </a:extLst>
          </p:cNvPr>
          <p:cNvSpPr txBox="1"/>
          <p:nvPr/>
        </p:nvSpPr>
        <p:spPr>
          <a:xfrm>
            <a:off x="3240435" y="1361385"/>
            <a:ext cx="710816" cy="246221"/>
          </a:xfrm>
          <a:prstGeom prst="rect">
            <a:avLst/>
          </a:prstGeom>
          <a:noFill/>
        </p:spPr>
        <p:txBody>
          <a:bodyPr wrap="square" rtlCol="0">
            <a:spAutoFit/>
          </a:bodyPr>
          <a:lstStyle/>
          <a:p>
            <a:pPr algn="ctr"/>
            <a:r>
              <a:rPr lang="en-GB" sz="1000" b="1" dirty="0"/>
              <a:t>POST</a:t>
            </a:r>
            <a:endParaRPr lang="en-US" sz="1000" b="1" dirty="0"/>
          </a:p>
        </p:txBody>
      </p:sp>
      <p:cxnSp>
        <p:nvCxnSpPr>
          <p:cNvPr id="31" name="Straight Connector 30">
            <a:extLst>
              <a:ext uri="{FF2B5EF4-FFF2-40B4-BE49-F238E27FC236}">
                <a16:creationId xmlns:a16="http://schemas.microsoft.com/office/drawing/2014/main" id="{0ADDEC32-E069-4D09-BBB0-F01DFFCF18D1}"/>
              </a:ext>
            </a:extLst>
          </p:cNvPr>
          <p:cNvCxnSpPr>
            <a:cxnSpLocks/>
          </p:cNvCxnSpPr>
          <p:nvPr/>
        </p:nvCxnSpPr>
        <p:spPr bwMode="auto">
          <a:xfrm flipH="1" flipV="1">
            <a:off x="2155684" y="1607608"/>
            <a:ext cx="4631" cy="2151460"/>
          </a:xfrm>
          <a:prstGeom prst="line">
            <a:avLst/>
          </a:prstGeom>
          <a:solidFill>
            <a:schemeClr val="accent1"/>
          </a:solidFill>
          <a:ln w="9525" cap="flat" cmpd="sng" algn="ctr">
            <a:solidFill>
              <a:schemeClr val="tx1"/>
            </a:solidFill>
            <a:prstDash val="sysDash"/>
            <a:round/>
            <a:headEnd type="none" w="med" len="med"/>
            <a:tailEnd type="none" w="med" len="med"/>
          </a:ln>
          <a:effectLst/>
        </p:spPr>
      </p:cxnSp>
      <p:cxnSp>
        <p:nvCxnSpPr>
          <p:cNvPr id="33" name="Straight Arrow Connector 32">
            <a:extLst>
              <a:ext uri="{FF2B5EF4-FFF2-40B4-BE49-F238E27FC236}">
                <a16:creationId xmlns:a16="http://schemas.microsoft.com/office/drawing/2014/main" id="{0E353F4F-B2CF-461E-989C-7F0217DAB3C3}"/>
              </a:ext>
            </a:extLst>
          </p:cNvPr>
          <p:cNvCxnSpPr>
            <a:cxnSpLocks/>
          </p:cNvCxnSpPr>
          <p:nvPr/>
        </p:nvCxnSpPr>
        <p:spPr bwMode="auto">
          <a:xfrm>
            <a:off x="2255827" y="2086402"/>
            <a:ext cx="0" cy="1312113"/>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34" name="TextBox 33">
            <a:extLst>
              <a:ext uri="{FF2B5EF4-FFF2-40B4-BE49-F238E27FC236}">
                <a16:creationId xmlns:a16="http://schemas.microsoft.com/office/drawing/2014/main" id="{7319AC9E-2C7B-489C-B2BC-0955A84E5078}"/>
              </a:ext>
            </a:extLst>
          </p:cNvPr>
          <p:cNvSpPr txBox="1"/>
          <p:nvPr/>
        </p:nvSpPr>
        <p:spPr>
          <a:xfrm>
            <a:off x="2183821" y="2619546"/>
            <a:ext cx="1272638" cy="707886"/>
          </a:xfrm>
          <a:prstGeom prst="rect">
            <a:avLst/>
          </a:prstGeom>
          <a:noFill/>
        </p:spPr>
        <p:txBody>
          <a:bodyPr wrap="square" rtlCol="0">
            <a:spAutoFit/>
          </a:bodyPr>
          <a:lstStyle/>
          <a:p>
            <a:pPr algn="ctr"/>
            <a:r>
              <a:rPr lang="en-GB" sz="1000" b="1" dirty="0"/>
              <a:t>MT 564 / seev.031</a:t>
            </a:r>
            <a:endParaRPr lang="en-US" sz="1000" b="1" dirty="0"/>
          </a:p>
          <a:p>
            <a:pPr algn="ctr"/>
            <a:r>
              <a:rPr lang="en-US" sz="1000" b="1" dirty="0"/>
              <a:t>(REPE or </a:t>
            </a:r>
          </a:p>
          <a:p>
            <a:pPr algn="ctr"/>
            <a:r>
              <a:rPr lang="en-US" sz="1000" b="1" dirty="0"/>
              <a:t>NEWM – PROC//ENTL)</a:t>
            </a:r>
            <a:endParaRPr lang="en-GB" sz="1000" b="1" dirty="0"/>
          </a:p>
        </p:txBody>
      </p:sp>
      <p:cxnSp>
        <p:nvCxnSpPr>
          <p:cNvPr id="35" name="Straight Arrow Connector 34">
            <a:extLst>
              <a:ext uri="{FF2B5EF4-FFF2-40B4-BE49-F238E27FC236}">
                <a16:creationId xmlns:a16="http://schemas.microsoft.com/office/drawing/2014/main" id="{2D44118E-676E-4A24-9390-246DA45D2AE0}"/>
              </a:ext>
            </a:extLst>
          </p:cNvPr>
          <p:cNvCxnSpPr>
            <a:cxnSpLocks/>
          </p:cNvCxnSpPr>
          <p:nvPr/>
        </p:nvCxnSpPr>
        <p:spPr bwMode="auto">
          <a:xfrm>
            <a:off x="3747283" y="2077535"/>
            <a:ext cx="0" cy="131211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6" name="TextBox 35">
            <a:extLst>
              <a:ext uri="{FF2B5EF4-FFF2-40B4-BE49-F238E27FC236}">
                <a16:creationId xmlns:a16="http://schemas.microsoft.com/office/drawing/2014/main" id="{F32239B7-0744-4A1B-A874-DC3C9ECE4EE7}"/>
              </a:ext>
            </a:extLst>
          </p:cNvPr>
          <p:cNvSpPr txBox="1"/>
          <p:nvPr/>
        </p:nvSpPr>
        <p:spPr>
          <a:xfrm>
            <a:off x="3579763" y="2610679"/>
            <a:ext cx="1117381" cy="553998"/>
          </a:xfrm>
          <a:prstGeom prst="rect">
            <a:avLst/>
          </a:prstGeom>
          <a:noFill/>
        </p:spPr>
        <p:txBody>
          <a:bodyPr wrap="square" rtlCol="0">
            <a:spAutoFit/>
          </a:bodyPr>
          <a:lstStyle/>
          <a:p>
            <a:pPr algn="ctr"/>
            <a:r>
              <a:rPr lang="en-GB" sz="1000" b="1" dirty="0"/>
              <a:t>MT 566 / seev.036</a:t>
            </a:r>
            <a:endParaRPr lang="en-US" sz="1000" b="1" dirty="0"/>
          </a:p>
          <a:p>
            <a:pPr algn="ctr"/>
            <a:r>
              <a:rPr lang="en-US" sz="1000" b="1" dirty="0"/>
              <a:t>(NEWM)</a:t>
            </a:r>
            <a:endParaRPr lang="en-GB" sz="1000" b="1" dirty="0"/>
          </a:p>
        </p:txBody>
      </p:sp>
      <p:sp>
        <p:nvSpPr>
          <p:cNvPr id="24" name="Left Brace 23">
            <a:extLst>
              <a:ext uri="{FF2B5EF4-FFF2-40B4-BE49-F238E27FC236}">
                <a16:creationId xmlns:a16="http://schemas.microsoft.com/office/drawing/2014/main" id="{44053042-DDB0-4F81-9256-9323FABC5EC1}"/>
              </a:ext>
            </a:extLst>
          </p:cNvPr>
          <p:cNvSpPr/>
          <p:nvPr/>
        </p:nvSpPr>
        <p:spPr bwMode="auto">
          <a:xfrm rot="16200000">
            <a:off x="2772026" y="3276056"/>
            <a:ext cx="228600" cy="1352015"/>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25" name="TextBox 24">
            <a:extLst>
              <a:ext uri="{FF2B5EF4-FFF2-40B4-BE49-F238E27FC236}">
                <a16:creationId xmlns:a16="http://schemas.microsoft.com/office/drawing/2014/main" id="{FDEA45DE-8ACF-43BD-ABED-884E3A595EE5}"/>
              </a:ext>
            </a:extLst>
          </p:cNvPr>
          <p:cNvSpPr txBox="1"/>
          <p:nvPr/>
        </p:nvSpPr>
        <p:spPr>
          <a:xfrm>
            <a:off x="2339078" y="4059164"/>
            <a:ext cx="1117381" cy="861774"/>
          </a:xfrm>
          <a:prstGeom prst="rect">
            <a:avLst/>
          </a:prstGeom>
          <a:noFill/>
        </p:spPr>
        <p:txBody>
          <a:bodyPr wrap="square" rtlCol="0">
            <a:spAutoFit/>
          </a:bodyPr>
          <a:lstStyle/>
          <a:p>
            <a:pPr algn="ctr"/>
            <a:r>
              <a:rPr lang="en-GB" sz="1000" b="1" dirty="0"/>
              <a:t>Initial Eligibility Message &amp; Final Entitlement Message</a:t>
            </a:r>
            <a:endParaRPr lang="en-US" sz="1000" b="1" dirty="0"/>
          </a:p>
        </p:txBody>
      </p:sp>
      <p:sp>
        <p:nvSpPr>
          <p:cNvPr id="32" name="TextBox 31">
            <a:extLst>
              <a:ext uri="{FF2B5EF4-FFF2-40B4-BE49-F238E27FC236}">
                <a16:creationId xmlns:a16="http://schemas.microsoft.com/office/drawing/2014/main" id="{AFB1D63C-88F9-4047-A1DD-CE219F2F7A97}"/>
              </a:ext>
            </a:extLst>
          </p:cNvPr>
          <p:cNvSpPr txBox="1"/>
          <p:nvPr/>
        </p:nvSpPr>
        <p:spPr>
          <a:xfrm>
            <a:off x="1097569" y="4550643"/>
            <a:ext cx="1008112" cy="1400383"/>
          </a:xfrm>
          <a:prstGeom prst="rect">
            <a:avLst/>
          </a:prstGeom>
          <a:solidFill>
            <a:schemeClr val="bg1"/>
          </a:solidFill>
        </p:spPr>
        <p:txBody>
          <a:bodyPr wrap="square" rtlCol="0">
            <a:spAutoFit/>
          </a:bodyPr>
          <a:lstStyle/>
          <a:p>
            <a:pPr>
              <a:spcAft>
                <a:spcPts val="600"/>
              </a:spcAft>
            </a:pPr>
            <a:r>
              <a:rPr lang="en-GB" sz="800" dirty="0">
                <a:latin typeface="+mn-lt"/>
                <a:cs typeface="Calibri" panose="020F0502020204030204" pitchFamily="34" charset="0"/>
              </a:rPr>
              <a:t>[1] I</a:t>
            </a:r>
            <a:r>
              <a:rPr lang="en-US" sz="800" dirty="0">
                <a:latin typeface="+mn-lt"/>
                <a:cs typeface="Calibri" panose="020F0502020204030204" pitchFamily="34" charset="0"/>
              </a:rPr>
              <a:t>nitial announcement sent as soon as event announced.</a:t>
            </a:r>
          </a:p>
          <a:p>
            <a:pPr>
              <a:spcAft>
                <a:spcPts val="200"/>
              </a:spcAft>
            </a:pPr>
            <a:r>
              <a:rPr lang="en-US" sz="800" dirty="0">
                <a:latin typeface="+mn-lt"/>
                <a:cs typeface="Calibri" panose="020F0502020204030204" pitchFamily="34" charset="0"/>
              </a:rPr>
              <a:t>[2] Replacement announcements sent before entitlement date with updated information. </a:t>
            </a:r>
          </a:p>
        </p:txBody>
      </p:sp>
      <p:sp>
        <p:nvSpPr>
          <p:cNvPr id="37" name="TextBox 36">
            <a:extLst>
              <a:ext uri="{FF2B5EF4-FFF2-40B4-BE49-F238E27FC236}">
                <a16:creationId xmlns:a16="http://schemas.microsoft.com/office/drawing/2014/main" id="{9FB27B6C-47F3-46C3-8BEA-ED71814D094A}"/>
              </a:ext>
            </a:extLst>
          </p:cNvPr>
          <p:cNvSpPr txBox="1"/>
          <p:nvPr/>
        </p:nvSpPr>
        <p:spPr>
          <a:xfrm>
            <a:off x="2232324" y="4910683"/>
            <a:ext cx="1275374" cy="1200329"/>
          </a:xfrm>
          <a:prstGeom prst="rect">
            <a:avLst/>
          </a:prstGeom>
          <a:noFill/>
        </p:spPr>
        <p:txBody>
          <a:bodyPr wrap="square" rtlCol="0">
            <a:spAutoFit/>
          </a:bodyPr>
          <a:lstStyle/>
          <a:p>
            <a:pPr>
              <a:spcAft>
                <a:spcPts val="200"/>
              </a:spcAft>
            </a:pPr>
            <a:r>
              <a:rPr lang="en-GB" sz="800" dirty="0">
                <a:latin typeface="+mn-lt"/>
                <a:cs typeface="Calibri" panose="020F0502020204030204" pitchFamily="34" charset="0"/>
              </a:rPr>
              <a:t>[3] </a:t>
            </a:r>
            <a:r>
              <a:rPr lang="en-US" sz="800" dirty="0">
                <a:latin typeface="+mn-lt"/>
                <a:cs typeface="Calibri" panose="020F0502020204030204" pitchFamily="34" charset="0"/>
              </a:rPr>
              <a:t>Eligibility information sent to confirm the final eligible balance, the reinvestment date and entitled quantity to be reinvested. Must eventually contain complete and confirmed entitlement information.</a:t>
            </a:r>
          </a:p>
        </p:txBody>
      </p:sp>
      <p:sp>
        <p:nvSpPr>
          <p:cNvPr id="39" name="Left Brace 38">
            <a:extLst>
              <a:ext uri="{FF2B5EF4-FFF2-40B4-BE49-F238E27FC236}">
                <a16:creationId xmlns:a16="http://schemas.microsoft.com/office/drawing/2014/main" id="{48C45756-8234-48FD-9149-3C9C45C67A3F}"/>
              </a:ext>
            </a:extLst>
          </p:cNvPr>
          <p:cNvSpPr/>
          <p:nvPr/>
        </p:nvSpPr>
        <p:spPr bwMode="auto">
          <a:xfrm rot="16200000">
            <a:off x="3952088" y="3455211"/>
            <a:ext cx="228601" cy="1008111"/>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40" name="TextBox 39">
            <a:extLst>
              <a:ext uri="{FF2B5EF4-FFF2-40B4-BE49-F238E27FC236}">
                <a16:creationId xmlns:a16="http://schemas.microsoft.com/office/drawing/2014/main" id="{29569111-ECA6-4251-A8B0-762DA7EB5AA6}"/>
              </a:ext>
            </a:extLst>
          </p:cNvPr>
          <p:cNvSpPr txBox="1"/>
          <p:nvPr/>
        </p:nvSpPr>
        <p:spPr>
          <a:xfrm>
            <a:off x="3507698" y="4066366"/>
            <a:ext cx="1117381" cy="246221"/>
          </a:xfrm>
          <a:prstGeom prst="rect">
            <a:avLst/>
          </a:prstGeom>
          <a:noFill/>
        </p:spPr>
        <p:txBody>
          <a:bodyPr wrap="square" rtlCol="0">
            <a:spAutoFit/>
          </a:bodyPr>
          <a:lstStyle/>
          <a:p>
            <a:pPr algn="ctr"/>
            <a:r>
              <a:rPr lang="en-GB" sz="1000" b="1" dirty="0"/>
              <a:t>Confirmation</a:t>
            </a:r>
            <a:endParaRPr lang="en-US" sz="1000" b="1" dirty="0"/>
          </a:p>
        </p:txBody>
      </p:sp>
      <p:sp>
        <p:nvSpPr>
          <p:cNvPr id="41" name="TextBox 40">
            <a:extLst>
              <a:ext uri="{FF2B5EF4-FFF2-40B4-BE49-F238E27FC236}">
                <a16:creationId xmlns:a16="http://schemas.microsoft.com/office/drawing/2014/main" id="{0883B4AF-5D0E-40C3-A4A5-D1FF05B96DEC}"/>
              </a:ext>
            </a:extLst>
          </p:cNvPr>
          <p:cNvSpPr txBox="1"/>
          <p:nvPr/>
        </p:nvSpPr>
        <p:spPr>
          <a:xfrm>
            <a:off x="3562333" y="4550643"/>
            <a:ext cx="1008112" cy="1446550"/>
          </a:xfrm>
          <a:prstGeom prst="rect">
            <a:avLst/>
          </a:prstGeom>
          <a:noFill/>
        </p:spPr>
        <p:txBody>
          <a:bodyPr wrap="square" rtlCol="0">
            <a:spAutoFit/>
          </a:bodyPr>
          <a:lstStyle/>
          <a:p>
            <a:pPr>
              <a:spcAft>
                <a:spcPts val="200"/>
              </a:spcAft>
            </a:pPr>
            <a:r>
              <a:rPr lang="en-US" sz="800" dirty="0">
                <a:latin typeface="+mn-lt"/>
                <a:cs typeface="Calibri" panose="020F0502020204030204" pitchFamily="34" charset="0"/>
              </a:rPr>
              <a:t>[4] As of posting date, confirmation sent that cash has been credited to the account or income has been reinvested to the account as the result of the corporate action event. </a:t>
            </a:r>
          </a:p>
        </p:txBody>
      </p:sp>
      <p:cxnSp>
        <p:nvCxnSpPr>
          <p:cNvPr id="38" name="Straight Arrow Connector 37">
            <a:extLst>
              <a:ext uri="{FF2B5EF4-FFF2-40B4-BE49-F238E27FC236}">
                <a16:creationId xmlns:a16="http://schemas.microsoft.com/office/drawing/2014/main" id="{0EE93BC2-2BB7-47C6-9601-4FD38C92DE86}"/>
              </a:ext>
            </a:extLst>
          </p:cNvPr>
          <p:cNvCxnSpPr>
            <a:cxnSpLocks/>
          </p:cNvCxnSpPr>
          <p:nvPr/>
        </p:nvCxnSpPr>
        <p:spPr bwMode="auto">
          <a:xfrm>
            <a:off x="5741244" y="5088486"/>
            <a:ext cx="1008112" cy="0"/>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cxnSp>
        <p:nvCxnSpPr>
          <p:cNvPr id="42" name="Straight Arrow Connector 41">
            <a:extLst>
              <a:ext uri="{FF2B5EF4-FFF2-40B4-BE49-F238E27FC236}">
                <a16:creationId xmlns:a16="http://schemas.microsoft.com/office/drawing/2014/main" id="{84288DAB-E8C9-4DF8-9011-A657499D629C}"/>
              </a:ext>
            </a:extLst>
          </p:cNvPr>
          <p:cNvCxnSpPr>
            <a:cxnSpLocks/>
          </p:cNvCxnSpPr>
          <p:nvPr/>
        </p:nvCxnSpPr>
        <p:spPr bwMode="auto">
          <a:xfrm>
            <a:off x="5747353" y="5461183"/>
            <a:ext cx="1002003"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3" name="TextBox 42">
            <a:extLst>
              <a:ext uri="{FF2B5EF4-FFF2-40B4-BE49-F238E27FC236}">
                <a16:creationId xmlns:a16="http://schemas.microsoft.com/office/drawing/2014/main" id="{B3AA2402-AAB0-4D7B-BF31-D4D8B7D37E1B}"/>
              </a:ext>
            </a:extLst>
          </p:cNvPr>
          <p:cNvSpPr txBox="1"/>
          <p:nvPr/>
        </p:nvSpPr>
        <p:spPr>
          <a:xfrm>
            <a:off x="6887481" y="4980764"/>
            <a:ext cx="1177489" cy="215444"/>
          </a:xfrm>
          <a:prstGeom prst="rect">
            <a:avLst/>
          </a:prstGeom>
          <a:noFill/>
        </p:spPr>
        <p:txBody>
          <a:bodyPr wrap="square" rtlCol="0">
            <a:spAutoFit/>
          </a:bodyPr>
          <a:lstStyle/>
          <a:p>
            <a:pPr>
              <a:spcAft>
                <a:spcPts val="200"/>
              </a:spcAft>
            </a:pPr>
            <a:r>
              <a:rPr lang="en-US" sz="800" dirty="0">
                <a:latin typeface="+mn-lt"/>
                <a:cs typeface="Calibri" panose="020F0502020204030204" pitchFamily="34" charset="0"/>
              </a:rPr>
              <a:t>Optional messages</a:t>
            </a:r>
          </a:p>
        </p:txBody>
      </p:sp>
      <p:sp>
        <p:nvSpPr>
          <p:cNvPr id="44" name="TextBox 43">
            <a:extLst>
              <a:ext uri="{FF2B5EF4-FFF2-40B4-BE49-F238E27FC236}">
                <a16:creationId xmlns:a16="http://schemas.microsoft.com/office/drawing/2014/main" id="{FC4514E8-6A53-48EA-AC4C-2E2541E53628}"/>
              </a:ext>
            </a:extLst>
          </p:cNvPr>
          <p:cNvSpPr txBox="1"/>
          <p:nvPr/>
        </p:nvSpPr>
        <p:spPr>
          <a:xfrm>
            <a:off x="6887481" y="5354459"/>
            <a:ext cx="1177489" cy="215444"/>
          </a:xfrm>
          <a:prstGeom prst="rect">
            <a:avLst/>
          </a:prstGeom>
          <a:noFill/>
        </p:spPr>
        <p:txBody>
          <a:bodyPr wrap="square" rtlCol="0">
            <a:spAutoFit/>
          </a:bodyPr>
          <a:lstStyle/>
          <a:p>
            <a:pPr>
              <a:spcAft>
                <a:spcPts val="200"/>
              </a:spcAft>
            </a:pPr>
            <a:r>
              <a:rPr lang="en-US" sz="800" dirty="0">
                <a:latin typeface="+mn-lt"/>
                <a:cs typeface="Calibri" panose="020F0502020204030204" pitchFamily="34" charset="0"/>
              </a:rPr>
              <a:t>Mandatory messages</a:t>
            </a:r>
          </a:p>
        </p:txBody>
      </p:sp>
      <p:cxnSp>
        <p:nvCxnSpPr>
          <p:cNvPr id="45" name="Straight Arrow Connector 44">
            <a:extLst>
              <a:ext uri="{FF2B5EF4-FFF2-40B4-BE49-F238E27FC236}">
                <a16:creationId xmlns:a16="http://schemas.microsoft.com/office/drawing/2014/main" id="{84C3A3A9-AFF2-41BD-AEE7-38EE44A75102}"/>
              </a:ext>
            </a:extLst>
          </p:cNvPr>
          <p:cNvCxnSpPr>
            <a:cxnSpLocks/>
          </p:cNvCxnSpPr>
          <p:nvPr/>
        </p:nvCxnSpPr>
        <p:spPr bwMode="auto">
          <a:xfrm>
            <a:off x="3384451" y="2086402"/>
            <a:ext cx="0" cy="131211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 name="Footer Placeholder 1">
            <a:extLst>
              <a:ext uri="{FF2B5EF4-FFF2-40B4-BE49-F238E27FC236}">
                <a16:creationId xmlns:a16="http://schemas.microsoft.com/office/drawing/2014/main" id="{10C61580-39B2-0005-1496-76316811BADC}"/>
              </a:ext>
            </a:extLst>
          </p:cNvPr>
          <p:cNvSpPr>
            <a:spLocks noGrp="1"/>
          </p:cNvSpPr>
          <p:nvPr>
            <p:ph type="ftr" sz="quarter" idx="10"/>
          </p:nvPr>
        </p:nvSpPr>
        <p:spPr/>
        <p:txBody>
          <a:bodyPr/>
          <a:lstStyle/>
          <a:p>
            <a:r>
              <a:rPr lang="en-US"/>
              <a:t>SMPG IF - CA Stream 2 - March 31, 2023</a:t>
            </a:r>
            <a:endParaRPr lang="en-GB" dirty="0"/>
          </a:p>
        </p:txBody>
      </p:sp>
    </p:spTree>
    <p:extLst>
      <p:ext uri="{BB962C8B-B14F-4D97-AF65-F5344CB8AC3E}">
        <p14:creationId xmlns:p14="http://schemas.microsoft.com/office/powerpoint/2010/main" val="867707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extBox 79">
            <a:extLst>
              <a:ext uri="{FF2B5EF4-FFF2-40B4-BE49-F238E27FC236}">
                <a16:creationId xmlns:a16="http://schemas.microsoft.com/office/drawing/2014/main" id="{DC9498EC-7B1B-4C18-9EB4-DAD3EB5BC373}"/>
              </a:ext>
            </a:extLst>
          </p:cNvPr>
          <p:cNvSpPr txBox="1"/>
          <p:nvPr/>
        </p:nvSpPr>
        <p:spPr>
          <a:xfrm>
            <a:off x="6331706" y="950243"/>
            <a:ext cx="2396554" cy="769441"/>
          </a:xfrm>
          <a:prstGeom prst="rect">
            <a:avLst/>
          </a:prstGeom>
          <a:noFill/>
        </p:spPr>
        <p:txBody>
          <a:bodyPr wrap="square" rtlCol="0">
            <a:spAutoFit/>
          </a:bodyPr>
          <a:lstStyle/>
          <a:p>
            <a:pPr algn="ctr"/>
            <a:r>
              <a:rPr lang="en-GB" sz="1100" dirty="0"/>
              <a:t>MT 564</a:t>
            </a:r>
          </a:p>
          <a:p>
            <a:pPr algn="ctr"/>
            <a:r>
              <a:rPr lang="en-GB" sz="1100" dirty="0"/>
              <a:t>MAND</a:t>
            </a:r>
          </a:p>
          <a:p>
            <a:pPr algn="ctr"/>
            <a:r>
              <a:rPr lang="en-GB" sz="1100" dirty="0"/>
              <a:t>CASH &amp; SECU</a:t>
            </a:r>
          </a:p>
          <a:p>
            <a:pPr algn="ctr"/>
            <a:r>
              <a:rPr lang="en-US" sz="1100" dirty="0">
                <a:solidFill>
                  <a:srgbClr val="FF0000"/>
                </a:solidFill>
              </a:rPr>
              <a:t>OPTF//CAOS</a:t>
            </a:r>
          </a:p>
        </p:txBody>
      </p:sp>
      <p:sp>
        <p:nvSpPr>
          <p:cNvPr id="96" name="TextBox 95">
            <a:extLst>
              <a:ext uri="{FF2B5EF4-FFF2-40B4-BE49-F238E27FC236}">
                <a16:creationId xmlns:a16="http://schemas.microsoft.com/office/drawing/2014/main" id="{BD652477-2CE2-4CCD-A418-01EFEAFD8BA6}"/>
              </a:ext>
            </a:extLst>
          </p:cNvPr>
          <p:cNvSpPr txBox="1"/>
          <p:nvPr/>
        </p:nvSpPr>
        <p:spPr>
          <a:xfrm>
            <a:off x="6336778" y="3493750"/>
            <a:ext cx="2386410" cy="461665"/>
          </a:xfrm>
          <a:prstGeom prst="rect">
            <a:avLst/>
          </a:prstGeom>
          <a:noFill/>
        </p:spPr>
        <p:txBody>
          <a:bodyPr wrap="square" rtlCol="0">
            <a:spAutoFit/>
          </a:bodyPr>
          <a:lstStyle/>
          <a:p>
            <a:pPr algn="ctr"/>
            <a:r>
              <a:rPr lang="en-GB" sz="1200" dirty="0"/>
              <a:t>MT 566 </a:t>
            </a:r>
          </a:p>
          <a:p>
            <a:pPr algn="ctr"/>
            <a:r>
              <a:rPr lang="en-GB" sz="1200" dirty="0"/>
              <a:t>CASH</a:t>
            </a:r>
            <a:endParaRPr lang="en-US" sz="1200" dirty="0"/>
          </a:p>
        </p:txBody>
      </p:sp>
      <p:sp>
        <p:nvSpPr>
          <p:cNvPr id="90" name="TextBox 89">
            <a:extLst>
              <a:ext uri="{FF2B5EF4-FFF2-40B4-BE49-F238E27FC236}">
                <a16:creationId xmlns:a16="http://schemas.microsoft.com/office/drawing/2014/main" id="{54802567-8586-4250-BAE7-785E0EE9A182}"/>
              </a:ext>
            </a:extLst>
          </p:cNvPr>
          <p:cNvSpPr txBox="1"/>
          <p:nvPr/>
        </p:nvSpPr>
        <p:spPr>
          <a:xfrm>
            <a:off x="6331706" y="2136332"/>
            <a:ext cx="2386410" cy="769441"/>
          </a:xfrm>
          <a:prstGeom prst="rect">
            <a:avLst/>
          </a:prstGeom>
          <a:noFill/>
        </p:spPr>
        <p:txBody>
          <a:bodyPr wrap="square" rtlCol="0">
            <a:spAutoFit/>
          </a:bodyPr>
          <a:lstStyle/>
          <a:p>
            <a:pPr algn="ctr"/>
            <a:r>
              <a:rPr lang="en-GB" sz="1100" dirty="0"/>
              <a:t>MT 564</a:t>
            </a:r>
          </a:p>
          <a:p>
            <a:pPr algn="ctr"/>
            <a:r>
              <a:rPr lang="en-GB" sz="1100" dirty="0"/>
              <a:t>MAND</a:t>
            </a:r>
          </a:p>
          <a:p>
            <a:pPr algn="ctr"/>
            <a:r>
              <a:rPr lang="en-GB" sz="1100" dirty="0"/>
              <a:t>CASH &amp; SECU</a:t>
            </a:r>
          </a:p>
          <a:p>
            <a:pPr algn="ctr"/>
            <a:r>
              <a:rPr lang="en-US" sz="1100" dirty="0">
                <a:solidFill>
                  <a:srgbClr val="FF0000"/>
                </a:solidFill>
              </a:rPr>
              <a:t>OPTF//CAOS</a:t>
            </a:r>
          </a:p>
        </p:txBody>
      </p:sp>
      <p:sp>
        <p:nvSpPr>
          <p:cNvPr id="2" name="Footer Placeholder 1">
            <a:extLst>
              <a:ext uri="{FF2B5EF4-FFF2-40B4-BE49-F238E27FC236}">
                <a16:creationId xmlns:a16="http://schemas.microsoft.com/office/drawing/2014/main" id="{084B9DA5-606F-43FD-81AD-92ED9F1A4946}"/>
              </a:ext>
            </a:extLst>
          </p:cNvPr>
          <p:cNvSpPr>
            <a:spLocks noGrp="1"/>
          </p:cNvSpPr>
          <p:nvPr>
            <p:ph type="ftr" sz="quarter" idx="10"/>
          </p:nvPr>
        </p:nvSpPr>
        <p:spPr/>
        <p:txBody>
          <a:bodyPr/>
          <a:lstStyle/>
          <a:p>
            <a:r>
              <a:rPr lang="en-US"/>
              <a:t>SMPG IF - CA Stream 2 - March 31, 2023</a:t>
            </a:r>
            <a:endParaRPr lang="en-GB" dirty="0"/>
          </a:p>
        </p:txBody>
      </p:sp>
      <p:sp>
        <p:nvSpPr>
          <p:cNvPr id="3" name="Slide Number Placeholder 2">
            <a:extLst>
              <a:ext uri="{FF2B5EF4-FFF2-40B4-BE49-F238E27FC236}">
                <a16:creationId xmlns:a16="http://schemas.microsoft.com/office/drawing/2014/main" id="{AE1DC556-11FA-4552-8D03-7F643420C124}"/>
              </a:ext>
            </a:extLst>
          </p:cNvPr>
          <p:cNvSpPr>
            <a:spLocks noGrp="1"/>
          </p:cNvSpPr>
          <p:nvPr>
            <p:ph type="sldNum" sz="quarter" idx="11"/>
          </p:nvPr>
        </p:nvSpPr>
        <p:spPr/>
        <p:txBody>
          <a:bodyPr/>
          <a:lstStyle/>
          <a:p>
            <a:fld id="{F17889F7-7963-4A16-ADF8-FEE4D97DC541}" type="slidenum">
              <a:rPr lang="en-GB" smtClean="0"/>
              <a:pPr/>
              <a:t>4</a:t>
            </a:fld>
            <a:endParaRPr lang="en-GB"/>
          </a:p>
        </p:txBody>
      </p:sp>
      <p:sp>
        <p:nvSpPr>
          <p:cNvPr id="9" name="Title 8">
            <a:extLst>
              <a:ext uri="{FF2B5EF4-FFF2-40B4-BE49-F238E27FC236}">
                <a16:creationId xmlns:a16="http://schemas.microsoft.com/office/drawing/2014/main" id="{23EFAC2A-6C7E-44A5-B8F1-F2627146C19C}"/>
              </a:ext>
            </a:extLst>
          </p:cNvPr>
          <p:cNvSpPr>
            <a:spLocks noGrp="1"/>
          </p:cNvSpPr>
          <p:nvPr>
            <p:ph type="title"/>
          </p:nvPr>
        </p:nvSpPr>
        <p:spPr/>
        <p:txBody>
          <a:bodyPr/>
          <a:lstStyle/>
          <a:p>
            <a:r>
              <a:rPr lang="en-GB" dirty="0"/>
              <a:t>Use case 1: DVOP - </a:t>
            </a:r>
            <a:r>
              <a:rPr lang="en-US" dirty="0"/>
              <a:t> Creates new share capital</a:t>
            </a:r>
          </a:p>
        </p:txBody>
      </p:sp>
      <p:sp>
        <p:nvSpPr>
          <p:cNvPr id="75" name="Rectangle 74">
            <a:extLst>
              <a:ext uri="{FF2B5EF4-FFF2-40B4-BE49-F238E27FC236}">
                <a16:creationId xmlns:a16="http://schemas.microsoft.com/office/drawing/2014/main" id="{03CBF6A4-68F4-44CC-ACE2-3222F393CAB2}"/>
              </a:ext>
            </a:extLst>
          </p:cNvPr>
          <p:cNvSpPr/>
          <p:nvPr/>
        </p:nvSpPr>
        <p:spPr bwMode="auto">
          <a:xfrm>
            <a:off x="4541652" y="878235"/>
            <a:ext cx="1790055" cy="4466591"/>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Transfer Agent</a:t>
            </a:r>
          </a:p>
          <a:p>
            <a:pPr marL="0" marR="0" indent="0" algn="ctr" defTabSz="914400" rtl="0" eaLnBrk="0" fontAlgn="base" latinLnBrk="0" hangingPunct="0">
              <a:lnSpc>
                <a:spcPct val="100000"/>
              </a:lnSpc>
              <a:spcBef>
                <a:spcPct val="0"/>
              </a:spcBef>
              <a:spcAft>
                <a:spcPct val="0"/>
              </a:spcAft>
              <a:buClrTx/>
              <a:buSzTx/>
              <a:buFontTx/>
              <a:buNone/>
              <a:tabLst/>
            </a:pPr>
            <a:r>
              <a:rPr lang="en-GB" sz="1800" dirty="0">
                <a:solidFill>
                  <a:schemeClr val="bg1"/>
                </a:solidFill>
              </a:rPr>
              <a:t>Or</a:t>
            </a:r>
          </a:p>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CSD</a:t>
            </a:r>
            <a:endParaRPr kumimoji="0" lang="en-US" sz="1800" b="0" i="0" u="none" strike="noStrike" cap="none" normalizeH="0" baseline="0" dirty="0">
              <a:ln>
                <a:noFill/>
              </a:ln>
              <a:solidFill>
                <a:schemeClr val="bg1"/>
              </a:solidFill>
              <a:effectLst/>
              <a:latin typeface="Arial" charset="0"/>
            </a:endParaRPr>
          </a:p>
        </p:txBody>
      </p:sp>
      <p:sp>
        <p:nvSpPr>
          <p:cNvPr id="76" name="Rectangle 75">
            <a:extLst>
              <a:ext uri="{FF2B5EF4-FFF2-40B4-BE49-F238E27FC236}">
                <a16:creationId xmlns:a16="http://schemas.microsoft.com/office/drawing/2014/main" id="{29E5AFFA-114E-4F48-A7F3-D6A3DA0031D4}"/>
              </a:ext>
            </a:extLst>
          </p:cNvPr>
          <p:cNvSpPr/>
          <p:nvPr/>
        </p:nvSpPr>
        <p:spPr bwMode="auto">
          <a:xfrm>
            <a:off x="8723188" y="878235"/>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A</a:t>
            </a:r>
            <a:endParaRPr kumimoji="0" lang="en-US" sz="1800" b="0" i="0" u="none" strike="noStrike" cap="none" normalizeH="0" baseline="0" dirty="0">
              <a:ln>
                <a:noFill/>
              </a:ln>
              <a:solidFill>
                <a:schemeClr val="bg1"/>
              </a:solidFill>
              <a:effectLst/>
              <a:latin typeface="Arial" charset="0"/>
            </a:endParaRPr>
          </a:p>
        </p:txBody>
      </p:sp>
      <p:cxnSp>
        <p:nvCxnSpPr>
          <p:cNvPr id="78" name="Straight Arrow Connector 77">
            <a:extLst>
              <a:ext uri="{FF2B5EF4-FFF2-40B4-BE49-F238E27FC236}">
                <a16:creationId xmlns:a16="http://schemas.microsoft.com/office/drawing/2014/main" id="{BFA86687-23B1-4ECD-8945-FF21CA1DB6C5}"/>
              </a:ext>
            </a:extLst>
          </p:cNvPr>
          <p:cNvCxnSpPr>
            <a:cxnSpLocks/>
          </p:cNvCxnSpPr>
          <p:nvPr/>
        </p:nvCxnSpPr>
        <p:spPr bwMode="auto">
          <a:xfrm>
            <a:off x="6331707" y="1318081"/>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81" name="Rectangle 80">
            <a:extLst>
              <a:ext uri="{FF2B5EF4-FFF2-40B4-BE49-F238E27FC236}">
                <a16:creationId xmlns:a16="http://schemas.microsoft.com/office/drawing/2014/main" id="{B3FED84A-6697-4D65-9E46-72ECFE17F65E}"/>
              </a:ext>
            </a:extLst>
          </p:cNvPr>
          <p:cNvSpPr/>
          <p:nvPr/>
        </p:nvSpPr>
        <p:spPr bwMode="auto">
          <a:xfrm>
            <a:off x="360115" y="878236"/>
            <a:ext cx="1790055" cy="4466590"/>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Investment Fund</a:t>
            </a:r>
            <a:endParaRPr kumimoji="0" lang="en-US" sz="1800" b="0" i="0" u="none" strike="noStrike" cap="none" normalizeH="0" baseline="0" dirty="0">
              <a:ln>
                <a:noFill/>
              </a:ln>
              <a:solidFill>
                <a:schemeClr val="bg1"/>
              </a:solidFill>
              <a:effectLst/>
              <a:latin typeface="Arial" charset="0"/>
            </a:endParaRPr>
          </a:p>
        </p:txBody>
      </p:sp>
      <p:cxnSp>
        <p:nvCxnSpPr>
          <p:cNvPr id="85" name="Straight Arrow Connector 84">
            <a:extLst>
              <a:ext uri="{FF2B5EF4-FFF2-40B4-BE49-F238E27FC236}">
                <a16:creationId xmlns:a16="http://schemas.microsoft.com/office/drawing/2014/main" id="{FEF0DA34-6E3A-4316-9B7F-755CAB240E04}"/>
              </a:ext>
            </a:extLst>
          </p:cNvPr>
          <p:cNvCxnSpPr>
            <a:cxnSpLocks/>
            <a:stCxn id="81" idx="3"/>
            <a:endCxn id="75" idx="1"/>
          </p:cNvCxnSpPr>
          <p:nvPr/>
        </p:nvCxnSpPr>
        <p:spPr bwMode="auto">
          <a:xfrm>
            <a:off x="2150170" y="3111531"/>
            <a:ext cx="2391482"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88" name="TextBox 87">
            <a:extLst>
              <a:ext uri="{FF2B5EF4-FFF2-40B4-BE49-F238E27FC236}">
                <a16:creationId xmlns:a16="http://schemas.microsoft.com/office/drawing/2014/main" id="{C59A40C3-266D-4735-A10D-F7EFF388004D}"/>
              </a:ext>
            </a:extLst>
          </p:cNvPr>
          <p:cNvSpPr txBox="1"/>
          <p:nvPr/>
        </p:nvSpPr>
        <p:spPr>
          <a:xfrm>
            <a:off x="2150169" y="1742331"/>
            <a:ext cx="2391482" cy="738664"/>
          </a:xfrm>
          <a:prstGeom prst="rect">
            <a:avLst/>
          </a:prstGeom>
          <a:noFill/>
        </p:spPr>
        <p:txBody>
          <a:bodyPr wrap="square" rtlCol="0">
            <a:spAutoFit/>
          </a:bodyPr>
          <a:lstStyle/>
          <a:p>
            <a:pPr algn="ctr"/>
            <a:r>
              <a:rPr lang="en-GB" sz="1400" dirty="0"/>
              <a:t>Single event generating cash distribution and fund reinvestment</a:t>
            </a:r>
          </a:p>
        </p:txBody>
      </p:sp>
      <p:cxnSp>
        <p:nvCxnSpPr>
          <p:cNvPr id="89" name="Straight Arrow Connector 88">
            <a:extLst>
              <a:ext uri="{FF2B5EF4-FFF2-40B4-BE49-F238E27FC236}">
                <a16:creationId xmlns:a16="http://schemas.microsoft.com/office/drawing/2014/main" id="{93BDBDEA-E278-46B8-A5D9-50B6F6947126}"/>
              </a:ext>
            </a:extLst>
          </p:cNvPr>
          <p:cNvCxnSpPr>
            <a:cxnSpLocks/>
          </p:cNvCxnSpPr>
          <p:nvPr/>
        </p:nvCxnSpPr>
        <p:spPr bwMode="auto">
          <a:xfrm>
            <a:off x="6336779" y="2513714"/>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95" name="Rectangle 94">
            <a:extLst>
              <a:ext uri="{FF2B5EF4-FFF2-40B4-BE49-F238E27FC236}">
                <a16:creationId xmlns:a16="http://schemas.microsoft.com/office/drawing/2014/main" id="{781D2011-1263-4562-A403-1D9534EAC843}"/>
              </a:ext>
            </a:extLst>
          </p:cNvPr>
          <p:cNvSpPr/>
          <p:nvPr/>
        </p:nvSpPr>
        <p:spPr bwMode="auto">
          <a:xfrm>
            <a:off x="8723188" y="2073868"/>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B</a:t>
            </a:r>
            <a:endParaRPr kumimoji="0" lang="en-US" sz="1800" b="0" i="0" u="none" strike="noStrike" cap="none" normalizeH="0" baseline="0" dirty="0">
              <a:ln>
                <a:noFill/>
              </a:ln>
              <a:solidFill>
                <a:schemeClr val="bg1"/>
              </a:solidFill>
              <a:effectLst/>
              <a:latin typeface="Arial" charset="0"/>
            </a:endParaRPr>
          </a:p>
        </p:txBody>
      </p:sp>
      <p:cxnSp>
        <p:nvCxnSpPr>
          <p:cNvPr id="97" name="Straight Arrow Connector 96">
            <a:extLst>
              <a:ext uri="{FF2B5EF4-FFF2-40B4-BE49-F238E27FC236}">
                <a16:creationId xmlns:a16="http://schemas.microsoft.com/office/drawing/2014/main" id="{20C8B7CB-7DE7-4260-B14A-6543972DA040}"/>
              </a:ext>
            </a:extLst>
          </p:cNvPr>
          <p:cNvCxnSpPr>
            <a:cxnSpLocks/>
          </p:cNvCxnSpPr>
          <p:nvPr/>
        </p:nvCxnSpPr>
        <p:spPr bwMode="auto">
          <a:xfrm>
            <a:off x="6331707" y="3712969"/>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98" name="Rectangle 97">
            <a:extLst>
              <a:ext uri="{FF2B5EF4-FFF2-40B4-BE49-F238E27FC236}">
                <a16:creationId xmlns:a16="http://schemas.microsoft.com/office/drawing/2014/main" id="{1285EADA-217F-4AC7-B7F0-6A87440FB1CB}"/>
              </a:ext>
            </a:extLst>
          </p:cNvPr>
          <p:cNvSpPr/>
          <p:nvPr/>
        </p:nvSpPr>
        <p:spPr bwMode="auto">
          <a:xfrm>
            <a:off x="8718116" y="3269501"/>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A</a:t>
            </a:r>
            <a:endParaRPr kumimoji="0" lang="en-US" sz="1800" b="0" i="0" u="none" strike="noStrike" cap="none" normalizeH="0" baseline="0" dirty="0">
              <a:ln>
                <a:noFill/>
              </a:ln>
              <a:solidFill>
                <a:schemeClr val="bg1"/>
              </a:solidFill>
              <a:effectLst/>
              <a:latin typeface="Arial" charset="0"/>
            </a:endParaRPr>
          </a:p>
        </p:txBody>
      </p:sp>
      <p:sp>
        <p:nvSpPr>
          <p:cNvPr id="21" name="TextBox 20">
            <a:extLst>
              <a:ext uri="{FF2B5EF4-FFF2-40B4-BE49-F238E27FC236}">
                <a16:creationId xmlns:a16="http://schemas.microsoft.com/office/drawing/2014/main" id="{80F4856E-1BBF-4AA1-8260-42489B2DACB6}"/>
              </a:ext>
            </a:extLst>
          </p:cNvPr>
          <p:cNvSpPr txBox="1"/>
          <p:nvPr/>
        </p:nvSpPr>
        <p:spPr>
          <a:xfrm>
            <a:off x="6321562" y="4665042"/>
            <a:ext cx="2386410" cy="461665"/>
          </a:xfrm>
          <a:prstGeom prst="rect">
            <a:avLst/>
          </a:prstGeom>
          <a:noFill/>
        </p:spPr>
        <p:txBody>
          <a:bodyPr wrap="square" rtlCol="0">
            <a:spAutoFit/>
          </a:bodyPr>
          <a:lstStyle/>
          <a:p>
            <a:pPr algn="ctr"/>
            <a:r>
              <a:rPr lang="en-GB" sz="1200" dirty="0"/>
              <a:t>MT 566 </a:t>
            </a:r>
          </a:p>
          <a:p>
            <a:pPr algn="ctr"/>
            <a:r>
              <a:rPr lang="en-GB" sz="1200" dirty="0"/>
              <a:t>SECU</a:t>
            </a:r>
            <a:endParaRPr lang="en-US" sz="1200" dirty="0"/>
          </a:p>
        </p:txBody>
      </p:sp>
      <p:cxnSp>
        <p:nvCxnSpPr>
          <p:cNvPr id="22" name="Straight Arrow Connector 21">
            <a:extLst>
              <a:ext uri="{FF2B5EF4-FFF2-40B4-BE49-F238E27FC236}">
                <a16:creationId xmlns:a16="http://schemas.microsoft.com/office/drawing/2014/main" id="{BA9B5B0F-67DE-4597-83D3-C42FF9FCEB6B}"/>
              </a:ext>
            </a:extLst>
          </p:cNvPr>
          <p:cNvCxnSpPr>
            <a:cxnSpLocks/>
          </p:cNvCxnSpPr>
          <p:nvPr/>
        </p:nvCxnSpPr>
        <p:spPr bwMode="auto">
          <a:xfrm>
            <a:off x="6326635" y="4884261"/>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23" name="Rectangle 22">
            <a:extLst>
              <a:ext uri="{FF2B5EF4-FFF2-40B4-BE49-F238E27FC236}">
                <a16:creationId xmlns:a16="http://schemas.microsoft.com/office/drawing/2014/main" id="{6433EDBA-7186-4B42-811B-29C999977075}"/>
              </a:ext>
            </a:extLst>
          </p:cNvPr>
          <p:cNvSpPr/>
          <p:nvPr/>
        </p:nvSpPr>
        <p:spPr bwMode="auto">
          <a:xfrm>
            <a:off x="8713044" y="4465134"/>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B</a:t>
            </a:r>
            <a:endParaRPr kumimoji="0" lang="en-US" sz="1800" b="0" i="0" u="none" strike="noStrike" cap="none" normalizeH="0" baseline="0" dirty="0">
              <a:ln>
                <a:noFill/>
              </a:ln>
              <a:solidFill>
                <a:schemeClr val="bg1"/>
              </a:solidFill>
              <a:effectLst/>
              <a:latin typeface="Arial" charset="0"/>
            </a:endParaRPr>
          </a:p>
        </p:txBody>
      </p:sp>
      <p:sp>
        <p:nvSpPr>
          <p:cNvPr id="27" name="Rectangle 26">
            <a:extLst>
              <a:ext uri="{FF2B5EF4-FFF2-40B4-BE49-F238E27FC236}">
                <a16:creationId xmlns:a16="http://schemas.microsoft.com/office/drawing/2014/main" id="{B5758A5E-74EA-41CC-9355-FBCC22DF6860}"/>
              </a:ext>
            </a:extLst>
          </p:cNvPr>
          <p:cNvSpPr>
            <a:spLocks noChangeAspect="1"/>
          </p:cNvSpPr>
          <p:nvPr/>
        </p:nvSpPr>
        <p:spPr bwMode="auto">
          <a:xfrm>
            <a:off x="4713644" y="1200875"/>
            <a:ext cx="1446071" cy="1077791"/>
          </a:xfrm>
          <a:prstGeom prst="rect">
            <a:avLst/>
          </a:prstGeom>
          <a:solidFill>
            <a:schemeClr val="accent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bg1"/>
                </a:solidFill>
                <a:effectLst/>
                <a:latin typeface="Arial" charset="0"/>
              </a:rPr>
              <a:t>Acct. Investor A</a:t>
            </a:r>
          </a:p>
          <a:p>
            <a:pPr marL="0" marR="0" indent="0" algn="ctr" defTabSz="914400" rtl="0" eaLnBrk="0" fontAlgn="base" latinLnBrk="0" hangingPunct="0">
              <a:lnSpc>
                <a:spcPct val="100000"/>
              </a:lnSpc>
              <a:spcBef>
                <a:spcPct val="0"/>
              </a:spcBef>
              <a:spcAft>
                <a:spcPct val="0"/>
              </a:spcAft>
              <a:buClrTx/>
              <a:buSzTx/>
              <a:buFontTx/>
              <a:buNone/>
              <a:tabLst/>
            </a:pPr>
            <a:endParaRPr lang="en-GB" sz="1200" dirty="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en-GB" sz="1200" dirty="0">
                <a:solidFill>
                  <a:schemeClr val="bg1"/>
                </a:solidFill>
              </a:rPr>
              <a:t>Dividend</a:t>
            </a:r>
          </a:p>
          <a:p>
            <a:pPr marL="0" marR="0" indent="0" algn="ctr" defTabSz="914400" rtl="0" eaLnBrk="0" fontAlgn="base" latinLnBrk="0" hangingPunct="0">
              <a:lnSpc>
                <a:spcPct val="100000"/>
              </a:lnSpc>
              <a:spcBef>
                <a:spcPct val="0"/>
              </a:spcBef>
              <a:spcAft>
                <a:spcPct val="0"/>
              </a:spcAft>
              <a:buClrTx/>
              <a:buSzTx/>
              <a:buFontTx/>
              <a:buNone/>
              <a:tabLst/>
            </a:pPr>
            <a:r>
              <a:rPr lang="en-GB" sz="1200" dirty="0">
                <a:solidFill>
                  <a:schemeClr val="bg1"/>
                </a:solidFill>
              </a:rPr>
              <a:t>Reinvestment Option: CASH</a:t>
            </a:r>
          </a:p>
        </p:txBody>
      </p:sp>
      <p:sp>
        <p:nvSpPr>
          <p:cNvPr id="28" name="Rectangle 27">
            <a:extLst>
              <a:ext uri="{FF2B5EF4-FFF2-40B4-BE49-F238E27FC236}">
                <a16:creationId xmlns:a16="http://schemas.microsoft.com/office/drawing/2014/main" id="{A8F8B84E-94A4-4F66-93C7-B557563134D3}"/>
              </a:ext>
            </a:extLst>
          </p:cNvPr>
          <p:cNvSpPr>
            <a:spLocks noChangeAspect="1"/>
          </p:cNvSpPr>
          <p:nvPr/>
        </p:nvSpPr>
        <p:spPr bwMode="auto">
          <a:xfrm>
            <a:off x="4713644" y="3904900"/>
            <a:ext cx="1446071" cy="1077791"/>
          </a:xfrm>
          <a:prstGeom prst="rect">
            <a:avLst/>
          </a:prstGeom>
          <a:solidFill>
            <a:schemeClr val="accent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200" dirty="0">
                <a:solidFill>
                  <a:schemeClr val="bg1"/>
                </a:solidFill>
              </a:rPr>
              <a:t>Acct. Investor B</a:t>
            </a:r>
          </a:p>
          <a:p>
            <a:pPr algn="ctr"/>
            <a:endParaRPr lang="en-GB" sz="1200" dirty="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en-GB" sz="1200" dirty="0">
                <a:solidFill>
                  <a:schemeClr val="bg1"/>
                </a:solidFill>
              </a:rPr>
              <a:t>Dividend</a:t>
            </a:r>
          </a:p>
          <a:p>
            <a:pPr marL="0" marR="0" indent="0" algn="ctr" defTabSz="914400" rtl="0" eaLnBrk="0" fontAlgn="base" latinLnBrk="0" hangingPunct="0">
              <a:lnSpc>
                <a:spcPct val="100000"/>
              </a:lnSpc>
              <a:spcBef>
                <a:spcPct val="0"/>
              </a:spcBef>
              <a:spcAft>
                <a:spcPct val="0"/>
              </a:spcAft>
              <a:buClrTx/>
              <a:buSzTx/>
              <a:buFontTx/>
              <a:buNone/>
              <a:tabLst/>
            </a:pPr>
            <a:r>
              <a:rPr lang="en-GB" sz="1200" dirty="0">
                <a:solidFill>
                  <a:schemeClr val="bg1"/>
                </a:solidFill>
              </a:rPr>
              <a:t>Reinvestment Option: SECU</a:t>
            </a:r>
          </a:p>
        </p:txBody>
      </p:sp>
    </p:spTree>
    <p:extLst>
      <p:ext uri="{BB962C8B-B14F-4D97-AF65-F5344CB8AC3E}">
        <p14:creationId xmlns:p14="http://schemas.microsoft.com/office/powerpoint/2010/main" val="907403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84B9DA5-606F-43FD-81AD-92ED9F1A4946}"/>
              </a:ext>
            </a:extLst>
          </p:cNvPr>
          <p:cNvSpPr>
            <a:spLocks noGrp="1"/>
          </p:cNvSpPr>
          <p:nvPr>
            <p:ph type="ftr" sz="quarter" idx="10"/>
          </p:nvPr>
        </p:nvSpPr>
        <p:spPr/>
        <p:txBody>
          <a:bodyPr/>
          <a:lstStyle/>
          <a:p>
            <a:r>
              <a:rPr lang="en-US"/>
              <a:t>SMPG IF - CA Stream 2 - March 31, 2023</a:t>
            </a:r>
            <a:endParaRPr lang="en-GB" dirty="0"/>
          </a:p>
        </p:txBody>
      </p:sp>
      <p:sp>
        <p:nvSpPr>
          <p:cNvPr id="3" name="Slide Number Placeholder 2">
            <a:extLst>
              <a:ext uri="{FF2B5EF4-FFF2-40B4-BE49-F238E27FC236}">
                <a16:creationId xmlns:a16="http://schemas.microsoft.com/office/drawing/2014/main" id="{AE1DC556-11FA-4552-8D03-7F643420C124}"/>
              </a:ext>
            </a:extLst>
          </p:cNvPr>
          <p:cNvSpPr>
            <a:spLocks noGrp="1"/>
          </p:cNvSpPr>
          <p:nvPr>
            <p:ph type="sldNum" sz="quarter" idx="11"/>
          </p:nvPr>
        </p:nvSpPr>
        <p:spPr/>
        <p:txBody>
          <a:bodyPr/>
          <a:lstStyle/>
          <a:p>
            <a:fld id="{F17889F7-7963-4A16-ADF8-FEE4D97DC541}" type="slidenum">
              <a:rPr lang="en-GB" smtClean="0"/>
              <a:pPr/>
              <a:t>5</a:t>
            </a:fld>
            <a:endParaRPr lang="en-GB"/>
          </a:p>
        </p:txBody>
      </p:sp>
      <p:sp>
        <p:nvSpPr>
          <p:cNvPr id="9" name="Title 8">
            <a:extLst>
              <a:ext uri="{FF2B5EF4-FFF2-40B4-BE49-F238E27FC236}">
                <a16:creationId xmlns:a16="http://schemas.microsoft.com/office/drawing/2014/main" id="{23EFAC2A-6C7E-44A5-B8F1-F2627146C19C}"/>
              </a:ext>
            </a:extLst>
          </p:cNvPr>
          <p:cNvSpPr>
            <a:spLocks noGrp="1"/>
          </p:cNvSpPr>
          <p:nvPr>
            <p:ph type="title"/>
          </p:nvPr>
        </p:nvSpPr>
        <p:spPr/>
        <p:txBody>
          <a:bodyPr/>
          <a:lstStyle/>
          <a:p>
            <a:r>
              <a:rPr lang="en-GB" dirty="0"/>
              <a:t>Use case 2: DRIP - </a:t>
            </a:r>
            <a:r>
              <a:rPr lang="en-US" dirty="0"/>
              <a:t> Invests the dividend in the market</a:t>
            </a:r>
          </a:p>
        </p:txBody>
      </p:sp>
      <p:sp>
        <p:nvSpPr>
          <p:cNvPr id="75" name="Rectangle 74">
            <a:extLst>
              <a:ext uri="{FF2B5EF4-FFF2-40B4-BE49-F238E27FC236}">
                <a16:creationId xmlns:a16="http://schemas.microsoft.com/office/drawing/2014/main" id="{03CBF6A4-68F4-44CC-ACE2-3222F393CAB2}"/>
              </a:ext>
            </a:extLst>
          </p:cNvPr>
          <p:cNvSpPr/>
          <p:nvPr/>
        </p:nvSpPr>
        <p:spPr bwMode="auto">
          <a:xfrm>
            <a:off x="4541652" y="878235"/>
            <a:ext cx="1790055" cy="4466591"/>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Transfer Agent</a:t>
            </a:r>
          </a:p>
          <a:p>
            <a:pPr marL="0" marR="0" indent="0" algn="ctr" defTabSz="914400" rtl="0" eaLnBrk="0" fontAlgn="base" latinLnBrk="0" hangingPunct="0">
              <a:lnSpc>
                <a:spcPct val="100000"/>
              </a:lnSpc>
              <a:spcBef>
                <a:spcPct val="0"/>
              </a:spcBef>
              <a:spcAft>
                <a:spcPct val="0"/>
              </a:spcAft>
              <a:buClrTx/>
              <a:buSzTx/>
              <a:buFontTx/>
              <a:buNone/>
              <a:tabLst/>
            </a:pPr>
            <a:r>
              <a:rPr lang="en-GB" sz="1800" dirty="0">
                <a:solidFill>
                  <a:schemeClr val="bg1"/>
                </a:solidFill>
              </a:rPr>
              <a:t>Or</a:t>
            </a:r>
          </a:p>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CSD</a:t>
            </a:r>
            <a:endParaRPr kumimoji="0" lang="en-US" sz="1800" b="0" i="0" u="none" strike="noStrike" cap="none" normalizeH="0" baseline="0" dirty="0">
              <a:ln>
                <a:noFill/>
              </a:ln>
              <a:solidFill>
                <a:schemeClr val="bg1"/>
              </a:solidFill>
              <a:effectLst/>
              <a:latin typeface="Arial" charset="0"/>
            </a:endParaRPr>
          </a:p>
        </p:txBody>
      </p:sp>
      <p:sp>
        <p:nvSpPr>
          <p:cNvPr id="76" name="Rectangle 75">
            <a:extLst>
              <a:ext uri="{FF2B5EF4-FFF2-40B4-BE49-F238E27FC236}">
                <a16:creationId xmlns:a16="http://schemas.microsoft.com/office/drawing/2014/main" id="{29E5AFFA-114E-4F48-A7F3-D6A3DA0031D4}"/>
              </a:ext>
            </a:extLst>
          </p:cNvPr>
          <p:cNvSpPr/>
          <p:nvPr/>
        </p:nvSpPr>
        <p:spPr bwMode="auto">
          <a:xfrm>
            <a:off x="8723188" y="878235"/>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A</a:t>
            </a:r>
            <a:endParaRPr kumimoji="0" lang="en-US" sz="1800" b="0" i="0" u="none" strike="noStrike" cap="none" normalizeH="0" baseline="0" dirty="0">
              <a:ln>
                <a:noFill/>
              </a:ln>
              <a:solidFill>
                <a:schemeClr val="bg1"/>
              </a:solidFill>
              <a:effectLst/>
              <a:latin typeface="Arial" charset="0"/>
            </a:endParaRPr>
          </a:p>
        </p:txBody>
      </p:sp>
      <p:sp>
        <p:nvSpPr>
          <p:cNvPr id="81" name="Rectangle 80">
            <a:extLst>
              <a:ext uri="{FF2B5EF4-FFF2-40B4-BE49-F238E27FC236}">
                <a16:creationId xmlns:a16="http://schemas.microsoft.com/office/drawing/2014/main" id="{B3FED84A-6697-4D65-9E46-72ECFE17F65E}"/>
              </a:ext>
            </a:extLst>
          </p:cNvPr>
          <p:cNvSpPr/>
          <p:nvPr/>
        </p:nvSpPr>
        <p:spPr bwMode="auto">
          <a:xfrm>
            <a:off x="360115" y="878236"/>
            <a:ext cx="1790055" cy="4466590"/>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Investment Fund</a:t>
            </a:r>
            <a:endParaRPr kumimoji="0" lang="en-US" sz="1800" b="0" i="0" u="none" strike="noStrike" cap="none" normalizeH="0" baseline="0" dirty="0">
              <a:ln>
                <a:noFill/>
              </a:ln>
              <a:solidFill>
                <a:schemeClr val="bg1"/>
              </a:solidFill>
              <a:effectLst/>
              <a:latin typeface="Arial" charset="0"/>
            </a:endParaRPr>
          </a:p>
        </p:txBody>
      </p:sp>
      <p:cxnSp>
        <p:nvCxnSpPr>
          <p:cNvPr id="85" name="Straight Arrow Connector 84">
            <a:extLst>
              <a:ext uri="{FF2B5EF4-FFF2-40B4-BE49-F238E27FC236}">
                <a16:creationId xmlns:a16="http://schemas.microsoft.com/office/drawing/2014/main" id="{FEF0DA34-6E3A-4316-9B7F-755CAB240E04}"/>
              </a:ext>
            </a:extLst>
          </p:cNvPr>
          <p:cNvCxnSpPr>
            <a:cxnSpLocks/>
            <a:stCxn id="81" idx="3"/>
            <a:endCxn id="75" idx="1"/>
          </p:cNvCxnSpPr>
          <p:nvPr/>
        </p:nvCxnSpPr>
        <p:spPr bwMode="auto">
          <a:xfrm>
            <a:off x="2150170" y="3111531"/>
            <a:ext cx="2391482"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88" name="TextBox 87">
            <a:extLst>
              <a:ext uri="{FF2B5EF4-FFF2-40B4-BE49-F238E27FC236}">
                <a16:creationId xmlns:a16="http://schemas.microsoft.com/office/drawing/2014/main" id="{C59A40C3-266D-4735-A10D-F7EFF388004D}"/>
              </a:ext>
            </a:extLst>
          </p:cNvPr>
          <p:cNvSpPr txBox="1"/>
          <p:nvPr/>
        </p:nvSpPr>
        <p:spPr>
          <a:xfrm>
            <a:off x="2150169" y="1742331"/>
            <a:ext cx="2391482" cy="738664"/>
          </a:xfrm>
          <a:prstGeom prst="rect">
            <a:avLst/>
          </a:prstGeom>
          <a:noFill/>
        </p:spPr>
        <p:txBody>
          <a:bodyPr wrap="square" rtlCol="0">
            <a:spAutoFit/>
          </a:bodyPr>
          <a:lstStyle/>
          <a:p>
            <a:pPr algn="ctr"/>
            <a:r>
              <a:rPr lang="en-GB" sz="1400" dirty="0"/>
              <a:t>Single event generating cash distribution and fund reinvestment</a:t>
            </a:r>
          </a:p>
        </p:txBody>
      </p:sp>
      <p:sp>
        <p:nvSpPr>
          <p:cNvPr id="95" name="Rectangle 94">
            <a:extLst>
              <a:ext uri="{FF2B5EF4-FFF2-40B4-BE49-F238E27FC236}">
                <a16:creationId xmlns:a16="http://schemas.microsoft.com/office/drawing/2014/main" id="{781D2011-1263-4562-A403-1D9534EAC843}"/>
              </a:ext>
            </a:extLst>
          </p:cNvPr>
          <p:cNvSpPr/>
          <p:nvPr/>
        </p:nvSpPr>
        <p:spPr bwMode="auto">
          <a:xfrm>
            <a:off x="8723188" y="2073868"/>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B</a:t>
            </a:r>
            <a:endParaRPr kumimoji="0" lang="en-US" sz="1800" b="0" i="0" u="none" strike="noStrike" cap="none" normalizeH="0" baseline="0" dirty="0">
              <a:ln>
                <a:noFill/>
              </a:ln>
              <a:solidFill>
                <a:schemeClr val="bg1"/>
              </a:solidFill>
              <a:effectLst/>
              <a:latin typeface="Arial" charset="0"/>
            </a:endParaRPr>
          </a:p>
        </p:txBody>
      </p:sp>
      <p:sp>
        <p:nvSpPr>
          <p:cNvPr id="98" name="Rectangle 97">
            <a:extLst>
              <a:ext uri="{FF2B5EF4-FFF2-40B4-BE49-F238E27FC236}">
                <a16:creationId xmlns:a16="http://schemas.microsoft.com/office/drawing/2014/main" id="{1285EADA-217F-4AC7-B7F0-6A87440FB1CB}"/>
              </a:ext>
            </a:extLst>
          </p:cNvPr>
          <p:cNvSpPr/>
          <p:nvPr/>
        </p:nvSpPr>
        <p:spPr bwMode="auto">
          <a:xfrm>
            <a:off x="8718116" y="3269501"/>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A</a:t>
            </a:r>
            <a:endParaRPr kumimoji="0" lang="en-US" sz="1800" b="0" i="0" u="none" strike="noStrike" cap="none" normalizeH="0" baseline="0" dirty="0">
              <a:ln>
                <a:noFill/>
              </a:ln>
              <a:solidFill>
                <a:schemeClr val="bg1"/>
              </a:solidFill>
              <a:effectLst/>
              <a:latin typeface="Arial" charset="0"/>
            </a:endParaRPr>
          </a:p>
        </p:txBody>
      </p:sp>
      <p:sp>
        <p:nvSpPr>
          <p:cNvPr id="23" name="Rectangle 22">
            <a:extLst>
              <a:ext uri="{FF2B5EF4-FFF2-40B4-BE49-F238E27FC236}">
                <a16:creationId xmlns:a16="http://schemas.microsoft.com/office/drawing/2014/main" id="{6433EDBA-7186-4B42-811B-29C999977075}"/>
              </a:ext>
            </a:extLst>
          </p:cNvPr>
          <p:cNvSpPr/>
          <p:nvPr/>
        </p:nvSpPr>
        <p:spPr bwMode="auto">
          <a:xfrm>
            <a:off x="8713044" y="4465134"/>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B</a:t>
            </a:r>
            <a:endParaRPr kumimoji="0" lang="en-US" sz="1800" b="0" i="0" u="none" strike="noStrike" cap="none" normalizeH="0" baseline="0" dirty="0">
              <a:ln>
                <a:noFill/>
              </a:ln>
              <a:solidFill>
                <a:schemeClr val="bg1"/>
              </a:solidFill>
              <a:effectLst/>
              <a:latin typeface="Arial" charset="0"/>
            </a:endParaRPr>
          </a:p>
        </p:txBody>
      </p:sp>
      <p:sp>
        <p:nvSpPr>
          <p:cNvPr id="27" name="Rectangle 26">
            <a:extLst>
              <a:ext uri="{FF2B5EF4-FFF2-40B4-BE49-F238E27FC236}">
                <a16:creationId xmlns:a16="http://schemas.microsoft.com/office/drawing/2014/main" id="{B5758A5E-74EA-41CC-9355-FBCC22DF6860}"/>
              </a:ext>
            </a:extLst>
          </p:cNvPr>
          <p:cNvSpPr>
            <a:spLocks noChangeAspect="1"/>
          </p:cNvSpPr>
          <p:nvPr/>
        </p:nvSpPr>
        <p:spPr bwMode="auto">
          <a:xfrm>
            <a:off x="4713644" y="1200875"/>
            <a:ext cx="1446071" cy="1077791"/>
          </a:xfrm>
          <a:prstGeom prst="rect">
            <a:avLst/>
          </a:prstGeom>
          <a:solidFill>
            <a:schemeClr val="accent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bg1"/>
                </a:solidFill>
                <a:effectLst/>
                <a:latin typeface="Arial" charset="0"/>
              </a:rPr>
              <a:t>Acct. Investor A</a:t>
            </a:r>
          </a:p>
          <a:p>
            <a:pPr marL="0" marR="0" indent="0" algn="ctr" defTabSz="914400" rtl="0" eaLnBrk="0" fontAlgn="base" latinLnBrk="0" hangingPunct="0">
              <a:lnSpc>
                <a:spcPct val="100000"/>
              </a:lnSpc>
              <a:spcBef>
                <a:spcPct val="0"/>
              </a:spcBef>
              <a:spcAft>
                <a:spcPct val="0"/>
              </a:spcAft>
              <a:buClrTx/>
              <a:buSzTx/>
              <a:buFontTx/>
              <a:buNone/>
              <a:tabLst/>
            </a:pPr>
            <a:endParaRPr lang="en-GB" sz="1200" dirty="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en-GB" sz="1200" dirty="0">
                <a:solidFill>
                  <a:schemeClr val="bg1"/>
                </a:solidFill>
              </a:rPr>
              <a:t>Dividend</a:t>
            </a:r>
          </a:p>
          <a:p>
            <a:pPr marL="0" marR="0" indent="0" algn="ctr" defTabSz="914400" rtl="0" eaLnBrk="0" fontAlgn="base" latinLnBrk="0" hangingPunct="0">
              <a:lnSpc>
                <a:spcPct val="100000"/>
              </a:lnSpc>
              <a:spcBef>
                <a:spcPct val="0"/>
              </a:spcBef>
              <a:spcAft>
                <a:spcPct val="0"/>
              </a:spcAft>
              <a:buClrTx/>
              <a:buSzTx/>
              <a:buFontTx/>
              <a:buNone/>
              <a:tabLst/>
            </a:pPr>
            <a:r>
              <a:rPr lang="en-GB" sz="1200" dirty="0">
                <a:solidFill>
                  <a:schemeClr val="bg1"/>
                </a:solidFill>
              </a:rPr>
              <a:t>Reinvestment Option: CASH</a:t>
            </a:r>
          </a:p>
        </p:txBody>
      </p:sp>
      <p:sp>
        <p:nvSpPr>
          <p:cNvPr id="28" name="Rectangle 27">
            <a:extLst>
              <a:ext uri="{FF2B5EF4-FFF2-40B4-BE49-F238E27FC236}">
                <a16:creationId xmlns:a16="http://schemas.microsoft.com/office/drawing/2014/main" id="{A8F8B84E-94A4-4F66-93C7-B557563134D3}"/>
              </a:ext>
            </a:extLst>
          </p:cNvPr>
          <p:cNvSpPr>
            <a:spLocks noChangeAspect="1"/>
          </p:cNvSpPr>
          <p:nvPr/>
        </p:nvSpPr>
        <p:spPr bwMode="auto">
          <a:xfrm>
            <a:off x="4713644" y="3904900"/>
            <a:ext cx="1446071" cy="1077791"/>
          </a:xfrm>
          <a:prstGeom prst="rect">
            <a:avLst/>
          </a:prstGeom>
          <a:solidFill>
            <a:schemeClr val="accent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200" dirty="0">
                <a:solidFill>
                  <a:schemeClr val="bg1"/>
                </a:solidFill>
              </a:rPr>
              <a:t>Acct. Investor B</a:t>
            </a:r>
          </a:p>
          <a:p>
            <a:pPr algn="ctr"/>
            <a:endParaRPr lang="en-GB" sz="1200" dirty="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en-GB" sz="1200" dirty="0">
                <a:solidFill>
                  <a:schemeClr val="bg1"/>
                </a:solidFill>
              </a:rPr>
              <a:t>Dividend</a:t>
            </a:r>
          </a:p>
          <a:p>
            <a:pPr marL="0" marR="0" indent="0" algn="ctr" defTabSz="914400" rtl="0" eaLnBrk="0" fontAlgn="base" latinLnBrk="0" hangingPunct="0">
              <a:lnSpc>
                <a:spcPct val="100000"/>
              </a:lnSpc>
              <a:spcBef>
                <a:spcPct val="0"/>
              </a:spcBef>
              <a:spcAft>
                <a:spcPct val="0"/>
              </a:spcAft>
              <a:buClrTx/>
              <a:buSzTx/>
              <a:buFontTx/>
              <a:buNone/>
              <a:tabLst/>
            </a:pPr>
            <a:r>
              <a:rPr lang="en-GB" sz="1200" dirty="0">
                <a:solidFill>
                  <a:schemeClr val="bg1"/>
                </a:solidFill>
              </a:rPr>
              <a:t>Reinvestment Option: SECU</a:t>
            </a:r>
          </a:p>
        </p:txBody>
      </p:sp>
      <p:sp>
        <p:nvSpPr>
          <p:cNvPr id="32" name="TextBox 31">
            <a:extLst>
              <a:ext uri="{FF2B5EF4-FFF2-40B4-BE49-F238E27FC236}">
                <a16:creationId xmlns:a16="http://schemas.microsoft.com/office/drawing/2014/main" id="{7EE7C96B-2C74-47DD-8DDA-C5E6F7C0BB19}"/>
              </a:ext>
            </a:extLst>
          </p:cNvPr>
          <p:cNvSpPr txBox="1"/>
          <p:nvPr/>
        </p:nvSpPr>
        <p:spPr>
          <a:xfrm>
            <a:off x="6336778" y="3478515"/>
            <a:ext cx="2386410" cy="461665"/>
          </a:xfrm>
          <a:prstGeom prst="rect">
            <a:avLst/>
          </a:prstGeom>
          <a:noFill/>
        </p:spPr>
        <p:txBody>
          <a:bodyPr wrap="square" rtlCol="0">
            <a:spAutoFit/>
          </a:bodyPr>
          <a:lstStyle/>
          <a:p>
            <a:pPr algn="ctr"/>
            <a:r>
              <a:rPr lang="en-GB" sz="1200" dirty="0"/>
              <a:t>MT 566 </a:t>
            </a:r>
          </a:p>
          <a:p>
            <a:pPr algn="ctr"/>
            <a:r>
              <a:rPr lang="en-GB" sz="1200" dirty="0"/>
              <a:t>CASH</a:t>
            </a:r>
            <a:endParaRPr lang="en-US" sz="1200" dirty="0"/>
          </a:p>
        </p:txBody>
      </p:sp>
      <p:cxnSp>
        <p:nvCxnSpPr>
          <p:cNvPr id="34" name="Straight Arrow Connector 33">
            <a:extLst>
              <a:ext uri="{FF2B5EF4-FFF2-40B4-BE49-F238E27FC236}">
                <a16:creationId xmlns:a16="http://schemas.microsoft.com/office/drawing/2014/main" id="{424E8985-560C-490C-8274-BEEF31423854}"/>
              </a:ext>
            </a:extLst>
          </p:cNvPr>
          <p:cNvCxnSpPr>
            <a:cxnSpLocks/>
          </p:cNvCxnSpPr>
          <p:nvPr/>
        </p:nvCxnSpPr>
        <p:spPr bwMode="auto">
          <a:xfrm>
            <a:off x="6331707" y="1318081"/>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6900747A-4CD2-4AD2-B14C-8E8C611426C2}"/>
              </a:ext>
            </a:extLst>
          </p:cNvPr>
          <p:cNvCxnSpPr>
            <a:cxnSpLocks/>
          </p:cNvCxnSpPr>
          <p:nvPr/>
        </p:nvCxnSpPr>
        <p:spPr bwMode="auto">
          <a:xfrm>
            <a:off x="6336779" y="2513714"/>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A0639192-1BEF-4808-AB69-1AA3A7525C25}"/>
              </a:ext>
            </a:extLst>
          </p:cNvPr>
          <p:cNvCxnSpPr>
            <a:cxnSpLocks/>
          </p:cNvCxnSpPr>
          <p:nvPr/>
        </p:nvCxnSpPr>
        <p:spPr bwMode="auto">
          <a:xfrm>
            <a:off x="6331707" y="3709347"/>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a16="http://schemas.microsoft.com/office/drawing/2014/main" id="{D00CC68F-082B-4DC4-9716-9CAE0BCC64A2}"/>
              </a:ext>
            </a:extLst>
          </p:cNvPr>
          <p:cNvSpPr txBox="1"/>
          <p:nvPr/>
        </p:nvSpPr>
        <p:spPr>
          <a:xfrm>
            <a:off x="6321562" y="4674148"/>
            <a:ext cx="2386410" cy="461665"/>
          </a:xfrm>
          <a:prstGeom prst="rect">
            <a:avLst/>
          </a:prstGeom>
          <a:noFill/>
        </p:spPr>
        <p:txBody>
          <a:bodyPr wrap="square" rtlCol="0">
            <a:spAutoFit/>
          </a:bodyPr>
          <a:lstStyle/>
          <a:p>
            <a:pPr algn="ctr"/>
            <a:r>
              <a:rPr lang="en-GB" sz="1200" dirty="0"/>
              <a:t>MT 566 </a:t>
            </a:r>
          </a:p>
          <a:p>
            <a:pPr algn="ctr"/>
            <a:r>
              <a:rPr lang="en-GB" sz="1200" dirty="0"/>
              <a:t>SECU</a:t>
            </a:r>
            <a:endParaRPr lang="en-US" sz="1200" dirty="0"/>
          </a:p>
        </p:txBody>
      </p:sp>
      <p:cxnSp>
        <p:nvCxnSpPr>
          <p:cNvPr id="38" name="Straight Arrow Connector 37">
            <a:extLst>
              <a:ext uri="{FF2B5EF4-FFF2-40B4-BE49-F238E27FC236}">
                <a16:creationId xmlns:a16="http://schemas.microsoft.com/office/drawing/2014/main" id="{BE84FD0A-F13C-4CDD-BEB4-2C4AC5C181C2}"/>
              </a:ext>
            </a:extLst>
          </p:cNvPr>
          <p:cNvCxnSpPr>
            <a:cxnSpLocks/>
          </p:cNvCxnSpPr>
          <p:nvPr/>
        </p:nvCxnSpPr>
        <p:spPr bwMode="auto">
          <a:xfrm>
            <a:off x="6326635" y="4904980"/>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39" name="TextBox 38">
            <a:extLst>
              <a:ext uri="{FF2B5EF4-FFF2-40B4-BE49-F238E27FC236}">
                <a16:creationId xmlns:a16="http://schemas.microsoft.com/office/drawing/2014/main" id="{EEBFB8BB-697E-4227-AA1D-D3840614FCAD}"/>
              </a:ext>
            </a:extLst>
          </p:cNvPr>
          <p:cNvSpPr txBox="1"/>
          <p:nvPr/>
        </p:nvSpPr>
        <p:spPr>
          <a:xfrm>
            <a:off x="6331706" y="950243"/>
            <a:ext cx="2396554" cy="769441"/>
          </a:xfrm>
          <a:prstGeom prst="rect">
            <a:avLst/>
          </a:prstGeom>
          <a:noFill/>
        </p:spPr>
        <p:txBody>
          <a:bodyPr wrap="square" rtlCol="0">
            <a:spAutoFit/>
          </a:bodyPr>
          <a:lstStyle/>
          <a:p>
            <a:pPr algn="ctr"/>
            <a:r>
              <a:rPr lang="en-GB" sz="1100" dirty="0"/>
              <a:t>MT 564</a:t>
            </a:r>
          </a:p>
          <a:p>
            <a:pPr algn="ctr"/>
            <a:r>
              <a:rPr lang="en-GB" sz="1100" dirty="0"/>
              <a:t>MAND</a:t>
            </a:r>
          </a:p>
          <a:p>
            <a:pPr algn="ctr"/>
            <a:r>
              <a:rPr lang="en-GB" sz="1100" dirty="0"/>
              <a:t>CASH &amp; SECU</a:t>
            </a:r>
          </a:p>
          <a:p>
            <a:pPr algn="ctr"/>
            <a:r>
              <a:rPr lang="en-US" sz="1100" dirty="0">
                <a:solidFill>
                  <a:srgbClr val="FF0000"/>
                </a:solidFill>
              </a:rPr>
              <a:t>OPTF//CAOS</a:t>
            </a:r>
          </a:p>
        </p:txBody>
      </p:sp>
      <p:sp>
        <p:nvSpPr>
          <p:cNvPr id="40" name="TextBox 39">
            <a:extLst>
              <a:ext uri="{FF2B5EF4-FFF2-40B4-BE49-F238E27FC236}">
                <a16:creationId xmlns:a16="http://schemas.microsoft.com/office/drawing/2014/main" id="{174D4E3E-B323-420E-8DB2-C30D4E6FAD82}"/>
              </a:ext>
            </a:extLst>
          </p:cNvPr>
          <p:cNvSpPr txBox="1"/>
          <p:nvPr/>
        </p:nvSpPr>
        <p:spPr>
          <a:xfrm>
            <a:off x="6331706" y="2136332"/>
            <a:ext cx="2386410" cy="769441"/>
          </a:xfrm>
          <a:prstGeom prst="rect">
            <a:avLst/>
          </a:prstGeom>
          <a:noFill/>
        </p:spPr>
        <p:txBody>
          <a:bodyPr wrap="square" rtlCol="0">
            <a:spAutoFit/>
          </a:bodyPr>
          <a:lstStyle/>
          <a:p>
            <a:pPr algn="ctr"/>
            <a:r>
              <a:rPr lang="en-GB" sz="1100" dirty="0"/>
              <a:t>MT 564</a:t>
            </a:r>
          </a:p>
          <a:p>
            <a:pPr algn="ctr"/>
            <a:r>
              <a:rPr lang="en-GB" sz="1100" dirty="0"/>
              <a:t>MAND</a:t>
            </a:r>
          </a:p>
          <a:p>
            <a:pPr algn="ctr"/>
            <a:r>
              <a:rPr lang="en-GB" sz="1100" dirty="0"/>
              <a:t>CASH &amp; SECU</a:t>
            </a:r>
          </a:p>
          <a:p>
            <a:pPr algn="ctr"/>
            <a:r>
              <a:rPr lang="en-US" sz="1100" dirty="0">
                <a:solidFill>
                  <a:srgbClr val="FF0000"/>
                </a:solidFill>
              </a:rPr>
              <a:t>OPTF//CAOS</a:t>
            </a:r>
          </a:p>
        </p:txBody>
      </p:sp>
    </p:spTree>
    <p:extLst>
      <p:ext uri="{BB962C8B-B14F-4D97-AF65-F5344CB8AC3E}">
        <p14:creationId xmlns:p14="http://schemas.microsoft.com/office/powerpoint/2010/main" val="3191803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extBox 79">
            <a:extLst>
              <a:ext uri="{FF2B5EF4-FFF2-40B4-BE49-F238E27FC236}">
                <a16:creationId xmlns:a16="http://schemas.microsoft.com/office/drawing/2014/main" id="{DC9498EC-7B1B-4C18-9EB4-DAD3EB5BC373}"/>
              </a:ext>
            </a:extLst>
          </p:cNvPr>
          <p:cNvSpPr txBox="1"/>
          <p:nvPr/>
        </p:nvSpPr>
        <p:spPr>
          <a:xfrm>
            <a:off x="6331706" y="948749"/>
            <a:ext cx="2396554" cy="1015663"/>
          </a:xfrm>
          <a:prstGeom prst="rect">
            <a:avLst/>
          </a:prstGeom>
          <a:noFill/>
        </p:spPr>
        <p:txBody>
          <a:bodyPr wrap="square" rtlCol="0">
            <a:spAutoFit/>
          </a:bodyPr>
          <a:lstStyle/>
          <a:p>
            <a:pPr algn="ctr"/>
            <a:r>
              <a:rPr lang="en-GB" sz="1200" dirty="0"/>
              <a:t>MT 564</a:t>
            </a:r>
          </a:p>
          <a:p>
            <a:pPr algn="ctr"/>
            <a:endParaRPr lang="en-GB" sz="1200" dirty="0"/>
          </a:p>
          <a:p>
            <a:pPr algn="ctr"/>
            <a:r>
              <a:rPr lang="en-GB" sz="1200" dirty="0"/>
              <a:t>DVCA</a:t>
            </a:r>
          </a:p>
          <a:p>
            <a:pPr algn="ctr"/>
            <a:r>
              <a:rPr lang="en-GB" sz="1200" dirty="0"/>
              <a:t>MAND </a:t>
            </a:r>
          </a:p>
          <a:p>
            <a:pPr algn="ctr"/>
            <a:r>
              <a:rPr lang="en-GB" sz="1200" dirty="0"/>
              <a:t>CASH</a:t>
            </a:r>
            <a:endParaRPr lang="en-US" sz="1200" dirty="0"/>
          </a:p>
        </p:txBody>
      </p:sp>
      <p:sp>
        <p:nvSpPr>
          <p:cNvPr id="96" name="TextBox 95">
            <a:extLst>
              <a:ext uri="{FF2B5EF4-FFF2-40B4-BE49-F238E27FC236}">
                <a16:creationId xmlns:a16="http://schemas.microsoft.com/office/drawing/2014/main" id="{BD652477-2CE2-4CCD-A418-01EFEAFD8BA6}"/>
              </a:ext>
            </a:extLst>
          </p:cNvPr>
          <p:cNvSpPr txBox="1"/>
          <p:nvPr/>
        </p:nvSpPr>
        <p:spPr>
          <a:xfrm>
            <a:off x="6326634" y="3478515"/>
            <a:ext cx="2386410" cy="461665"/>
          </a:xfrm>
          <a:prstGeom prst="rect">
            <a:avLst/>
          </a:prstGeom>
          <a:noFill/>
        </p:spPr>
        <p:txBody>
          <a:bodyPr wrap="square" rtlCol="0">
            <a:spAutoFit/>
          </a:bodyPr>
          <a:lstStyle/>
          <a:p>
            <a:pPr algn="ctr"/>
            <a:r>
              <a:rPr lang="en-GB" sz="1200" dirty="0"/>
              <a:t>MT 566 </a:t>
            </a:r>
          </a:p>
          <a:p>
            <a:pPr algn="ctr"/>
            <a:r>
              <a:rPr lang="en-GB" sz="1200" dirty="0"/>
              <a:t>CASH</a:t>
            </a:r>
            <a:endParaRPr lang="en-US" sz="1200" dirty="0"/>
          </a:p>
        </p:txBody>
      </p:sp>
      <p:sp>
        <p:nvSpPr>
          <p:cNvPr id="90" name="TextBox 89">
            <a:extLst>
              <a:ext uri="{FF2B5EF4-FFF2-40B4-BE49-F238E27FC236}">
                <a16:creationId xmlns:a16="http://schemas.microsoft.com/office/drawing/2014/main" id="{54802567-8586-4250-BAE7-785E0EE9A182}"/>
              </a:ext>
            </a:extLst>
          </p:cNvPr>
          <p:cNvSpPr txBox="1"/>
          <p:nvPr/>
        </p:nvSpPr>
        <p:spPr>
          <a:xfrm>
            <a:off x="6331706" y="2144382"/>
            <a:ext cx="2386410" cy="1015663"/>
          </a:xfrm>
          <a:prstGeom prst="rect">
            <a:avLst/>
          </a:prstGeom>
          <a:noFill/>
        </p:spPr>
        <p:txBody>
          <a:bodyPr wrap="square" rtlCol="0">
            <a:spAutoFit/>
          </a:bodyPr>
          <a:lstStyle/>
          <a:p>
            <a:pPr algn="ctr"/>
            <a:r>
              <a:rPr lang="en-GB" sz="1200" dirty="0"/>
              <a:t>MT 564</a:t>
            </a:r>
          </a:p>
          <a:p>
            <a:pPr algn="ctr"/>
            <a:endParaRPr lang="en-GB" sz="1200" dirty="0"/>
          </a:p>
          <a:p>
            <a:pPr algn="ctr"/>
            <a:r>
              <a:rPr lang="en-GB" sz="1200" dirty="0"/>
              <a:t>DVSE</a:t>
            </a:r>
          </a:p>
          <a:p>
            <a:pPr algn="ctr"/>
            <a:r>
              <a:rPr lang="en-GB" sz="1200" dirty="0"/>
              <a:t>MAND</a:t>
            </a:r>
          </a:p>
          <a:p>
            <a:pPr algn="ctr"/>
            <a:r>
              <a:rPr lang="en-GB" sz="1200" dirty="0"/>
              <a:t>SECU</a:t>
            </a:r>
            <a:endParaRPr lang="en-US" sz="1200" dirty="0"/>
          </a:p>
        </p:txBody>
      </p:sp>
      <p:sp>
        <p:nvSpPr>
          <p:cNvPr id="2" name="Footer Placeholder 1">
            <a:extLst>
              <a:ext uri="{FF2B5EF4-FFF2-40B4-BE49-F238E27FC236}">
                <a16:creationId xmlns:a16="http://schemas.microsoft.com/office/drawing/2014/main" id="{084B9DA5-606F-43FD-81AD-92ED9F1A4946}"/>
              </a:ext>
            </a:extLst>
          </p:cNvPr>
          <p:cNvSpPr>
            <a:spLocks noGrp="1"/>
          </p:cNvSpPr>
          <p:nvPr>
            <p:ph type="ftr" sz="quarter" idx="10"/>
          </p:nvPr>
        </p:nvSpPr>
        <p:spPr/>
        <p:txBody>
          <a:bodyPr/>
          <a:lstStyle/>
          <a:p>
            <a:r>
              <a:rPr lang="en-US" dirty="0"/>
              <a:t>SMPG IF - CA Stream 2 - March 31, 2023</a:t>
            </a:r>
            <a:endParaRPr lang="en-GB" dirty="0"/>
          </a:p>
        </p:txBody>
      </p:sp>
      <p:sp>
        <p:nvSpPr>
          <p:cNvPr id="3" name="Slide Number Placeholder 2">
            <a:extLst>
              <a:ext uri="{FF2B5EF4-FFF2-40B4-BE49-F238E27FC236}">
                <a16:creationId xmlns:a16="http://schemas.microsoft.com/office/drawing/2014/main" id="{AE1DC556-11FA-4552-8D03-7F643420C124}"/>
              </a:ext>
            </a:extLst>
          </p:cNvPr>
          <p:cNvSpPr>
            <a:spLocks noGrp="1"/>
          </p:cNvSpPr>
          <p:nvPr>
            <p:ph type="sldNum" sz="quarter" idx="11"/>
          </p:nvPr>
        </p:nvSpPr>
        <p:spPr/>
        <p:txBody>
          <a:bodyPr/>
          <a:lstStyle/>
          <a:p>
            <a:fld id="{F17889F7-7963-4A16-ADF8-FEE4D97DC541}" type="slidenum">
              <a:rPr lang="en-GB" smtClean="0"/>
              <a:pPr/>
              <a:t>6</a:t>
            </a:fld>
            <a:endParaRPr lang="en-GB"/>
          </a:p>
        </p:txBody>
      </p:sp>
      <p:sp>
        <p:nvSpPr>
          <p:cNvPr id="9" name="Title 8">
            <a:extLst>
              <a:ext uri="{FF2B5EF4-FFF2-40B4-BE49-F238E27FC236}">
                <a16:creationId xmlns:a16="http://schemas.microsoft.com/office/drawing/2014/main" id="{23EFAC2A-6C7E-44A5-B8F1-F2627146C19C}"/>
              </a:ext>
            </a:extLst>
          </p:cNvPr>
          <p:cNvSpPr>
            <a:spLocks noGrp="1"/>
          </p:cNvSpPr>
          <p:nvPr>
            <p:ph type="title"/>
          </p:nvPr>
        </p:nvSpPr>
        <p:spPr/>
        <p:txBody>
          <a:bodyPr/>
          <a:lstStyle/>
          <a:p>
            <a:r>
              <a:rPr lang="en-GB" dirty="0"/>
              <a:t>Use case 3 and 4: DVCA &amp; DVSE</a:t>
            </a:r>
            <a:endParaRPr lang="en-US" dirty="0"/>
          </a:p>
        </p:txBody>
      </p:sp>
      <p:sp>
        <p:nvSpPr>
          <p:cNvPr id="75" name="Rectangle 74">
            <a:extLst>
              <a:ext uri="{FF2B5EF4-FFF2-40B4-BE49-F238E27FC236}">
                <a16:creationId xmlns:a16="http://schemas.microsoft.com/office/drawing/2014/main" id="{03CBF6A4-68F4-44CC-ACE2-3222F393CAB2}"/>
              </a:ext>
            </a:extLst>
          </p:cNvPr>
          <p:cNvSpPr/>
          <p:nvPr/>
        </p:nvSpPr>
        <p:spPr bwMode="auto">
          <a:xfrm>
            <a:off x="4541652" y="878235"/>
            <a:ext cx="1790055" cy="4466591"/>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Transfer Agent</a:t>
            </a:r>
          </a:p>
          <a:p>
            <a:pPr marL="0" marR="0" indent="0" algn="ctr" defTabSz="914400" rtl="0" eaLnBrk="0" fontAlgn="base" latinLnBrk="0" hangingPunct="0">
              <a:lnSpc>
                <a:spcPct val="100000"/>
              </a:lnSpc>
              <a:spcBef>
                <a:spcPct val="0"/>
              </a:spcBef>
              <a:spcAft>
                <a:spcPct val="0"/>
              </a:spcAft>
              <a:buClrTx/>
              <a:buSzTx/>
              <a:buFontTx/>
              <a:buNone/>
              <a:tabLst/>
            </a:pPr>
            <a:r>
              <a:rPr lang="en-GB" sz="1800" dirty="0">
                <a:solidFill>
                  <a:schemeClr val="bg1"/>
                </a:solidFill>
              </a:rPr>
              <a:t>Or</a:t>
            </a:r>
          </a:p>
          <a:p>
            <a:pPr marL="0" marR="0" indent="0" algn="ctr" defTabSz="914400" rtl="0" eaLnBrk="0" fontAlgn="base" latinLnBrk="0" hangingPunct="0">
              <a:lnSpc>
                <a:spcPct val="100000"/>
              </a:lnSpc>
              <a:spcBef>
                <a:spcPct val="0"/>
              </a:spcBef>
              <a:spcAft>
                <a:spcPct val="0"/>
              </a:spcAft>
              <a:buClrTx/>
              <a:buSzTx/>
              <a:buFontTx/>
              <a:buNone/>
              <a:tabLst/>
            </a:pPr>
            <a:r>
              <a:rPr lang="en-GB" sz="1800" dirty="0">
                <a:solidFill>
                  <a:schemeClr val="bg1"/>
                </a:solidFill>
              </a:rPr>
              <a:t>CSD</a:t>
            </a:r>
            <a:endParaRPr kumimoji="0" lang="en-US" sz="1800" b="0" i="0" u="none" strike="noStrike" cap="none" normalizeH="0" baseline="0" dirty="0">
              <a:ln>
                <a:noFill/>
              </a:ln>
              <a:solidFill>
                <a:schemeClr val="bg1"/>
              </a:solidFill>
              <a:effectLst/>
              <a:latin typeface="Arial" charset="0"/>
            </a:endParaRPr>
          </a:p>
        </p:txBody>
      </p:sp>
      <p:sp>
        <p:nvSpPr>
          <p:cNvPr id="76" name="Rectangle 75">
            <a:extLst>
              <a:ext uri="{FF2B5EF4-FFF2-40B4-BE49-F238E27FC236}">
                <a16:creationId xmlns:a16="http://schemas.microsoft.com/office/drawing/2014/main" id="{29E5AFFA-114E-4F48-A7F3-D6A3DA0031D4}"/>
              </a:ext>
            </a:extLst>
          </p:cNvPr>
          <p:cNvSpPr/>
          <p:nvPr/>
        </p:nvSpPr>
        <p:spPr bwMode="auto">
          <a:xfrm>
            <a:off x="8723188" y="878235"/>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A</a:t>
            </a:r>
            <a:endParaRPr kumimoji="0" lang="en-US" sz="1800" b="0" i="0" u="none" strike="noStrike" cap="none" normalizeH="0" baseline="0" dirty="0">
              <a:ln>
                <a:noFill/>
              </a:ln>
              <a:solidFill>
                <a:schemeClr val="bg1"/>
              </a:solidFill>
              <a:effectLst/>
              <a:latin typeface="Arial" charset="0"/>
            </a:endParaRPr>
          </a:p>
        </p:txBody>
      </p:sp>
      <p:cxnSp>
        <p:nvCxnSpPr>
          <p:cNvPr id="78" name="Straight Arrow Connector 77">
            <a:extLst>
              <a:ext uri="{FF2B5EF4-FFF2-40B4-BE49-F238E27FC236}">
                <a16:creationId xmlns:a16="http://schemas.microsoft.com/office/drawing/2014/main" id="{BFA86687-23B1-4ECD-8945-FF21CA1DB6C5}"/>
              </a:ext>
            </a:extLst>
          </p:cNvPr>
          <p:cNvCxnSpPr>
            <a:cxnSpLocks/>
          </p:cNvCxnSpPr>
          <p:nvPr/>
        </p:nvCxnSpPr>
        <p:spPr bwMode="auto">
          <a:xfrm>
            <a:off x="6331707" y="1318081"/>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81" name="Rectangle 80">
            <a:extLst>
              <a:ext uri="{FF2B5EF4-FFF2-40B4-BE49-F238E27FC236}">
                <a16:creationId xmlns:a16="http://schemas.microsoft.com/office/drawing/2014/main" id="{B3FED84A-6697-4D65-9E46-72ECFE17F65E}"/>
              </a:ext>
            </a:extLst>
          </p:cNvPr>
          <p:cNvSpPr/>
          <p:nvPr/>
        </p:nvSpPr>
        <p:spPr bwMode="auto">
          <a:xfrm>
            <a:off x="360115" y="878236"/>
            <a:ext cx="1790055" cy="4466590"/>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Investment Fund</a:t>
            </a:r>
            <a:endParaRPr kumimoji="0" lang="en-US" sz="1800" b="0" i="0" u="none" strike="noStrike" cap="none" normalizeH="0" baseline="0" dirty="0">
              <a:ln>
                <a:noFill/>
              </a:ln>
              <a:solidFill>
                <a:schemeClr val="bg1"/>
              </a:solidFill>
              <a:effectLst/>
              <a:latin typeface="Arial" charset="0"/>
            </a:endParaRPr>
          </a:p>
        </p:txBody>
      </p:sp>
      <p:cxnSp>
        <p:nvCxnSpPr>
          <p:cNvPr id="85" name="Straight Arrow Connector 84">
            <a:extLst>
              <a:ext uri="{FF2B5EF4-FFF2-40B4-BE49-F238E27FC236}">
                <a16:creationId xmlns:a16="http://schemas.microsoft.com/office/drawing/2014/main" id="{FEF0DA34-6E3A-4316-9B7F-755CAB240E04}"/>
              </a:ext>
            </a:extLst>
          </p:cNvPr>
          <p:cNvCxnSpPr>
            <a:cxnSpLocks/>
            <a:stCxn id="81" idx="3"/>
            <a:endCxn id="75" idx="1"/>
          </p:cNvCxnSpPr>
          <p:nvPr/>
        </p:nvCxnSpPr>
        <p:spPr bwMode="auto">
          <a:xfrm>
            <a:off x="2150170" y="3111531"/>
            <a:ext cx="2391482"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88" name="TextBox 87">
            <a:extLst>
              <a:ext uri="{FF2B5EF4-FFF2-40B4-BE49-F238E27FC236}">
                <a16:creationId xmlns:a16="http://schemas.microsoft.com/office/drawing/2014/main" id="{C59A40C3-266D-4735-A10D-F7EFF388004D}"/>
              </a:ext>
            </a:extLst>
          </p:cNvPr>
          <p:cNvSpPr txBox="1"/>
          <p:nvPr/>
        </p:nvSpPr>
        <p:spPr>
          <a:xfrm>
            <a:off x="2150169" y="1742331"/>
            <a:ext cx="2391482" cy="738664"/>
          </a:xfrm>
          <a:prstGeom prst="rect">
            <a:avLst/>
          </a:prstGeom>
          <a:noFill/>
        </p:spPr>
        <p:txBody>
          <a:bodyPr wrap="square" rtlCol="0">
            <a:spAutoFit/>
          </a:bodyPr>
          <a:lstStyle/>
          <a:p>
            <a:pPr algn="ctr"/>
            <a:r>
              <a:rPr lang="en-GB" sz="1400" dirty="0"/>
              <a:t>Single event generating cash distribution and fund reinvestment</a:t>
            </a:r>
          </a:p>
        </p:txBody>
      </p:sp>
      <p:cxnSp>
        <p:nvCxnSpPr>
          <p:cNvPr id="89" name="Straight Arrow Connector 88">
            <a:extLst>
              <a:ext uri="{FF2B5EF4-FFF2-40B4-BE49-F238E27FC236}">
                <a16:creationId xmlns:a16="http://schemas.microsoft.com/office/drawing/2014/main" id="{93BDBDEA-E278-46B8-A5D9-50B6F6947126}"/>
              </a:ext>
            </a:extLst>
          </p:cNvPr>
          <p:cNvCxnSpPr>
            <a:cxnSpLocks/>
          </p:cNvCxnSpPr>
          <p:nvPr/>
        </p:nvCxnSpPr>
        <p:spPr bwMode="auto">
          <a:xfrm>
            <a:off x="6336779" y="2513714"/>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95" name="Rectangle 94">
            <a:extLst>
              <a:ext uri="{FF2B5EF4-FFF2-40B4-BE49-F238E27FC236}">
                <a16:creationId xmlns:a16="http://schemas.microsoft.com/office/drawing/2014/main" id="{781D2011-1263-4562-A403-1D9534EAC843}"/>
              </a:ext>
            </a:extLst>
          </p:cNvPr>
          <p:cNvSpPr/>
          <p:nvPr/>
        </p:nvSpPr>
        <p:spPr bwMode="auto">
          <a:xfrm>
            <a:off x="8723188" y="2073868"/>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B</a:t>
            </a:r>
            <a:endParaRPr kumimoji="0" lang="en-US" sz="1800" b="0" i="0" u="none" strike="noStrike" cap="none" normalizeH="0" baseline="0" dirty="0">
              <a:ln>
                <a:noFill/>
              </a:ln>
              <a:solidFill>
                <a:schemeClr val="bg1"/>
              </a:solidFill>
              <a:effectLst/>
              <a:latin typeface="Arial" charset="0"/>
            </a:endParaRPr>
          </a:p>
        </p:txBody>
      </p:sp>
      <p:cxnSp>
        <p:nvCxnSpPr>
          <p:cNvPr id="97" name="Straight Arrow Connector 96">
            <a:extLst>
              <a:ext uri="{FF2B5EF4-FFF2-40B4-BE49-F238E27FC236}">
                <a16:creationId xmlns:a16="http://schemas.microsoft.com/office/drawing/2014/main" id="{20C8B7CB-7DE7-4260-B14A-6543972DA040}"/>
              </a:ext>
            </a:extLst>
          </p:cNvPr>
          <p:cNvCxnSpPr>
            <a:cxnSpLocks/>
          </p:cNvCxnSpPr>
          <p:nvPr/>
        </p:nvCxnSpPr>
        <p:spPr bwMode="auto">
          <a:xfrm>
            <a:off x="6331707" y="3709347"/>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98" name="Rectangle 97">
            <a:extLst>
              <a:ext uri="{FF2B5EF4-FFF2-40B4-BE49-F238E27FC236}">
                <a16:creationId xmlns:a16="http://schemas.microsoft.com/office/drawing/2014/main" id="{1285EADA-217F-4AC7-B7F0-6A87440FB1CB}"/>
              </a:ext>
            </a:extLst>
          </p:cNvPr>
          <p:cNvSpPr/>
          <p:nvPr/>
        </p:nvSpPr>
        <p:spPr bwMode="auto">
          <a:xfrm>
            <a:off x="8718116" y="3269501"/>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A</a:t>
            </a:r>
            <a:endParaRPr kumimoji="0" lang="en-US" sz="1800" b="0" i="0" u="none" strike="noStrike" cap="none" normalizeH="0" baseline="0" dirty="0">
              <a:ln>
                <a:noFill/>
              </a:ln>
              <a:solidFill>
                <a:schemeClr val="bg1"/>
              </a:solidFill>
              <a:effectLst/>
              <a:latin typeface="Arial" charset="0"/>
            </a:endParaRPr>
          </a:p>
        </p:txBody>
      </p:sp>
      <p:sp>
        <p:nvSpPr>
          <p:cNvPr id="21" name="TextBox 20">
            <a:extLst>
              <a:ext uri="{FF2B5EF4-FFF2-40B4-BE49-F238E27FC236}">
                <a16:creationId xmlns:a16="http://schemas.microsoft.com/office/drawing/2014/main" id="{80F4856E-1BBF-4AA1-8260-42489B2DACB6}"/>
              </a:ext>
            </a:extLst>
          </p:cNvPr>
          <p:cNvSpPr txBox="1"/>
          <p:nvPr/>
        </p:nvSpPr>
        <p:spPr>
          <a:xfrm>
            <a:off x="6321562" y="4674148"/>
            <a:ext cx="2386410" cy="461665"/>
          </a:xfrm>
          <a:prstGeom prst="rect">
            <a:avLst/>
          </a:prstGeom>
          <a:noFill/>
        </p:spPr>
        <p:txBody>
          <a:bodyPr wrap="square" rtlCol="0">
            <a:spAutoFit/>
          </a:bodyPr>
          <a:lstStyle/>
          <a:p>
            <a:pPr algn="ctr"/>
            <a:r>
              <a:rPr lang="en-GB" sz="1200" dirty="0"/>
              <a:t>MT 566 </a:t>
            </a:r>
          </a:p>
          <a:p>
            <a:pPr algn="ctr"/>
            <a:r>
              <a:rPr lang="en-GB" sz="1200" dirty="0"/>
              <a:t>SECU</a:t>
            </a:r>
            <a:endParaRPr lang="en-US" sz="1200" dirty="0"/>
          </a:p>
        </p:txBody>
      </p:sp>
      <p:cxnSp>
        <p:nvCxnSpPr>
          <p:cNvPr id="22" name="Straight Arrow Connector 21">
            <a:extLst>
              <a:ext uri="{FF2B5EF4-FFF2-40B4-BE49-F238E27FC236}">
                <a16:creationId xmlns:a16="http://schemas.microsoft.com/office/drawing/2014/main" id="{BA9B5B0F-67DE-4597-83D3-C42FF9FCEB6B}"/>
              </a:ext>
            </a:extLst>
          </p:cNvPr>
          <p:cNvCxnSpPr>
            <a:cxnSpLocks/>
          </p:cNvCxnSpPr>
          <p:nvPr/>
        </p:nvCxnSpPr>
        <p:spPr bwMode="auto">
          <a:xfrm>
            <a:off x="6326635" y="4904980"/>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23" name="Rectangle 22">
            <a:extLst>
              <a:ext uri="{FF2B5EF4-FFF2-40B4-BE49-F238E27FC236}">
                <a16:creationId xmlns:a16="http://schemas.microsoft.com/office/drawing/2014/main" id="{6433EDBA-7186-4B42-811B-29C999977075}"/>
              </a:ext>
            </a:extLst>
          </p:cNvPr>
          <p:cNvSpPr/>
          <p:nvPr/>
        </p:nvSpPr>
        <p:spPr bwMode="auto">
          <a:xfrm>
            <a:off x="8713044" y="4465134"/>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B</a:t>
            </a:r>
            <a:endParaRPr kumimoji="0" lang="en-US" sz="1800" b="0" i="0" u="none" strike="noStrike" cap="none" normalizeH="0" baseline="0" dirty="0">
              <a:ln>
                <a:noFill/>
              </a:ln>
              <a:solidFill>
                <a:schemeClr val="bg1"/>
              </a:solidFill>
              <a:effectLst/>
              <a:latin typeface="Arial" charset="0"/>
            </a:endParaRPr>
          </a:p>
        </p:txBody>
      </p:sp>
      <p:sp>
        <p:nvSpPr>
          <p:cNvPr id="24" name="Rectangle 23">
            <a:extLst>
              <a:ext uri="{FF2B5EF4-FFF2-40B4-BE49-F238E27FC236}">
                <a16:creationId xmlns:a16="http://schemas.microsoft.com/office/drawing/2014/main" id="{1D663FF9-44B7-4879-A051-E47FC313D0F5}"/>
              </a:ext>
            </a:extLst>
          </p:cNvPr>
          <p:cNvSpPr>
            <a:spLocks noChangeAspect="1"/>
          </p:cNvSpPr>
          <p:nvPr/>
        </p:nvSpPr>
        <p:spPr bwMode="auto">
          <a:xfrm>
            <a:off x="4713644" y="1200875"/>
            <a:ext cx="1446071" cy="1077791"/>
          </a:xfrm>
          <a:prstGeom prst="rect">
            <a:avLst/>
          </a:prstGeom>
          <a:solidFill>
            <a:schemeClr val="accent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bg1"/>
                </a:solidFill>
                <a:effectLst/>
                <a:latin typeface="Arial" charset="0"/>
              </a:rPr>
              <a:t>Acct. Investor A</a:t>
            </a:r>
          </a:p>
          <a:p>
            <a:pPr marL="0" marR="0" indent="0" algn="ctr" defTabSz="914400" rtl="0" eaLnBrk="0" fontAlgn="base" latinLnBrk="0" hangingPunct="0">
              <a:lnSpc>
                <a:spcPct val="100000"/>
              </a:lnSpc>
              <a:spcBef>
                <a:spcPct val="0"/>
              </a:spcBef>
              <a:spcAft>
                <a:spcPct val="0"/>
              </a:spcAft>
              <a:buClrTx/>
              <a:buSzTx/>
              <a:buFontTx/>
              <a:buNone/>
              <a:tabLst/>
            </a:pPr>
            <a:endParaRPr lang="en-GB" sz="1200" dirty="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en-GB" sz="1200" dirty="0">
                <a:solidFill>
                  <a:schemeClr val="bg1"/>
                </a:solidFill>
              </a:rPr>
              <a:t>Dividend</a:t>
            </a:r>
          </a:p>
          <a:p>
            <a:pPr marL="0" marR="0" indent="0" algn="ctr" defTabSz="914400" rtl="0" eaLnBrk="0" fontAlgn="base" latinLnBrk="0" hangingPunct="0">
              <a:lnSpc>
                <a:spcPct val="100000"/>
              </a:lnSpc>
              <a:spcBef>
                <a:spcPct val="0"/>
              </a:spcBef>
              <a:spcAft>
                <a:spcPct val="0"/>
              </a:spcAft>
              <a:buClrTx/>
              <a:buSzTx/>
              <a:buFontTx/>
              <a:buNone/>
              <a:tabLst/>
            </a:pPr>
            <a:r>
              <a:rPr lang="en-GB" sz="1200" dirty="0">
                <a:solidFill>
                  <a:schemeClr val="bg1"/>
                </a:solidFill>
              </a:rPr>
              <a:t>Reinvestment Option: CASH</a:t>
            </a:r>
            <a:endParaRPr kumimoji="0" lang="en-US" sz="1200" b="0" i="0" u="none" strike="noStrike" cap="none" normalizeH="0" baseline="0" dirty="0">
              <a:ln>
                <a:noFill/>
              </a:ln>
              <a:solidFill>
                <a:schemeClr val="bg1"/>
              </a:solidFill>
              <a:effectLst/>
              <a:latin typeface="Arial" charset="0"/>
            </a:endParaRPr>
          </a:p>
        </p:txBody>
      </p:sp>
      <p:sp>
        <p:nvSpPr>
          <p:cNvPr id="25" name="Rectangle 24">
            <a:extLst>
              <a:ext uri="{FF2B5EF4-FFF2-40B4-BE49-F238E27FC236}">
                <a16:creationId xmlns:a16="http://schemas.microsoft.com/office/drawing/2014/main" id="{3BC5F178-3E18-421D-BB3D-50C41A1E1914}"/>
              </a:ext>
            </a:extLst>
          </p:cNvPr>
          <p:cNvSpPr>
            <a:spLocks noChangeAspect="1"/>
          </p:cNvSpPr>
          <p:nvPr/>
        </p:nvSpPr>
        <p:spPr bwMode="auto">
          <a:xfrm>
            <a:off x="4713644" y="3904900"/>
            <a:ext cx="1446071" cy="1077791"/>
          </a:xfrm>
          <a:prstGeom prst="rect">
            <a:avLst/>
          </a:prstGeom>
          <a:solidFill>
            <a:schemeClr val="accent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200" dirty="0">
                <a:solidFill>
                  <a:schemeClr val="bg1"/>
                </a:solidFill>
              </a:rPr>
              <a:t>Acct. Investor B</a:t>
            </a:r>
          </a:p>
          <a:p>
            <a:pPr algn="ctr"/>
            <a:endParaRPr lang="en-GB" sz="1200" dirty="0">
              <a:solidFill>
                <a:schemeClr val="bg1"/>
              </a:solidFill>
            </a:endParaRPr>
          </a:p>
          <a:p>
            <a:pPr algn="ctr"/>
            <a:r>
              <a:rPr lang="en-GB" sz="1200" dirty="0">
                <a:solidFill>
                  <a:schemeClr val="bg1"/>
                </a:solidFill>
              </a:rPr>
              <a:t>Dividend</a:t>
            </a:r>
          </a:p>
          <a:p>
            <a:pPr algn="ctr"/>
            <a:r>
              <a:rPr lang="en-GB" sz="1200" dirty="0">
                <a:solidFill>
                  <a:schemeClr val="bg1"/>
                </a:solidFill>
              </a:rPr>
              <a:t>Reinvestment Option: SECU</a:t>
            </a:r>
            <a:endParaRPr lang="en-US" sz="1200" dirty="0">
              <a:solidFill>
                <a:schemeClr val="bg1"/>
              </a:solidFill>
            </a:endParaRPr>
          </a:p>
        </p:txBody>
      </p:sp>
    </p:spTree>
    <p:extLst>
      <p:ext uri="{BB962C8B-B14F-4D97-AF65-F5344CB8AC3E}">
        <p14:creationId xmlns:p14="http://schemas.microsoft.com/office/powerpoint/2010/main" val="1821188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84B9DA5-606F-43FD-81AD-92ED9F1A4946}"/>
              </a:ext>
            </a:extLst>
          </p:cNvPr>
          <p:cNvSpPr>
            <a:spLocks noGrp="1"/>
          </p:cNvSpPr>
          <p:nvPr>
            <p:ph type="ftr"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766C62"/>
                </a:solidFill>
                <a:effectLst/>
                <a:uLnTx/>
                <a:uFillTx/>
                <a:latin typeface="Arial" charset="0"/>
                <a:ea typeface="+mn-ea"/>
                <a:cs typeface="+mn-cs"/>
              </a:rPr>
              <a:t>SMPG IF - CA Stream 2 - March 31, 2023</a:t>
            </a:r>
            <a:endParaRPr kumimoji="0" lang="en-GB" sz="800" b="0" i="0" u="none" strike="noStrike" kern="1200" cap="none" spc="0" normalizeH="0" baseline="0" noProof="0" dirty="0">
              <a:ln>
                <a:noFill/>
              </a:ln>
              <a:solidFill>
                <a:srgbClr val="766C62"/>
              </a:solidFill>
              <a:effectLst/>
              <a:uLnTx/>
              <a:uFillTx/>
              <a:latin typeface="Arial" charset="0"/>
              <a:ea typeface="+mn-ea"/>
              <a:cs typeface="+mn-cs"/>
            </a:endParaRPr>
          </a:p>
        </p:txBody>
      </p:sp>
      <p:sp>
        <p:nvSpPr>
          <p:cNvPr id="3" name="Slide Number Placeholder 2">
            <a:extLst>
              <a:ext uri="{FF2B5EF4-FFF2-40B4-BE49-F238E27FC236}">
                <a16:creationId xmlns:a16="http://schemas.microsoft.com/office/drawing/2014/main" id="{AE1DC556-11FA-4552-8D03-7F643420C124}"/>
              </a:ext>
            </a:extLst>
          </p:cNvPr>
          <p:cNvSpPr>
            <a:spLocks noGrp="1"/>
          </p:cNvSpPr>
          <p:nvPr>
            <p:ph type="sldNum"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17889F7-7963-4A16-ADF8-FEE4D97DC541}" type="slidenum">
              <a:rPr kumimoji="0" lang="en-GB" sz="800" b="0" i="0" u="none" strike="noStrike" kern="1200" cap="none" spc="0" normalizeH="0" baseline="0" noProof="0" smtClean="0">
                <a:ln>
                  <a:noFill/>
                </a:ln>
                <a:solidFill>
                  <a:srgbClr val="766C62"/>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GB" sz="800" b="0" i="0" u="none" strike="noStrike" kern="1200" cap="none" spc="0" normalizeH="0" baseline="0" noProof="0">
              <a:ln>
                <a:noFill/>
              </a:ln>
              <a:solidFill>
                <a:srgbClr val="766C62"/>
              </a:solidFill>
              <a:effectLst/>
              <a:uLnTx/>
              <a:uFillTx/>
              <a:latin typeface="Arial" charset="0"/>
              <a:ea typeface="+mn-ea"/>
              <a:cs typeface="+mn-cs"/>
            </a:endParaRPr>
          </a:p>
        </p:txBody>
      </p:sp>
      <p:sp>
        <p:nvSpPr>
          <p:cNvPr id="9" name="Title 8">
            <a:extLst>
              <a:ext uri="{FF2B5EF4-FFF2-40B4-BE49-F238E27FC236}">
                <a16:creationId xmlns:a16="http://schemas.microsoft.com/office/drawing/2014/main" id="{23EFAC2A-6C7E-44A5-B8F1-F2627146C19C}"/>
              </a:ext>
            </a:extLst>
          </p:cNvPr>
          <p:cNvSpPr>
            <a:spLocks noGrp="1"/>
          </p:cNvSpPr>
          <p:nvPr>
            <p:ph type="title"/>
          </p:nvPr>
        </p:nvSpPr>
        <p:spPr/>
        <p:txBody>
          <a:bodyPr/>
          <a:lstStyle/>
          <a:p>
            <a:r>
              <a:rPr lang="en-GB" dirty="0"/>
              <a:t>Change Request Proposition</a:t>
            </a:r>
            <a:endParaRPr lang="en-US" dirty="0"/>
          </a:p>
        </p:txBody>
      </p:sp>
      <p:graphicFrame>
        <p:nvGraphicFramePr>
          <p:cNvPr id="4" name="Table 3">
            <a:extLst>
              <a:ext uri="{FF2B5EF4-FFF2-40B4-BE49-F238E27FC236}">
                <a16:creationId xmlns:a16="http://schemas.microsoft.com/office/drawing/2014/main" id="{368DBBC9-5150-E5DE-DC96-DD14AADCB2F9}"/>
              </a:ext>
            </a:extLst>
          </p:cNvPr>
          <p:cNvGraphicFramePr>
            <a:graphicFrameLocks noGrp="1"/>
          </p:cNvGraphicFramePr>
          <p:nvPr>
            <p:extLst>
              <p:ext uri="{D42A27DB-BD31-4B8C-83A1-F6EECF244321}">
                <p14:modId xmlns:p14="http://schemas.microsoft.com/office/powerpoint/2010/main" val="1974209827"/>
              </p:ext>
            </p:extLst>
          </p:nvPr>
        </p:nvGraphicFramePr>
        <p:xfrm>
          <a:off x="251719" y="673892"/>
          <a:ext cx="10297912" cy="5036034"/>
        </p:xfrm>
        <a:graphic>
          <a:graphicData uri="http://schemas.openxmlformats.org/drawingml/2006/table">
            <a:tbl>
              <a:tblPr/>
              <a:tblGrid>
                <a:gridCol w="481914">
                  <a:extLst>
                    <a:ext uri="{9D8B030D-6E8A-4147-A177-3AD203B41FA5}">
                      <a16:colId xmlns:a16="http://schemas.microsoft.com/office/drawing/2014/main" val="1185593500"/>
                    </a:ext>
                  </a:extLst>
                </a:gridCol>
                <a:gridCol w="3343023">
                  <a:extLst>
                    <a:ext uri="{9D8B030D-6E8A-4147-A177-3AD203B41FA5}">
                      <a16:colId xmlns:a16="http://schemas.microsoft.com/office/drawing/2014/main" val="3484713435"/>
                    </a:ext>
                  </a:extLst>
                </a:gridCol>
                <a:gridCol w="4361299">
                  <a:extLst>
                    <a:ext uri="{9D8B030D-6E8A-4147-A177-3AD203B41FA5}">
                      <a16:colId xmlns:a16="http://schemas.microsoft.com/office/drawing/2014/main" val="1601752384"/>
                    </a:ext>
                  </a:extLst>
                </a:gridCol>
                <a:gridCol w="1055838">
                  <a:extLst>
                    <a:ext uri="{9D8B030D-6E8A-4147-A177-3AD203B41FA5}">
                      <a16:colId xmlns:a16="http://schemas.microsoft.com/office/drawing/2014/main" val="3060414113"/>
                    </a:ext>
                  </a:extLst>
                </a:gridCol>
                <a:gridCol w="1055838">
                  <a:extLst>
                    <a:ext uri="{9D8B030D-6E8A-4147-A177-3AD203B41FA5}">
                      <a16:colId xmlns:a16="http://schemas.microsoft.com/office/drawing/2014/main" val="1813042263"/>
                    </a:ext>
                  </a:extLst>
                </a:gridCol>
              </a:tblGrid>
              <a:tr h="481274">
                <a:tc>
                  <a:txBody>
                    <a:bodyPr/>
                    <a:lstStyle/>
                    <a:p>
                      <a:pPr algn="l" fontAlgn="b"/>
                      <a:r>
                        <a:rPr lang="en-US" sz="1100" b="1" i="0" u="none" strike="noStrike" dirty="0">
                          <a:solidFill>
                            <a:srgbClr val="333D3E"/>
                          </a:solidFill>
                          <a:effectLst/>
                          <a:latin typeface="Arial Nova" panose="020B0504020202020204" pitchFamily="34" charset="0"/>
                        </a:rPr>
                        <a:t>Code</a:t>
                      </a:r>
                    </a:p>
                  </a:txBody>
                  <a:tcPr marL="5696" marR="5696" marT="56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100" b="1" i="0" u="none" strike="noStrike" dirty="0">
                          <a:solidFill>
                            <a:srgbClr val="333D3E"/>
                          </a:solidFill>
                          <a:effectLst/>
                          <a:latin typeface="Arial Nova" panose="020B0504020202020204" pitchFamily="34" charset="0"/>
                        </a:rPr>
                        <a:t>Current Definition</a:t>
                      </a:r>
                    </a:p>
                  </a:txBody>
                  <a:tcPr marL="5696" marR="5696" marT="56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100" b="1" i="0" u="none" strike="noStrike">
                          <a:solidFill>
                            <a:srgbClr val="333D3E"/>
                          </a:solidFill>
                          <a:effectLst/>
                          <a:latin typeface="Arial Nova" panose="020B0504020202020204" pitchFamily="34" charset="0"/>
                        </a:rPr>
                        <a:t>Updated Definition</a:t>
                      </a:r>
                    </a:p>
                  </a:txBody>
                  <a:tcPr marL="5696" marR="5696" marT="56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100" b="1" i="0" u="none" strike="noStrike" dirty="0">
                          <a:solidFill>
                            <a:srgbClr val="333D3E"/>
                          </a:solidFill>
                          <a:effectLst/>
                          <a:latin typeface="Arial Nova" panose="020B0504020202020204" pitchFamily="34" charset="0"/>
                        </a:rPr>
                        <a:t>Current Market Practice</a:t>
                      </a:r>
                    </a:p>
                  </a:txBody>
                  <a:tcPr marL="5696" marR="5696" marT="56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100" b="1" i="0" u="none" strike="noStrike" dirty="0">
                          <a:solidFill>
                            <a:srgbClr val="333D3E"/>
                          </a:solidFill>
                          <a:effectLst/>
                          <a:latin typeface="Arial Nova" panose="020B0504020202020204" pitchFamily="34" charset="0"/>
                        </a:rPr>
                        <a:t>Updated Market Practice</a:t>
                      </a:r>
                    </a:p>
                  </a:txBody>
                  <a:tcPr marL="5696" marR="5696" marT="56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00194700"/>
                  </a:ext>
                </a:extLst>
              </a:tr>
              <a:tr h="1312004">
                <a:tc>
                  <a:txBody>
                    <a:bodyPr/>
                    <a:lstStyle/>
                    <a:p>
                      <a:pPr algn="l" fontAlgn="b"/>
                      <a:r>
                        <a:rPr lang="en-US" sz="1100" b="0" i="0" u="none" strike="noStrike" dirty="0">
                          <a:solidFill>
                            <a:srgbClr val="333D3E"/>
                          </a:solidFill>
                          <a:effectLst/>
                          <a:latin typeface="Arial Nova" panose="020B0504020202020204" pitchFamily="34" charset="0"/>
                        </a:rPr>
                        <a:t>DVOP</a:t>
                      </a: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dirty="0">
                          <a:solidFill>
                            <a:srgbClr val="333D3E"/>
                          </a:solidFill>
                          <a:effectLst/>
                          <a:latin typeface="Arial Nova" panose="020B0504020202020204" pitchFamily="34" charset="0"/>
                        </a:rPr>
                        <a:t>Distribution of a dividend to shareholders with a choice of benefit to receive. Shareholders may choose to receive shares or cash. To be distinguished from DRIP as the company creates new share capital in exchange for the dividend rather than investing the dividend in the market.</a:t>
                      </a: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dirty="0">
                          <a:solidFill>
                            <a:srgbClr val="333D3E"/>
                          </a:solidFill>
                          <a:effectLst/>
                          <a:latin typeface="Arial Nova" panose="020B0504020202020204" pitchFamily="34" charset="0"/>
                        </a:rPr>
                        <a:t>Distribution of a dividend to shareholders with a choice of benefit to receive. Shareholders may choose to receive shares or cash. To be distinguished from DRIP as the company creates new share capital in exchange for the dividend rather than investing the dividend in the market. </a:t>
                      </a:r>
                      <a:r>
                        <a:rPr lang="en-US" sz="1100" b="0" i="0" u="none" strike="noStrike" dirty="0">
                          <a:solidFill>
                            <a:srgbClr val="FF0000"/>
                          </a:solidFill>
                          <a:effectLst/>
                          <a:latin typeface="Arial Nova" panose="020B0504020202020204" pitchFamily="34" charset="0"/>
                        </a:rPr>
                        <a:t>For investment funds the option applicability is subject to the account holders previously established dividend preference. Shareholders may not choose to receive cash or shares. Shareholders will receive mandatory cash or shares.</a:t>
                      </a:r>
                      <a:endParaRPr lang="en-US" sz="1100" b="0" i="0" u="none" strike="noStrike" dirty="0">
                        <a:solidFill>
                          <a:srgbClr val="333D3E"/>
                        </a:solidFill>
                        <a:effectLst/>
                        <a:latin typeface="Arial Nova" panose="020B0504020202020204" pitchFamily="34" charset="0"/>
                      </a:endParaRP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dirty="0">
                          <a:solidFill>
                            <a:srgbClr val="333D3E"/>
                          </a:solidFill>
                          <a:effectLst/>
                          <a:latin typeface="Arial Nova" panose="020B0504020202020204" pitchFamily="34" charset="0"/>
                        </a:rPr>
                        <a:t>No MAND</a:t>
                      </a:r>
                      <a:br>
                        <a:rPr lang="en-US" sz="1100" b="0" i="0" u="none" strike="noStrike" dirty="0">
                          <a:solidFill>
                            <a:srgbClr val="333D3E"/>
                          </a:solidFill>
                          <a:effectLst/>
                          <a:latin typeface="Arial Nova" panose="020B0504020202020204" pitchFamily="34" charset="0"/>
                        </a:rPr>
                      </a:br>
                      <a:r>
                        <a:rPr lang="en-US" sz="1100" b="0" i="0" u="none" strike="noStrike" dirty="0">
                          <a:solidFill>
                            <a:srgbClr val="333D3E"/>
                          </a:solidFill>
                          <a:effectLst/>
                          <a:latin typeface="Arial Nova" panose="020B0504020202020204" pitchFamily="34" charset="0"/>
                        </a:rPr>
                        <a:t>No single option</a:t>
                      </a: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dirty="0">
                          <a:solidFill>
                            <a:srgbClr val="FF0000"/>
                          </a:solidFill>
                          <a:effectLst/>
                          <a:latin typeface="Arial Nova" panose="020B0504020202020204" pitchFamily="34" charset="0"/>
                        </a:rPr>
                        <a:t>MAND</a:t>
                      </a:r>
                      <a:br>
                        <a:rPr lang="en-US" sz="1100" b="0" i="0" u="none" strike="noStrike" dirty="0">
                          <a:solidFill>
                            <a:srgbClr val="FF0000"/>
                          </a:solidFill>
                          <a:effectLst/>
                          <a:latin typeface="Arial Nova" panose="020B0504020202020204" pitchFamily="34" charset="0"/>
                        </a:rPr>
                      </a:br>
                      <a:r>
                        <a:rPr lang="en-US" sz="1100" b="0" i="0" u="none" strike="noStrike" dirty="0">
                          <a:solidFill>
                            <a:srgbClr val="FF0000"/>
                          </a:solidFill>
                          <a:effectLst/>
                          <a:latin typeface="Arial Nova" panose="020B0504020202020204" pitchFamily="34" charset="0"/>
                        </a:rPr>
                        <a:t>OPTF//CAOS</a:t>
                      </a:r>
                      <a:br>
                        <a:rPr lang="en-US" sz="1100" b="0" i="0" u="none" strike="noStrike" dirty="0">
                          <a:solidFill>
                            <a:srgbClr val="FF0000"/>
                          </a:solidFill>
                          <a:effectLst/>
                          <a:latin typeface="Arial Nova" panose="020B0504020202020204" pitchFamily="34" charset="0"/>
                        </a:rPr>
                      </a:br>
                      <a:r>
                        <a:rPr lang="en-US" sz="1100" b="0" i="0" u="none" strike="noStrike" dirty="0">
                          <a:solidFill>
                            <a:srgbClr val="FF0000"/>
                          </a:solidFill>
                          <a:effectLst/>
                          <a:latin typeface="Arial Nova" panose="020B0504020202020204" pitchFamily="34" charset="0"/>
                        </a:rPr>
                        <a:t>CASH</a:t>
                      </a:r>
                      <a:br>
                        <a:rPr lang="en-US" sz="1100" b="0" i="0" u="none" strike="noStrike" dirty="0">
                          <a:solidFill>
                            <a:srgbClr val="FF0000"/>
                          </a:solidFill>
                          <a:effectLst/>
                          <a:latin typeface="Arial Nova" panose="020B0504020202020204" pitchFamily="34" charset="0"/>
                        </a:rPr>
                      </a:br>
                      <a:r>
                        <a:rPr lang="en-US" sz="1100" b="0" i="0" u="none" strike="noStrike" dirty="0">
                          <a:solidFill>
                            <a:srgbClr val="FF0000"/>
                          </a:solidFill>
                          <a:effectLst/>
                          <a:latin typeface="Arial Nova" panose="020B0504020202020204" pitchFamily="34" charset="0"/>
                        </a:rPr>
                        <a:t>SECU</a:t>
                      </a: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69366573"/>
                  </a:ext>
                </a:extLst>
              </a:tr>
              <a:tr h="1312004">
                <a:tc>
                  <a:txBody>
                    <a:bodyPr/>
                    <a:lstStyle/>
                    <a:p>
                      <a:pPr algn="l" fontAlgn="b"/>
                      <a:r>
                        <a:rPr lang="en-US" sz="1100" b="0" i="0" u="none" strike="noStrike" dirty="0">
                          <a:solidFill>
                            <a:srgbClr val="333D3E"/>
                          </a:solidFill>
                          <a:effectLst/>
                          <a:latin typeface="Arial Nova" panose="020B0504020202020204" pitchFamily="34" charset="0"/>
                        </a:rPr>
                        <a:t>DRIP</a:t>
                      </a: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dirty="0">
                          <a:solidFill>
                            <a:srgbClr val="333D3E"/>
                          </a:solidFill>
                          <a:effectLst/>
                          <a:latin typeface="Arial Nova" panose="020B0504020202020204" pitchFamily="34" charset="0"/>
                        </a:rPr>
                        <a:t>Dividend payment where holders can keep cash or have the cash reinvested in the market by the issuer into additional shares in the issuing company. To be distinguished from DVOP as the company invests the dividend in the market rather than creating new share capital in exchange for the dividend.</a:t>
                      </a: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dirty="0">
                          <a:solidFill>
                            <a:srgbClr val="333D3E"/>
                          </a:solidFill>
                          <a:effectLst/>
                          <a:latin typeface="Arial Nova" panose="020B0504020202020204" pitchFamily="34" charset="0"/>
                        </a:rPr>
                        <a:t>Dividend payment where holders can keep cash or have the cash reinvested in the market by the issuer into additional shares in the issuing company. To be distinguished from DVOP as the company invests the dividend in the market rather than creating new share capital in exchange for the dividend. </a:t>
                      </a:r>
                      <a:r>
                        <a:rPr lang="en-US" sz="1100" b="0" i="0" u="none" strike="noStrike" dirty="0">
                          <a:solidFill>
                            <a:srgbClr val="FF0000"/>
                          </a:solidFill>
                          <a:effectLst/>
                          <a:latin typeface="Arial Nova" panose="020B0504020202020204" pitchFamily="34" charset="0"/>
                        </a:rPr>
                        <a:t>For investment funds the option applicability is subject to the account holders previously established dividend preference. Shareholders may not choose to receive cash or shares. Shareholders will receive mandatory cash or shares.</a:t>
                      </a:r>
                      <a:endParaRPr lang="en-US" sz="1100" b="0" i="0" u="none" strike="noStrike" dirty="0">
                        <a:solidFill>
                          <a:srgbClr val="333D3E"/>
                        </a:solidFill>
                        <a:effectLst/>
                        <a:latin typeface="Arial Nova" panose="020B0504020202020204" pitchFamily="34" charset="0"/>
                      </a:endParaRP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dirty="0">
                          <a:solidFill>
                            <a:srgbClr val="333D3E"/>
                          </a:solidFill>
                          <a:effectLst/>
                          <a:latin typeface="Arial Nova" panose="020B0504020202020204" pitchFamily="34" charset="0"/>
                        </a:rPr>
                        <a:t>Allowed for fund accumulation in the US: </a:t>
                      </a:r>
                      <a:br>
                        <a:rPr lang="en-US" sz="1100" b="0" i="0" u="none" strike="noStrike" dirty="0">
                          <a:solidFill>
                            <a:srgbClr val="333D3E"/>
                          </a:solidFill>
                          <a:effectLst/>
                          <a:latin typeface="Arial Nova" panose="020B0504020202020204" pitchFamily="34" charset="0"/>
                        </a:rPr>
                      </a:br>
                      <a:r>
                        <a:rPr lang="en-US" sz="1100" b="0" i="0" u="none" strike="noStrike" dirty="0">
                          <a:solidFill>
                            <a:srgbClr val="333D3E"/>
                          </a:solidFill>
                          <a:effectLst/>
                          <a:latin typeface="Arial Nova" panose="020B0504020202020204" pitchFamily="34" charset="0"/>
                        </a:rPr>
                        <a:t>- MAND</a:t>
                      </a:r>
                      <a:br>
                        <a:rPr lang="en-US" sz="1100" b="0" i="0" u="none" strike="noStrike" dirty="0">
                          <a:solidFill>
                            <a:srgbClr val="333D3E"/>
                          </a:solidFill>
                          <a:effectLst/>
                          <a:latin typeface="Arial Nova" panose="020B0504020202020204" pitchFamily="34" charset="0"/>
                        </a:rPr>
                      </a:br>
                      <a:r>
                        <a:rPr lang="en-US" sz="1100" b="0" i="0" u="none" strike="noStrike" dirty="0">
                          <a:solidFill>
                            <a:srgbClr val="333D3E"/>
                          </a:solidFill>
                          <a:effectLst/>
                          <a:latin typeface="Arial Nova" panose="020B0504020202020204" pitchFamily="34" charset="0"/>
                        </a:rPr>
                        <a:t>- Single option</a:t>
                      </a: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dirty="0">
                          <a:solidFill>
                            <a:srgbClr val="FF0000"/>
                          </a:solidFill>
                          <a:effectLst/>
                          <a:latin typeface="Arial Nova" panose="020B0504020202020204" pitchFamily="34" charset="0"/>
                        </a:rPr>
                        <a:t>MAND</a:t>
                      </a:r>
                      <a:br>
                        <a:rPr lang="en-US" sz="1100" b="0" i="0" u="none" strike="noStrike" dirty="0">
                          <a:solidFill>
                            <a:srgbClr val="FF0000"/>
                          </a:solidFill>
                          <a:effectLst/>
                          <a:latin typeface="Arial Nova" panose="020B0504020202020204" pitchFamily="34" charset="0"/>
                        </a:rPr>
                      </a:br>
                      <a:r>
                        <a:rPr lang="en-US" sz="1100" b="0" i="0" u="none" strike="noStrike" dirty="0">
                          <a:solidFill>
                            <a:srgbClr val="FF0000"/>
                          </a:solidFill>
                          <a:effectLst/>
                          <a:latin typeface="Arial Nova" panose="020B0504020202020204" pitchFamily="34" charset="0"/>
                        </a:rPr>
                        <a:t>OPTF//CAOS</a:t>
                      </a:r>
                      <a:br>
                        <a:rPr lang="en-US" sz="1100" b="0" i="0" u="none" strike="noStrike" dirty="0">
                          <a:solidFill>
                            <a:srgbClr val="FF0000"/>
                          </a:solidFill>
                          <a:effectLst/>
                          <a:latin typeface="Arial Nova" panose="020B0504020202020204" pitchFamily="34" charset="0"/>
                        </a:rPr>
                      </a:br>
                      <a:r>
                        <a:rPr lang="en-US" sz="1100" b="0" i="0" u="none" strike="noStrike" dirty="0">
                          <a:solidFill>
                            <a:srgbClr val="FF0000"/>
                          </a:solidFill>
                          <a:effectLst/>
                          <a:latin typeface="Arial Nova" panose="020B0504020202020204" pitchFamily="34" charset="0"/>
                        </a:rPr>
                        <a:t>CASH</a:t>
                      </a:r>
                      <a:br>
                        <a:rPr lang="en-US" sz="1100" b="0" i="0" u="none" strike="noStrike" dirty="0">
                          <a:solidFill>
                            <a:srgbClr val="FF0000"/>
                          </a:solidFill>
                          <a:effectLst/>
                          <a:latin typeface="Arial Nova" panose="020B0504020202020204" pitchFamily="34" charset="0"/>
                        </a:rPr>
                      </a:br>
                      <a:r>
                        <a:rPr lang="en-US" sz="1100" b="0" i="0" u="none" strike="noStrike" dirty="0">
                          <a:solidFill>
                            <a:srgbClr val="FF0000"/>
                          </a:solidFill>
                          <a:effectLst/>
                          <a:latin typeface="Arial Nova" panose="020B0504020202020204" pitchFamily="34" charset="0"/>
                        </a:rPr>
                        <a:t>SECU</a:t>
                      </a: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66864448"/>
                  </a:ext>
                </a:extLst>
              </a:tr>
              <a:tr h="658776">
                <a:tc>
                  <a:txBody>
                    <a:bodyPr/>
                    <a:lstStyle/>
                    <a:p>
                      <a:pPr algn="l" fontAlgn="b"/>
                      <a:r>
                        <a:rPr lang="en-US" sz="1100" b="0" i="0" u="none" strike="noStrike" dirty="0">
                          <a:solidFill>
                            <a:srgbClr val="333D3E"/>
                          </a:solidFill>
                          <a:effectLst/>
                          <a:latin typeface="Arial Nova" panose="020B0504020202020204" pitchFamily="34" charset="0"/>
                        </a:rPr>
                        <a:t>DVCA</a:t>
                      </a: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333D3E"/>
                          </a:solidFill>
                          <a:effectLst/>
                          <a:latin typeface="Arial Nova" panose="020B0504020202020204" pitchFamily="34" charset="0"/>
                        </a:rPr>
                        <a:t>Distribution of cash to shareholders, in proportion to their equity holding. Ordinary dividends are recurring and regular. Shareholder must take cash and may be offered a choice of currency.</a:t>
                      </a: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dirty="0">
                          <a:solidFill>
                            <a:srgbClr val="333D3E"/>
                          </a:solidFill>
                          <a:effectLst/>
                          <a:latin typeface="Arial Nova" panose="020B0504020202020204" pitchFamily="34" charset="0"/>
                        </a:rPr>
                        <a:t>Distribution of cash to shareholders, in proportion to their equity </a:t>
                      </a:r>
                      <a:r>
                        <a:rPr lang="en-US" sz="1100" b="0" i="0" u="none" strike="noStrike" dirty="0">
                          <a:solidFill>
                            <a:srgbClr val="FF0000"/>
                          </a:solidFill>
                          <a:effectLst/>
                          <a:latin typeface="Arial Nova" panose="020B0504020202020204" pitchFamily="34" charset="0"/>
                        </a:rPr>
                        <a:t>or investment fund</a:t>
                      </a:r>
                      <a:r>
                        <a:rPr lang="en-US" sz="1100" b="0" i="0" u="none" strike="noStrike" dirty="0">
                          <a:solidFill>
                            <a:srgbClr val="333D3E"/>
                          </a:solidFill>
                          <a:effectLst/>
                          <a:latin typeface="Arial Nova" panose="020B0504020202020204" pitchFamily="34" charset="0"/>
                        </a:rPr>
                        <a:t> holding. Ordinary dividends are recurring and regular. Shareholder must take cash and may be offered a choice of currency.</a:t>
                      </a: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dirty="0">
                          <a:solidFill>
                            <a:srgbClr val="333D3E"/>
                          </a:solidFill>
                          <a:effectLst/>
                          <a:latin typeface="Arial Nova" panose="020B0504020202020204" pitchFamily="34" charset="0"/>
                        </a:rPr>
                        <a:t>NA</a:t>
                      </a: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t"/>
                      <a:r>
                        <a:rPr lang="en-US" sz="1100" b="0" i="0" u="none" strike="noStrike" dirty="0">
                          <a:solidFill>
                            <a:srgbClr val="333D3E"/>
                          </a:solidFill>
                          <a:effectLst/>
                          <a:latin typeface="Arial Nova" panose="020B0504020202020204" pitchFamily="34" charset="0"/>
                        </a:rPr>
                        <a:t>NA</a:t>
                      </a: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82284066"/>
                  </a:ext>
                </a:extLst>
              </a:tr>
              <a:tr h="332163">
                <a:tc>
                  <a:txBody>
                    <a:bodyPr/>
                    <a:lstStyle/>
                    <a:p>
                      <a:pPr algn="l" fontAlgn="b"/>
                      <a:r>
                        <a:rPr lang="en-US" sz="1100" b="0" i="0" u="none" strike="noStrike" dirty="0">
                          <a:solidFill>
                            <a:srgbClr val="333D3E"/>
                          </a:solidFill>
                          <a:effectLst/>
                          <a:latin typeface="Arial Nova" panose="020B0504020202020204" pitchFamily="34" charset="0"/>
                        </a:rPr>
                        <a:t>DVSE</a:t>
                      </a: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333D3E"/>
                          </a:solidFill>
                          <a:effectLst/>
                          <a:latin typeface="Arial Nova" panose="020B0504020202020204" pitchFamily="34" charset="0"/>
                        </a:rPr>
                        <a:t>Dividend paid to shareholders in the form of equities of the issuing corporation.</a:t>
                      </a: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dirty="0">
                          <a:solidFill>
                            <a:srgbClr val="333D3E"/>
                          </a:solidFill>
                          <a:effectLst/>
                          <a:latin typeface="Arial Nova" panose="020B0504020202020204" pitchFamily="34" charset="0"/>
                        </a:rPr>
                        <a:t>Dividend paid to shareholders in the form of equities </a:t>
                      </a:r>
                      <a:r>
                        <a:rPr lang="en-US" sz="1100" b="0" i="0" u="none" strike="noStrike" dirty="0">
                          <a:solidFill>
                            <a:srgbClr val="FF0000"/>
                          </a:solidFill>
                          <a:effectLst/>
                          <a:latin typeface="Arial Nova" panose="020B0504020202020204" pitchFamily="34" charset="0"/>
                        </a:rPr>
                        <a:t>or investment fund units</a:t>
                      </a:r>
                      <a:r>
                        <a:rPr lang="en-US" sz="1100" b="0" i="0" u="none" strike="noStrike" dirty="0">
                          <a:solidFill>
                            <a:srgbClr val="333D3E"/>
                          </a:solidFill>
                          <a:effectLst/>
                          <a:latin typeface="Arial Nova" panose="020B0504020202020204" pitchFamily="34" charset="0"/>
                        </a:rPr>
                        <a:t> of the issuing corporation </a:t>
                      </a:r>
                      <a:r>
                        <a:rPr lang="en-US" sz="1100" b="0" i="0" u="none" strike="noStrike" dirty="0">
                          <a:solidFill>
                            <a:srgbClr val="FF0000"/>
                          </a:solidFill>
                          <a:effectLst/>
                          <a:latin typeface="Arial Nova" panose="020B0504020202020204" pitchFamily="34" charset="0"/>
                        </a:rPr>
                        <a:t>or investment fund company</a:t>
                      </a:r>
                      <a:r>
                        <a:rPr lang="en-US" sz="1100" b="0" i="0" u="none" strike="noStrike" dirty="0">
                          <a:solidFill>
                            <a:srgbClr val="333D3E"/>
                          </a:solidFill>
                          <a:effectLst/>
                          <a:latin typeface="Arial Nova" panose="020B0504020202020204" pitchFamily="34" charset="0"/>
                        </a:rPr>
                        <a:t>.</a:t>
                      </a: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dirty="0">
                          <a:solidFill>
                            <a:srgbClr val="333D3E"/>
                          </a:solidFill>
                          <a:effectLst/>
                          <a:latin typeface="Arial Nova" panose="020B0504020202020204" pitchFamily="34" charset="0"/>
                        </a:rPr>
                        <a:t>NA</a:t>
                      </a: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t"/>
                      <a:r>
                        <a:rPr lang="en-US" sz="1100" b="0" i="0" u="none" strike="noStrike" dirty="0">
                          <a:solidFill>
                            <a:srgbClr val="333D3E"/>
                          </a:solidFill>
                          <a:effectLst/>
                          <a:latin typeface="Arial Nova" panose="020B0504020202020204" pitchFamily="34" charset="0"/>
                        </a:rPr>
                        <a:t>NA</a:t>
                      </a: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34336925"/>
                  </a:ext>
                </a:extLst>
              </a:tr>
              <a:tr h="822083">
                <a:tc>
                  <a:txBody>
                    <a:bodyPr/>
                    <a:lstStyle/>
                    <a:p>
                      <a:pPr algn="l" fontAlgn="b"/>
                      <a:r>
                        <a:rPr lang="en-US" sz="1100" b="0" i="0" u="none" strike="noStrike" dirty="0">
                          <a:solidFill>
                            <a:srgbClr val="333D3E"/>
                          </a:solidFill>
                          <a:effectLst/>
                          <a:latin typeface="Arial Nova" panose="020B0504020202020204" pitchFamily="34" charset="0"/>
                        </a:rPr>
                        <a:t>CAOS</a:t>
                      </a: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333D3E"/>
                          </a:solidFill>
                          <a:effectLst/>
                          <a:latin typeface="Arial Nova" panose="020B0504020202020204" pitchFamily="34" charset="0"/>
                        </a:rPr>
                        <a:t>The option applicability is not subject to the account owner decision but depends on the terms defined by the issuer, for example in the case of Equity Linked Notes or warrants.</a:t>
                      </a: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dirty="0">
                          <a:solidFill>
                            <a:srgbClr val="333D3E"/>
                          </a:solidFill>
                          <a:effectLst/>
                          <a:latin typeface="Arial Nova" panose="020B0504020202020204" pitchFamily="34" charset="0"/>
                        </a:rPr>
                        <a:t>The option applicability is not subject to the account owner decision but depends on the terms defined by the issuer, for example in the case of Equity Linked Notes or warrants. </a:t>
                      </a:r>
                      <a:r>
                        <a:rPr lang="en-US" sz="1100" b="0" i="0" u="none" strike="noStrike" dirty="0">
                          <a:solidFill>
                            <a:srgbClr val="FF0000"/>
                          </a:solidFill>
                          <a:effectLst/>
                          <a:latin typeface="Arial Nova" panose="020B0504020202020204" pitchFamily="34" charset="0"/>
                        </a:rPr>
                        <a:t>For investment funds the option applicability is subject to the account holders previously established dividend preference.</a:t>
                      </a:r>
                      <a:endParaRPr lang="en-US" sz="1100" b="0" i="0" u="none" strike="noStrike" dirty="0">
                        <a:solidFill>
                          <a:srgbClr val="333D3E"/>
                        </a:solidFill>
                        <a:effectLst/>
                        <a:latin typeface="Arial Nova" panose="020B0504020202020204" pitchFamily="34" charset="0"/>
                      </a:endParaRP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dirty="0">
                          <a:solidFill>
                            <a:srgbClr val="333D3E"/>
                          </a:solidFill>
                          <a:effectLst/>
                          <a:latin typeface="Arial Nova" panose="020B0504020202020204" pitchFamily="34" charset="0"/>
                        </a:rPr>
                        <a:t>NA</a:t>
                      </a: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t"/>
                      <a:r>
                        <a:rPr lang="en-US" sz="1100" b="0" i="0" u="none" strike="noStrike" dirty="0">
                          <a:solidFill>
                            <a:srgbClr val="333D3E"/>
                          </a:solidFill>
                          <a:effectLst/>
                          <a:latin typeface="Arial Nova" panose="020B0504020202020204" pitchFamily="34" charset="0"/>
                        </a:rPr>
                        <a:t>NA</a:t>
                      </a:r>
                    </a:p>
                  </a:txBody>
                  <a:tcPr marL="5696" marR="5696" marT="5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31122548"/>
                  </a:ext>
                </a:extLst>
              </a:tr>
            </a:tbl>
          </a:graphicData>
        </a:graphic>
      </p:graphicFrame>
    </p:spTree>
    <p:extLst>
      <p:ext uri="{BB962C8B-B14F-4D97-AF65-F5344CB8AC3E}">
        <p14:creationId xmlns:p14="http://schemas.microsoft.com/office/powerpoint/2010/main" val="3214261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SMPG IF - CA Stream 2 - March 31, 2023</a:t>
            </a:r>
            <a:endParaRPr lang="en-GB" dirty="0"/>
          </a:p>
        </p:txBody>
      </p:sp>
      <p:sp>
        <p:nvSpPr>
          <p:cNvPr id="3" name="Slide Number Placeholder 2"/>
          <p:cNvSpPr>
            <a:spLocks noGrp="1"/>
          </p:cNvSpPr>
          <p:nvPr>
            <p:ph type="sldNum" sz="quarter" idx="11"/>
          </p:nvPr>
        </p:nvSpPr>
        <p:spPr/>
        <p:txBody>
          <a:bodyPr/>
          <a:lstStyle/>
          <a:p>
            <a:fld id="{F17889F7-7963-4A16-ADF8-FEE4D97DC541}" type="slidenum">
              <a:rPr lang="en-GB" smtClean="0"/>
              <a:pPr/>
              <a:t>8</a:t>
            </a:fld>
            <a:endParaRPr lang="en-GB"/>
          </a:p>
        </p:txBody>
      </p:sp>
      <p:sp>
        <p:nvSpPr>
          <p:cNvPr id="4" name="Text Placeholder 3"/>
          <p:cNvSpPr>
            <a:spLocks noGrp="1"/>
          </p:cNvSpPr>
          <p:nvPr>
            <p:ph type="body" idx="13"/>
          </p:nvPr>
        </p:nvSpPr>
        <p:spPr>
          <a:xfrm>
            <a:off x="291902" y="844794"/>
            <a:ext cx="4676725" cy="637257"/>
          </a:xfrm>
        </p:spPr>
        <p:txBody>
          <a:bodyPr/>
          <a:lstStyle/>
          <a:p>
            <a:r>
              <a:rPr lang="en-GB" b="1" u="sng" dirty="0"/>
              <a:t>Initial and replacement announcements:</a:t>
            </a:r>
          </a:p>
          <a:p>
            <a:pPr marL="285750" indent="-285750">
              <a:buFontTx/>
              <a:buChar char="-"/>
            </a:pPr>
            <a:r>
              <a:rPr lang="en-GB" dirty="0"/>
              <a:t>MT 564 NEWM or REPL (Optional)</a:t>
            </a:r>
          </a:p>
        </p:txBody>
      </p:sp>
      <p:sp>
        <p:nvSpPr>
          <p:cNvPr id="6" name="Title 5"/>
          <p:cNvSpPr>
            <a:spLocks noGrp="1"/>
          </p:cNvSpPr>
          <p:nvPr>
            <p:ph type="title"/>
          </p:nvPr>
        </p:nvSpPr>
        <p:spPr/>
        <p:txBody>
          <a:bodyPr/>
          <a:lstStyle/>
          <a:p>
            <a:r>
              <a:rPr lang="en-GB" dirty="0"/>
              <a:t>Messaging (1/3)</a:t>
            </a:r>
          </a:p>
        </p:txBody>
      </p:sp>
      <p:sp>
        <p:nvSpPr>
          <p:cNvPr id="7" name="Text Placeholder 6"/>
          <p:cNvSpPr>
            <a:spLocks noGrp="1"/>
          </p:cNvSpPr>
          <p:nvPr>
            <p:ph type="body" idx="15"/>
          </p:nvPr>
        </p:nvSpPr>
        <p:spPr>
          <a:xfrm>
            <a:off x="291902" y="1454299"/>
            <a:ext cx="5552818" cy="1803188"/>
          </a:xfrm>
        </p:spPr>
        <p:txBody>
          <a:bodyPr/>
          <a:lstStyle/>
          <a:p>
            <a:r>
              <a:rPr lang="en-GB" b="1" u="sng" dirty="0"/>
              <a:t>Solution Proposal:</a:t>
            </a:r>
          </a:p>
        </p:txBody>
      </p:sp>
      <p:graphicFrame>
        <p:nvGraphicFramePr>
          <p:cNvPr id="5" name="Table 8">
            <a:extLst>
              <a:ext uri="{FF2B5EF4-FFF2-40B4-BE49-F238E27FC236}">
                <a16:creationId xmlns:a16="http://schemas.microsoft.com/office/drawing/2014/main" id="{9F510D93-7435-490D-B02C-8FCE6291C3DD}"/>
              </a:ext>
            </a:extLst>
          </p:cNvPr>
          <p:cNvGraphicFramePr>
            <a:graphicFrameLocks noGrp="1"/>
          </p:cNvGraphicFramePr>
          <p:nvPr>
            <p:extLst>
              <p:ext uri="{D42A27DB-BD31-4B8C-83A1-F6EECF244321}">
                <p14:modId xmlns:p14="http://schemas.microsoft.com/office/powerpoint/2010/main" val="3790879988"/>
              </p:ext>
            </p:extLst>
          </p:nvPr>
        </p:nvGraphicFramePr>
        <p:xfrm>
          <a:off x="336309" y="1803349"/>
          <a:ext cx="10128404" cy="1158240"/>
        </p:xfrm>
        <a:graphic>
          <a:graphicData uri="http://schemas.openxmlformats.org/drawingml/2006/table">
            <a:tbl>
              <a:tblPr firstRow="1" bandRow="1">
                <a:tableStyleId>{5C22544A-7EE6-4342-B048-85BDC9FD1C3A}</a:tableStyleId>
              </a:tblPr>
              <a:tblGrid>
                <a:gridCol w="779108">
                  <a:extLst>
                    <a:ext uri="{9D8B030D-6E8A-4147-A177-3AD203B41FA5}">
                      <a16:colId xmlns:a16="http://schemas.microsoft.com/office/drawing/2014/main" val="1930797567"/>
                    </a:ext>
                  </a:extLst>
                </a:gridCol>
                <a:gridCol w="779108">
                  <a:extLst>
                    <a:ext uri="{9D8B030D-6E8A-4147-A177-3AD203B41FA5}">
                      <a16:colId xmlns:a16="http://schemas.microsoft.com/office/drawing/2014/main" val="4249134443"/>
                    </a:ext>
                  </a:extLst>
                </a:gridCol>
                <a:gridCol w="779108">
                  <a:extLst>
                    <a:ext uri="{9D8B030D-6E8A-4147-A177-3AD203B41FA5}">
                      <a16:colId xmlns:a16="http://schemas.microsoft.com/office/drawing/2014/main" val="4263986565"/>
                    </a:ext>
                  </a:extLst>
                </a:gridCol>
                <a:gridCol w="779108">
                  <a:extLst>
                    <a:ext uri="{9D8B030D-6E8A-4147-A177-3AD203B41FA5}">
                      <a16:colId xmlns:a16="http://schemas.microsoft.com/office/drawing/2014/main" val="2226028203"/>
                    </a:ext>
                  </a:extLst>
                </a:gridCol>
                <a:gridCol w="779108">
                  <a:extLst>
                    <a:ext uri="{9D8B030D-6E8A-4147-A177-3AD203B41FA5}">
                      <a16:colId xmlns:a16="http://schemas.microsoft.com/office/drawing/2014/main" val="2300598789"/>
                    </a:ext>
                  </a:extLst>
                </a:gridCol>
                <a:gridCol w="779108">
                  <a:extLst>
                    <a:ext uri="{9D8B030D-6E8A-4147-A177-3AD203B41FA5}">
                      <a16:colId xmlns:a16="http://schemas.microsoft.com/office/drawing/2014/main" val="1225790716"/>
                    </a:ext>
                  </a:extLst>
                </a:gridCol>
                <a:gridCol w="779108">
                  <a:extLst>
                    <a:ext uri="{9D8B030D-6E8A-4147-A177-3AD203B41FA5}">
                      <a16:colId xmlns:a16="http://schemas.microsoft.com/office/drawing/2014/main" val="2252904349"/>
                    </a:ext>
                  </a:extLst>
                </a:gridCol>
                <a:gridCol w="779108">
                  <a:extLst>
                    <a:ext uri="{9D8B030D-6E8A-4147-A177-3AD203B41FA5}">
                      <a16:colId xmlns:a16="http://schemas.microsoft.com/office/drawing/2014/main" val="2712239485"/>
                    </a:ext>
                  </a:extLst>
                </a:gridCol>
                <a:gridCol w="779108">
                  <a:extLst>
                    <a:ext uri="{9D8B030D-6E8A-4147-A177-3AD203B41FA5}">
                      <a16:colId xmlns:a16="http://schemas.microsoft.com/office/drawing/2014/main" val="1007050027"/>
                    </a:ext>
                  </a:extLst>
                </a:gridCol>
                <a:gridCol w="779108">
                  <a:extLst>
                    <a:ext uri="{9D8B030D-6E8A-4147-A177-3AD203B41FA5}">
                      <a16:colId xmlns:a16="http://schemas.microsoft.com/office/drawing/2014/main" val="14147841"/>
                    </a:ext>
                  </a:extLst>
                </a:gridCol>
                <a:gridCol w="779108">
                  <a:extLst>
                    <a:ext uri="{9D8B030D-6E8A-4147-A177-3AD203B41FA5}">
                      <a16:colId xmlns:a16="http://schemas.microsoft.com/office/drawing/2014/main" val="1281582209"/>
                    </a:ext>
                  </a:extLst>
                </a:gridCol>
                <a:gridCol w="779108">
                  <a:extLst>
                    <a:ext uri="{9D8B030D-6E8A-4147-A177-3AD203B41FA5}">
                      <a16:colId xmlns:a16="http://schemas.microsoft.com/office/drawing/2014/main" val="4085745695"/>
                    </a:ext>
                  </a:extLst>
                </a:gridCol>
                <a:gridCol w="779108">
                  <a:extLst>
                    <a:ext uri="{9D8B030D-6E8A-4147-A177-3AD203B41FA5}">
                      <a16:colId xmlns:a16="http://schemas.microsoft.com/office/drawing/2014/main" val="886657145"/>
                    </a:ext>
                  </a:extLst>
                </a:gridCol>
              </a:tblGrid>
              <a:tr h="370840">
                <a:tc>
                  <a:txBody>
                    <a:bodyPr/>
                    <a:lstStyle/>
                    <a:p>
                      <a:pPr algn="ctr" fontAlgn="t"/>
                      <a:r>
                        <a:rPr lang="en-US" sz="1000" b="1" i="0" u="none" strike="noStrike" dirty="0">
                          <a:solidFill>
                            <a:schemeClr val="bg1"/>
                          </a:solidFill>
                          <a:effectLst/>
                          <a:latin typeface="Arial" panose="020B0604020202020204" pitchFamily="34" charset="0"/>
                        </a:rPr>
                        <a:t>(A) </a:t>
                      </a:r>
                    </a:p>
                    <a:p>
                      <a:pPr algn="ctr" fontAlgn="t"/>
                      <a:r>
                        <a:rPr lang="en-US" sz="1000" b="1" i="0" u="none" strike="noStrike" dirty="0">
                          <a:solidFill>
                            <a:schemeClr val="bg1"/>
                          </a:solidFill>
                          <a:effectLst/>
                          <a:latin typeface="Arial" panose="020B0604020202020204" pitchFamily="34" charset="0"/>
                        </a:rPr>
                        <a:t>CAEV</a:t>
                      </a: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(A) </a:t>
                      </a:r>
                    </a:p>
                    <a:p>
                      <a:pPr algn="ctr" fontAlgn="t"/>
                      <a:r>
                        <a:rPr lang="en-US" sz="1000" b="1" i="0" u="none" strike="noStrike" dirty="0">
                          <a:solidFill>
                            <a:schemeClr val="bg1"/>
                          </a:solidFill>
                          <a:effectLst/>
                          <a:latin typeface="Arial" panose="020B0604020202020204" pitchFamily="34" charset="0"/>
                        </a:rPr>
                        <a:t>CAMV</a:t>
                      </a: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(A) </a:t>
                      </a:r>
                    </a:p>
                    <a:p>
                      <a:pPr algn="ctr" fontAlgn="t"/>
                      <a:r>
                        <a:rPr lang="en-GB" sz="1000" b="1" i="0" u="none" strike="noStrike" dirty="0">
                          <a:solidFill>
                            <a:schemeClr val="bg1"/>
                          </a:solidFill>
                          <a:effectLst/>
                          <a:latin typeface="Arial" panose="020B0604020202020204" pitchFamily="34" charset="0"/>
                        </a:rPr>
                        <a:t>Function</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(A) Processing Status</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 (E) </a:t>
                      </a:r>
                    </a:p>
                    <a:p>
                      <a:pPr algn="ctr" fontAlgn="t"/>
                      <a:r>
                        <a:rPr lang="en-US" sz="1000" b="1" i="0" u="none" strike="noStrike" dirty="0">
                          <a:solidFill>
                            <a:schemeClr val="bg1"/>
                          </a:solidFill>
                          <a:effectLst/>
                          <a:latin typeface="Arial" panose="020B0604020202020204" pitchFamily="34" charset="0"/>
                        </a:rPr>
                        <a:t>CAOP</a:t>
                      </a: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 (D) Quantity of Financial Instrument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(D) </a:t>
                      </a:r>
                    </a:p>
                    <a:p>
                      <a:pPr algn="ctr" fontAlgn="t"/>
                      <a:r>
                        <a:rPr lang="en-US" sz="1000" b="1" i="0" u="none" strike="noStrike" dirty="0">
                          <a:solidFill>
                            <a:schemeClr val="bg1"/>
                          </a:solidFill>
                          <a:effectLst/>
                          <a:latin typeface="Arial" panose="020B0604020202020204" pitchFamily="34" charset="0"/>
                        </a:rPr>
                        <a:t>Date</a:t>
                      </a: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(E1)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Date</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(E2)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Date</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(E2) </a:t>
                      </a:r>
                    </a:p>
                    <a:p>
                      <a:pPr algn="ctr" fontAlgn="t"/>
                      <a:r>
                        <a:rPr lang="en-US" sz="1000" b="1" i="0" u="none" strike="noStrike" dirty="0">
                          <a:solidFill>
                            <a:schemeClr val="bg1"/>
                          </a:solidFill>
                          <a:effectLst/>
                          <a:latin typeface="Arial" panose="020B0604020202020204" pitchFamily="34" charset="0"/>
                        </a:rPr>
                        <a:t>Rate</a:t>
                      </a: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(E1)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Amount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(E2) </a:t>
                      </a:r>
                    </a:p>
                    <a:p>
                      <a:pPr algn="ctr" fontAlgn="t"/>
                      <a:r>
                        <a:rPr lang="en-GB" sz="1000" b="1" i="0" u="none" strike="noStrike" dirty="0">
                          <a:solidFill>
                            <a:schemeClr val="bg1"/>
                          </a:solidFill>
                          <a:effectLst/>
                          <a:latin typeface="Arial" panose="020B0604020202020204" pitchFamily="34" charset="0"/>
                        </a:rPr>
                        <a:t>Amount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(E1) </a:t>
                      </a:r>
                    </a:p>
                    <a:p>
                      <a:pPr algn="ctr" fontAlgn="t"/>
                      <a:r>
                        <a:rPr lang="en-GB" sz="1000" b="1" i="0" u="none" strike="noStrike" dirty="0">
                          <a:solidFill>
                            <a:schemeClr val="bg1"/>
                          </a:solidFill>
                          <a:effectLst/>
                          <a:latin typeface="Arial" panose="020B0604020202020204" pitchFamily="34" charset="0"/>
                        </a:rPr>
                        <a:t>Price</a:t>
                      </a:r>
                      <a:endParaRPr lang="en-US" sz="1000" b="1" i="0" u="none" strike="noStrike" dirty="0">
                        <a:solidFill>
                          <a:schemeClr val="bg1"/>
                        </a:solidFill>
                        <a:effectLst/>
                        <a:latin typeface="Arial" panose="020B0604020202020204" pitchFamily="34" charset="0"/>
                      </a:endParaRPr>
                    </a:p>
                  </a:txBody>
                  <a:tcPr marL="0" marR="0" marT="0" marB="0" anchor="ctr"/>
                </a:tc>
                <a:extLst>
                  <a:ext uri="{0D108BD9-81ED-4DB2-BD59-A6C34878D82A}">
                    <a16:rowId xmlns:a16="http://schemas.microsoft.com/office/drawing/2014/main" val="3721664672"/>
                  </a:ext>
                </a:extLst>
              </a:tr>
              <a:tr h="370840">
                <a:tc>
                  <a:txBody>
                    <a:bodyPr/>
                    <a:lstStyle/>
                    <a:p>
                      <a:r>
                        <a:rPr lang="en-GB" sz="1000" dirty="0">
                          <a:latin typeface="+mn-lt"/>
                        </a:rPr>
                        <a:t>DVOP</a:t>
                      </a:r>
                    </a:p>
                    <a:p>
                      <a:r>
                        <a:rPr lang="en-GB" sz="1000" dirty="0">
                          <a:latin typeface="+mn-lt"/>
                        </a:rPr>
                        <a:t>or</a:t>
                      </a:r>
                    </a:p>
                    <a:p>
                      <a:r>
                        <a:rPr lang="en-GB" sz="1000" dirty="0">
                          <a:latin typeface="+mn-lt"/>
                        </a:rPr>
                        <a:t>FINC?</a:t>
                      </a:r>
                      <a:endParaRPr lang="en-US" sz="1000" dirty="0">
                        <a:latin typeface="+mn-lt"/>
                      </a:endParaRPr>
                    </a:p>
                  </a:txBody>
                  <a:tcPr/>
                </a:tc>
                <a:tc>
                  <a:txBody>
                    <a:bodyPr/>
                    <a:lstStyle/>
                    <a:p>
                      <a:r>
                        <a:rPr lang="en-GB" sz="1000" dirty="0"/>
                        <a:t>CHOS</a:t>
                      </a:r>
                    </a:p>
                    <a:p>
                      <a:r>
                        <a:rPr lang="en-GB" sz="1000" dirty="0"/>
                        <a:t>or</a:t>
                      </a:r>
                    </a:p>
                    <a:p>
                      <a:r>
                        <a:rPr lang="en-GB" sz="1000" dirty="0"/>
                        <a:t>MAND?</a:t>
                      </a:r>
                      <a:endParaRPr lang="en-US" sz="1000" dirty="0"/>
                    </a:p>
                  </a:txBody>
                  <a:tcPr/>
                </a:tc>
                <a:tc>
                  <a:txBody>
                    <a:bodyPr/>
                    <a:lstStyle/>
                    <a:p>
                      <a:r>
                        <a:rPr lang="en-GB" sz="1000" dirty="0"/>
                        <a:t>NEWM or REPL</a:t>
                      </a:r>
                      <a:endParaRPr lang="en-US" sz="1000" dirty="0"/>
                    </a:p>
                  </a:txBody>
                  <a:tcPr/>
                </a:tc>
                <a:tc>
                  <a:txBody>
                    <a:bodyPr/>
                    <a:lstStyle/>
                    <a:p>
                      <a:r>
                        <a:rPr lang="en-GB" sz="1000" dirty="0"/>
                        <a:t>PREU, PREC</a:t>
                      </a:r>
                      <a:r>
                        <a:rPr lang="en-US" sz="1000" dirty="0"/>
                        <a:t> or COMP</a:t>
                      </a:r>
                      <a:endParaRPr lang="en-GB" sz="1000" dirty="0"/>
                    </a:p>
                  </a:txBody>
                  <a:tcPr/>
                </a:tc>
                <a:tc>
                  <a:txBody>
                    <a:bodyPr/>
                    <a:lstStyle/>
                    <a:p>
                      <a:r>
                        <a:rPr lang="en-GB" sz="1000" dirty="0"/>
                        <a:t>CASH (D)</a:t>
                      </a:r>
                    </a:p>
                    <a:p>
                      <a:r>
                        <a:rPr lang="en-GB" sz="1000" dirty="0"/>
                        <a:t>SECU</a:t>
                      </a:r>
                      <a:endParaRPr lang="en-US" sz="1000" dirty="0"/>
                    </a:p>
                  </a:txBody>
                  <a:tcPr/>
                </a:tc>
                <a:tc>
                  <a:txBody>
                    <a:bodyPr/>
                    <a:lstStyle/>
                    <a:p>
                      <a:r>
                        <a:rPr lang="en-GB" sz="1000" dirty="0"/>
                        <a:t>ELIG (O)</a:t>
                      </a:r>
                      <a:endParaRPr lang="en-US" sz="1000" dirty="0"/>
                    </a:p>
                  </a:txBody>
                  <a:tcPr/>
                </a:tc>
                <a:tc>
                  <a:txBody>
                    <a:bodyPr/>
                    <a:lstStyle/>
                    <a:p>
                      <a:r>
                        <a:rPr lang="en-GB" sz="1000" dirty="0"/>
                        <a:t>RDTE (M)</a:t>
                      </a:r>
                    </a:p>
                    <a:p>
                      <a:r>
                        <a:rPr lang="en-GB" sz="1000" dirty="0">
                          <a:solidFill>
                            <a:schemeClr val="tx1"/>
                          </a:solidFill>
                        </a:rPr>
                        <a:t>XDTE (M)</a:t>
                      </a:r>
                      <a:endParaRPr lang="en-US" sz="1000" dirty="0">
                        <a:solidFill>
                          <a:schemeClr val="tx1"/>
                        </a:solidFill>
                      </a:endParaRPr>
                    </a:p>
                  </a:txBody>
                  <a:tcPr/>
                </a:tc>
                <a:tc>
                  <a:txBody>
                    <a:bodyPr/>
                    <a:lstStyle/>
                    <a:p>
                      <a:r>
                        <a:rPr lang="en-GB" sz="1000" b="0" dirty="0"/>
                        <a:t>PAYD (M)</a:t>
                      </a:r>
                    </a:p>
                    <a:p>
                      <a:pPr marL="0" marR="0" lvl="0" indent="0" algn="l" defTabSz="1079642" rtl="0" eaLnBrk="1" fontAlgn="auto" latinLnBrk="0" hangingPunct="1">
                        <a:lnSpc>
                          <a:spcPct val="100000"/>
                        </a:lnSpc>
                        <a:spcBef>
                          <a:spcPts val="0"/>
                        </a:spcBef>
                        <a:spcAft>
                          <a:spcPts val="0"/>
                        </a:spcAft>
                        <a:buClrTx/>
                        <a:buSzTx/>
                        <a:buFontTx/>
                        <a:buNone/>
                        <a:tabLst/>
                        <a:defRPr/>
                      </a:pPr>
                      <a:r>
                        <a:rPr lang="en-US" sz="1000" b="0" dirty="0">
                          <a:solidFill>
                            <a:srgbClr val="FF0000"/>
                          </a:solidFill>
                        </a:rPr>
                        <a:t>Reinvestment Date (O)*</a:t>
                      </a:r>
                      <a:endParaRPr lang="en-US" sz="1000" b="0" dirty="0"/>
                    </a:p>
                  </a:txBody>
                  <a:tcPr/>
                </a:tc>
                <a:tc>
                  <a:txBody>
                    <a:bodyPr/>
                    <a:lstStyle/>
                    <a:p>
                      <a:r>
                        <a:rPr lang="en-GB" sz="1000" dirty="0"/>
                        <a:t>PAYD (M)</a:t>
                      </a:r>
                      <a:endParaRPr lang="en-US" sz="1000" dirty="0"/>
                    </a:p>
                  </a:txBody>
                  <a:tcPr/>
                </a:tc>
                <a:tc>
                  <a:txBody>
                    <a:bodyPr/>
                    <a:lstStyle/>
                    <a:p>
                      <a:r>
                        <a:rPr lang="en-GB" sz="1000" dirty="0"/>
                        <a:t>GRSS (O)</a:t>
                      </a:r>
                    </a:p>
                    <a:p>
                      <a:r>
                        <a:rPr lang="en-GB" sz="1000" dirty="0"/>
                        <a:t>TAXR (O)</a:t>
                      </a:r>
                    </a:p>
                    <a:p>
                      <a:r>
                        <a:rPr lang="en-GB" sz="1000" dirty="0"/>
                        <a:t>NETT (O)</a:t>
                      </a:r>
                      <a:endParaRPr lang="en-US" sz="1000" dirty="0"/>
                    </a:p>
                  </a:txBody>
                  <a:tcPr/>
                </a:tc>
                <a:tc>
                  <a:txBody>
                    <a:bodyPr/>
                    <a:lstStyle/>
                    <a:p>
                      <a:pPr marL="0" marR="0" lvl="0" indent="0" algn="l" defTabSz="1079642" rtl="0" eaLnBrk="1" fontAlgn="auto" latinLnBrk="0" hangingPunct="1">
                        <a:lnSpc>
                          <a:spcPct val="100000"/>
                        </a:lnSpc>
                        <a:spcBef>
                          <a:spcPts val="0"/>
                        </a:spcBef>
                        <a:spcAft>
                          <a:spcPts val="0"/>
                        </a:spcAft>
                        <a:buClrTx/>
                        <a:buSzTx/>
                        <a:buFontTx/>
                        <a:buNone/>
                        <a:tabLst/>
                        <a:defRPr/>
                      </a:pPr>
                      <a:r>
                        <a:rPr lang="en-GB" sz="1000" dirty="0"/>
                        <a:t>ENTL (O)</a:t>
                      </a:r>
                    </a:p>
                  </a:txBody>
                  <a:tcPr/>
                </a:tc>
                <a:tc>
                  <a:txBody>
                    <a:bodyPr/>
                    <a:lstStyle/>
                    <a:p>
                      <a:r>
                        <a:rPr lang="en-GB" sz="1000" dirty="0"/>
                        <a:t>ENTL (O)</a:t>
                      </a:r>
                    </a:p>
                    <a:p>
                      <a:r>
                        <a:rPr lang="en-GB" sz="1000" dirty="0"/>
                        <a:t>RESU (O)</a:t>
                      </a:r>
                      <a:endParaRPr lang="en-US" sz="1000" dirty="0"/>
                    </a:p>
                  </a:txBody>
                  <a:tcPr/>
                </a:tc>
                <a:tc>
                  <a:txBody>
                    <a:bodyPr/>
                    <a:lstStyle/>
                    <a:p>
                      <a:r>
                        <a:rPr lang="en-GB" sz="1000" dirty="0"/>
                        <a:t>PRPP (O)</a:t>
                      </a:r>
                      <a:endParaRPr lang="en-US" sz="1000" dirty="0"/>
                    </a:p>
                  </a:txBody>
                  <a:tcPr/>
                </a:tc>
                <a:extLst>
                  <a:ext uri="{0D108BD9-81ED-4DB2-BD59-A6C34878D82A}">
                    <a16:rowId xmlns:a16="http://schemas.microsoft.com/office/drawing/2014/main" val="1790579145"/>
                  </a:ext>
                </a:extLst>
              </a:tr>
            </a:tbl>
          </a:graphicData>
        </a:graphic>
      </p:graphicFrame>
      <p:sp>
        <p:nvSpPr>
          <p:cNvPr id="17" name="Text Placeholder 3">
            <a:extLst>
              <a:ext uri="{FF2B5EF4-FFF2-40B4-BE49-F238E27FC236}">
                <a16:creationId xmlns:a16="http://schemas.microsoft.com/office/drawing/2014/main" id="{2D0FFAA3-476F-4F00-87DF-47AA9F96EFAB}"/>
              </a:ext>
            </a:extLst>
          </p:cNvPr>
          <p:cNvSpPr txBox="1">
            <a:spLocks/>
          </p:cNvSpPr>
          <p:nvPr/>
        </p:nvSpPr>
        <p:spPr bwMode="auto">
          <a:xfrm>
            <a:off x="291902" y="3176664"/>
            <a:ext cx="4532709" cy="637257"/>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marL="0" indent="0" algn="l" rtl="0" eaLnBrk="1" fontAlgn="base" hangingPunct="1">
              <a:spcBef>
                <a:spcPct val="20000"/>
              </a:spcBef>
              <a:spcAft>
                <a:spcPct val="0"/>
              </a:spcAft>
              <a:buFont typeface="Arial" panose="020B0604020202020204" pitchFamily="34" charset="0"/>
              <a:buNone/>
              <a:defRPr sz="1400" b="0" baseline="0">
                <a:solidFill>
                  <a:schemeClr val="tx2"/>
                </a:solidFill>
                <a:latin typeface="+mn-lt"/>
                <a:ea typeface="+mn-ea"/>
                <a:cs typeface="+mn-cs"/>
              </a:defRPr>
            </a:lvl1pPr>
            <a:lvl2pPr marL="742905" indent="-285732"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1200077" indent="-285732" algn="l" rtl="0" eaLnBrk="1" fontAlgn="base" hangingPunct="1">
              <a:spcBef>
                <a:spcPct val="20000"/>
              </a:spcBef>
              <a:spcAft>
                <a:spcPct val="0"/>
              </a:spcAft>
              <a:buFont typeface="Courier New" panose="02070309020205020404" pitchFamily="49" charset="0"/>
              <a:buChar char="o"/>
              <a:defRPr sz="1400" baseline="0">
                <a:solidFill>
                  <a:schemeClr val="tx2"/>
                </a:solidFill>
                <a:latin typeface="+mn-lt"/>
              </a:defRPr>
            </a:lvl3pPr>
            <a:lvl4pPr marL="1371517" indent="0" algn="l" rtl="0" eaLnBrk="1" fontAlgn="base" hangingPunct="1">
              <a:spcBef>
                <a:spcPct val="20000"/>
              </a:spcBef>
              <a:spcAft>
                <a:spcPct val="0"/>
              </a:spcAft>
              <a:buFont typeface="+mj-lt"/>
              <a:buNone/>
              <a:defRPr sz="1400">
                <a:solidFill>
                  <a:schemeClr val="tx2"/>
                </a:solidFill>
                <a:latin typeface="+mn-lt"/>
              </a:defRPr>
            </a:lvl4pPr>
            <a:lvl5pPr marL="1828690" indent="0" algn="l" rtl="0" eaLnBrk="1" fontAlgn="base" hangingPunct="1">
              <a:spcBef>
                <a:spcPct val="20000"/>
              </a:spcBef>
              <a:spcAft>
                <a:spcPct val="0"/>
              </a:spcAft>
              <a:buFont typeface="Wingdings" panose="05000000000000000000" pitchFamily="2" charset="2"/>
              <a:buNone/>
              <a:defRPr sz="1400">
                <a:solidFill>
                  <a:schemeClr val="tx2"/>
                </a:solidFill>
                <a:latin typeface="+mn-lt"/>
              </a:defRPr>
            </a:lvl5pPr>
            <a:lvl6pPr marL="2285862" indent="0" algn="l" rtl="0" eaLnBrk="1" fontAlgn="base" hangingPunct="1">
              <a:spcBef>
                <a:spcPct val="20000"/>
              </a:spcBef>
              <a:spcAft>
                <a:spcPct val="0"/>
              </a:spcAft>
              <a:buNone/>
              <a:defRPr sz="1400">
                <a:solidFill>
                  <a:schemeClr val="tx2"/>
                </a:solidFill>
                <a:latin typeface="+mn-lt"/>
              </a:defRPr>
            </a:lvl6pPr>
            <a:lvl7pPr marL="2743035" indent="0" algn="l" rtl="0" eaLnBrk="1" fontAlgn="base" hangingPunct="1">
              <a:spcBef>
                <a:spcPct val="20000"/>
              </a:spcBef>
              <a:spcAft>
                <a:spcPct val="0"/>
              </a:spcAft>
              <a:buNone/>
              <a:defRPr sz="1400">
                <a:solidFill>
                  <a:schemeClr val="tx2"/>
                </a:solidFill>
                <a:latin typeface="+mn-lt"/>
              </a:defRPr>
            </a:lvl7pPr>
            <a:lvl8pPr marL="3200206" indent="0" algn="l" rtl="0" eaLnBrk="1" fontAlgn="base" hangingPunct="1">
              <a:spcBef>
                <a:spcPct val="20000"/>
              </a:spcBef>
              <a:spcAft>
                <a:spcPct val="0"/>
              </a:spcAft>
              <a:buNone/>
              <a:defRPr sz="1400">
                <a:solidFill>
                  <a:schemeClr val="tx2"/>
                </a:solidFill>
                <a:latin typeface="+mn-lt"/>
              </a:defRPr>
            </a:lvl8pPr>
            <a:lvl9pPr marL="3657379" indent="0" algn="l" rtl="0" eaLnBrk="1" fontAlgn="base" hangingPunct="1">
              <a:spcBef>
                <a:spcPct val="20000"/>
              </a:spcBef>
              <a:spcAft>
                <a:spcPct val="0"/>
              </a:spcAft>
              <a:buNone/>
              <a:defRPr sz="1400">
                <a:solidFill>
                  <a:schemeClr val="tx2"/>
                </a:solidFill>
                <a:latin typeface="+mn-lt"/>
              </a:defRPr>
            </a:lvl9pPr>
          </a:lstStyle>
          <a:p>
            <a:r>
              <a:rPr lang="en-GB" b="1" u="sng" kern="0" dirty="0"/>
              <a:t>Initial eligibility announcement:</a:t>
            </a:r>
          </a:p>
          <a:p>
            <a:pPr marL="285750" indent="-285750">
              <a:buFontTx/>
              <a:buChar char="-"/>
            </a:pPr>
            <a:r>
              <a:rPr lang="en-GB" kern="0" dirty="0"/>
              <a:t>MT 564 REPE (Optional)</a:t>
            </a:r>
          </a:p>
          <a:p>
            <a:pPr marL="285750" indent="-285750">
              <a:buFontTx/>
              <a:buChar char="-"/>
            </a:pPr>
            <a:endParaRPr lang="en-GB" kern="0" dirty="0"/>
          </a:p>
          <a:p>
            <a:pPr marL="285750" indent="-285750">
              <a:buFontTx/>
              <a:buChar char="-"/>
            </a:pPr>
            <a:r>
              <a:rPr lang="en-GB" b="1" u="sng" kern="0" dirty="0"/>
              <a:t>Solution Proposal:</a:t>
            </a:r>
          </a:p>
          <a:p>
            <a:pPr marL="285750" indent="-285750">
              <a:buFontTx/>
              <a:buChar char="-"/>
            </a:pPr>
            <a:endParaRPr lang="en-GB" kern="0" dirty="0"/>
          </a:p>
        </p:txBody>
      </p:sp>
      <p:sp>
        <p:nvSpPr>
          <p:cNvPr id="9" name="TextBox 8">
            <a:extLst>
              <a:ext uri="{FF2B5EF4-FFF2-40B4-BE49-F238E27FC236}">
                <a16:creationId xmlns:a16="http://schemas.microsoft.com/office/drawing/2014/main" id="{FF17CC1D-E78C-4E1F-9B0E-FF32EAF234AB}"/>
              </a:ext>
            </a:extLst>
          </p:cNvPr>
          <p:cNvSpPr txBox="1"/>
          <p:nvPr/>
        </p:nvSpPr>
        <p:spPr>
          <a:xfrm>
            <a:off x="8164577" y="2961589"/>
            <a:ext cx="2300461" cy="246221"/>
          </a:xfrm>
          <a:prstGeom prst="rect">
            <a:avLst/>
          </a:prstGeom>
          <a:noFill/>
        </p:spPr>
        <p:txBody>
          <a:bodyPr wrap="square" rtlCol="0">
            <a:spAutoFit/>
          </a:bodyPr>
          <a:lstStyle/>
          <a:p>
            <a:pPr algn="r"/>
            <a:r>
              <a:rPr lang="en-US" sz="1000" b="0" dirty="0">
                <a:solidFill>
                  <a:srgbClr val="FF0000"/>
                </a:solidFill>
              </a:rPr>
              <a:t>*(From RTDE up to PAYD (included))</a:t>
            </a:r>
            <a:endParaRPr lang="en-US" sz="1000" dirty="0"/>
          </a:p>
        </p:txBody>
      </p:sp>
      <p:graphicFrame>
        <p:nvGraphicFramePr>
          <p:cNvPr id="14" name="Table 8">
            <a:extLst>
              <a:ext uri="{FF2B5EF4-FFF2-40B4-BE49-F238E27FC236}">
                <a16:creationId xmlns:a16="http://schemas.microsoft.com/office/drawing/2014/main" id="{0B7349A7-EDC4-4E39-BF44-16CC6403D8D3}"/>
              </a:ext>
            </a:extLst>
          </p:cNvPr>
          <p:cNvGraphicFramePr>
            <a:graphicFrameLocks noGrp="1"/>
          </p:cNvGraphicFramePr>
          <p:nvPr>
            <p:extLst>
              <p:ext uri="{D42A27DB-BD31-4B8C-83A1-F6EECF244321}">
                <p14:modId xmlns:p14="http://schemas.microsoft.com/office/powerpoint/2010/main" val="225149222"/>
              </p:ext>
            </p:extLst>
          </p:nvPr>
        </p:nvGraphicFramePr>
        <p:xfrm>
          <a:off x="335983" y="4260824"/>
          <a:ext cx="10128404" cy="1158240"/>
        </p:xfrm>
        <a:graphic>
          <a:graphicData uri="http://schemas.openxmlformats.org/drawingml/2006/table">
            <a:tbl>
              <a:tblPr firstRow="1" bandRow="1">
                <a:tableStyleId>{5C22544A-7EE6-4342-B048-85BDC9FD1C3A}</a:tableStyleId>
              </a:tblPr>
              <a:tblGrid>
                <a:gridCol w="779108">
                  <a:extLst>
                    <a:ext uri="{9D8B030D-6E8A-4147-A177-3AD203B41FA5}">
                      <a16:colId xmlns:a16="http://schemas.microsoft.com/office/drawing/2014/main" val="1930797567"/>
                    </a:ext>
                  </a:extLst>
                </a:gridCol>
                <a:gridCol w="779108">
                  <a:extLst>
                    <a:ext uri="{9D8B030D-6E8A-4147-A177-3AD203B41FA5}">
                      <a16:colId xmlns:a16="http://schemas.microsoft.com/office/drawing/2014/main" val="4249134443"/>
                    </a:ext>
                  </a:extLst>
                </a:gridCol>
                <a:gridCol w="779108">
                  <a:extLst>
                    <a:ext uri="{9D8B030D-6E8A-4147-A177-3AD203B41FA5}">
                      <a16:colId xmlns:a16="http://schemas.microsoft.com/office/drawing/2014/main" val="4263986565"/>
                    </a:ext>
                  </a:extLst>
                </a:gridCol>
                <a:gridCol w="779108">
                  <a:extLst>
                    <a:ext uri="{9D8B030D-6E8A-4147-A177-3AD203B41FA5}">
                      <a16:colId xmlns:a16="http://schemas.microsoft.com/office/drawing/2014/main" val="2226028203"/>
                    </a:ext>
                  </a:extLst>
                </a:gridCol>
                <a:gridCol w="779108">
                  <a:extLst>
                    <a:ext uri="{9D8B030D-6E8A-4147-A177-3AD203B41FA5}">
                      <a16:colId xmlns:a16="http://schemas.microsoft.com/office/drawing/2014/main" val="2300598789"/>
                    </a:ext>
                  </a:extLst>
                </a:gridCol>
                <a:gridCol w="779108">
                  <a:extLst>
                    <a:ext uri="{9D8B030D-6E8A-4147-A177-3AD203B41FA5}">
                      <a16:colId xmlns:a16="http://schemas.microsoft.com/office/drawing/2014/main" val="2579099929"/>
                    </a:ext>
                  </a:extLst>
                </a:gridCol>
                <a:gridCol w="779108">
                  <a:extLst>
                    <a:ext uri="{9D8B030D-6E8A-4147-A177-3AD203B41FA5}">
                      <a16:colId xmlns:a16="http://schemas.microsoft.com/office/drawing/2014/main" val="2252904349"/>
                    </a:ext>
                  </a:extLst>
                </a:gridCol>
                <a:gridCol w="779108">
                  <a:extLst>
                    <a:ext uri="{9D8B030D-6E8A-4147-A177-3AD203B41FA5}">
                      <a16:colId xmlns:a16="http://schemas.microsoft.com/office/drawing/2014/main" val="2712239485"/>
                    </a:ext>
                  </a:extLst>
                </a:gridCol>
                <a:gridCol w="779108">
                  <a:extLst>
                    <a:ext uri="{9D8B030D-6E8A-4147-A177-3AD203B41FA5}">
                      <a16:colId xmlns:a16="http://schemas.microsoft.com/office/drawing/2014/main" val="1007050027"/>
                    </a:ext>
                  </a:extLst>
                </a:gridCol>
                <a:gridCol w="779108">
                  <a:extLst>
                    <a:ext uri="{9D8B030D-6E8A-4147-A177-3AD203B41FA5}">
                      <a16:colId xmlns:a16="http://schemas.microsoft.com/office/drawing/2014/main" val="14147841"/>
                    </a:ext>
                  </a:extLst>
                </a:gridCol>
                <a:gridCol w="779108">
                  <a:extLst>
                    <a:ext uri="{9D8B030D-6E8A-4147-A177-3AD203B41FA5}">
                      <a16:colId xmlns:a16="http://schemas.microsoft.com/office/drawing/2014/main" val="1281582209"/>
                    </a:ext>
                  </a:extLst>
                </a:gridCol>
                <a:gridCol w="779108">
                  <a:extLst>
                    <a:ext uri="{9D8B030D-6E8A-4147-A177-3AD203B41FA5}">
                      <a16:colId xmlns:a16="http://schemas.microsoft.com/office/drawing/2014/main" val="4085745695"/>
                    </a:ext>
                  </a:extLst>
                </a:gridCol>
                <a:gridCol w="779108">
                  <a:extLst>
                    <a:ext uri="{9D8B030D-6E8A-4147-A177-3AD203B41FA5}">
                      <a16:colId xmlns:a16="http://schemas.microsoft.com/office/drawing/2014/main" val="886657145"/>
                    </a:ext>
                  </a:extLst>
                </a:gridCol>
              </a:tblGrid>
              <a:tr h="0">
                <a:tc>
                  <a:txBody>
                    <a:bodyPr/>
                    <a:lstStyle/>
                    <a:p>
                      <a:pPr algn="ctr" fontAlgn="t"/>
                      <a:r>
                        <a:rPr lang="en-US" sz="1000" b="1" i="0" u="none" strike="noStrike" dirty="0">
                          <a:solidFill>
                            <a:schemeClr val="bg1"/>
                          </a:solidFill>
                          <a:effectLst/>
                          <a:latin typeface="Arial" panose="020B0604020202020204" pitchFamily="34" charset="0"/>
                        </a:rPr>
                        <a:t>(A) </a:t>
                      </a:r>
                    </a:p>
                    <a:p>
                      <a:pPr algn="ctr" fontAlgn="t"/>
                      <a:r>
                        <a:rPr lang="en-US" sz="1000" b="1" i="0" u="none" strike="noStrike" dirty="0">
                          <a:solidFill>
                            <a:schemeClr val="bg1"/>
                          </a:solidFill>
                          <a:effectLst/>
                          <a:latin typeface="Arial" panose="020B0604020202020204" pitchFamily="34" charset="0"/>
                        </a:rPr>
                        <a:t>CAEV</a:t>
                      </a: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(A) </a:t>
                      </a:r>
                    </a:p>
                    <a:p>
                      <a:pPr algn="ctr" fontAlgn="t"/>
                      <a:r>
                        <a:rPr lang="en-US" sz="1000" b="1" i="0" u="none" strike="noStrike" dirty="0">
                          <a:solidFill>
                            <a:schemeClr val="bg1"/>
                          </a:solidFill>
                          <a:effectLst/>
                          <a:latin typeface="Arial" panose="020B0604020202020204" pitchFamily="34" charset="0"/>
                        </a:rPr>
                        <a:t>CAMV</a:t>
                      </a: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(A) </a:t>
                      </a:r>
                    </a:p>
                    <a:p>
                      <a:pPr algn="ctr" fontAlgn="t"/>
                      <a:r>
                        <a:rPr lang="en-GB" sz="1000" b="1" i="0" u="none" strike="noStrike" dirty="0">
                          <a:solidFill>
                            <a:schemeClr val="bg1"/>
                          </a:solidFill>
                          <a:effectLst/>
                          <a:latin typeface="Arial" panose="020B0604020202020204" pitchFamily="34" charset="0"/>
                        </a:rPr>
                        <a:t>Function</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(A) Processing Status</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 (E) </a:t>
                      </a:r>
                    </a:p>
                    <a:p>
                      <a:pPr algn="ctr" fontAlgn="t"/>
                      <a:r>
                        <a:rPr lang="en-US" sz="1000" b="1" i="0" u="none" strike="noStrike" dirty="0">
                          <a:solidFill>
                            <a:schemeClr val="bg1"/>
                          </a:solidFill>
                          <a:effectLst/>
                          <a:latin typeface="Arial" panose="020B0604020202020204" pitchFamily="34" charset="0"/>
                        </a:rPr>
                        <a:t>CAOP</a:t>
                      </a: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 (D) Quantity of Financial Instrument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(D) </a:t>
                      </a:r>
                    </a:p>
                    <a:p>
                      <a:pPr algn="ctr" fontAlgn="t"/>
                      <a:r>
                        <a:rPr lang="en-US" sz="1000" b="1" i="0" u="none" strike="noStrike" dirty="0">
                          <a:solidFill>
                            <a:schemeClr val="bg1"/>
                          </a:solidFill>
                          <a:effectLst/>
                          <a:latin typeface="Arial" panose="020B0604020202020204" pitchFamily="34" charset="0"/>
                        </a:rPr>
                        <a:t>Date</a:t>
                      </a: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(E1)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Dates</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(E2)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Dates</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(E2) </a:t>
                      </a:r>
                    </a:p>
                    <a:p>
                      <a:pPr algn="ctr" fontAlgn="t"/>
                      <a:r>
                        <a:rPr lang="en-US" sz="1000" b="1" i="0" u="none" strike="noStrike" dirty="0">
                          <a:solidFill>
                            <a:schemeClr val="bg1"/>
                          </a:solidFill>
                          <a:effectLst/>
                          <a:latin typeface="Arial" panose="020B0604020202020204" pitchFamily="34" charset="0"/>
                        </a:rPr>
                        <a:t>Rate</a:t>
                      </a: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(E1)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Amount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(E2) </a:t>
                      </a:r>
                    </a:p>
                    <a:p>
                      <a:pPr algn="ctr" fontAlgn="t"/>
                      <a:r>
                        <a:rPr lang="en-GB" sz="1000" b="1" i="0" u="none" strike="noStrike" dirty="0">
                          <a:solidFill>
                            <a:schemeClr val="bg1"/>
                          </a:solidFill>
                          <a:effectLst/>
                          <a:latin typeface="Arial" panose="020B0604020202020204" pitchFamily="34" charset="0"/>
                        </a:rPr>
                        <a:t>Amount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(E1) </a:t>
                      </a:r>
                    </a:p>
                    <a:p>
                      <a:pPr algn="ctr" fontAlgn="t"/>
                      <a:r>
                        <a:rPr lang="en-GB" sz="1000" b="1" i="0" u="none" strike="noStrike" dirty="0">
                          <a:solidFill>
                            <a:schemeClr val="bg1"/>
                          </a:solidFill>
                          <a:effectLst/>
                          <a:latin typeface="Arial" panose="020B0604020202020204" pitchFamily="34" charset="0"/>
                        </a:rPr>
                        <a:t>Price</a:t>
                      </a:r>
                      <a:endParaRPr lang="en-US" sz="1000" b="1" i="0" u="none" strike="noStrike" dirty="0">
                        <a:solidFill>
                          <a:schemeClr val="bg1"/>
                        </a:solidFill>
                        <a:effectLst/>
                        <a:latin typeface="Arial" panose="020B0604020202020204" pitchFamily="34" charset="0"/>
                      </a:endParaRPr>
                    </a:p>
                  </a:txBody>
                  <a:tcPr marL="0" marR="0" marT="0" marB="0" anchor="ctr"/>
                </a:tc>
                <a:extLst>
                  <a:ext uri="{0D108BD9-81ED-4DB2-BD59-A6C34878D82A}">
                    <a16:rowId xmlns:a16="http://schemas.microsoft.com/office/drawing/2014/main" val="3721664672"/>
                  </a:ext>
                </a:extLst>
              </a:tr>
              <a:tr h="370840">
                <a:tc>
                  <a:txBody>
                    <a:bodyPr/>
                    <a:lstStyle/>
                    <a:p>
                      <a:r>
                        <a:rPr lang="en-GB" sz="1000" dirty="0">
                          <a:latin typeface="+mn-lt"/>
                        </a:rPr>
                        <a:t>DVOP</a:t>
                      </a:r>
                    </a:p>
                    <a:p>
                      <a:r>
                        <a:rPr lang="en-GB" sz="1000" dirty="0">
                          <a:latin typeface="+mn-lt"/>
                        </a:rPr>
                        <a:t>or</a:t>
                      </a:r>
                    </a:p>
                    <a:p>
                      <a:r>
                        <a:rPr lang="en-GB" sz="1000" dirty="0">
                          <a:latin typeface="+mn-lt"/>
                        </a:rPr>
                        <a:t>FINC?</a:t>
                      </a:r>
                      <a:endParaRPr lang="en-US" sz="1000" dirty="0">
                        <a:latin typeface="+mn-lt"/>
                      </a:endParaRPr>
                    </a:p>
                  </a:txBody>
                  <a:tcPr/>
                </a:tc>
                <a:tc>
                  <a:txBody>
                    <a:bodyPr/>
                    <a:lstStyle/>
                    <a:p>
                      <a:r>
                        <a:rPr lang="en-GB" sz="1000" dirty="0"/>
                        <a:t>CHOS</a:t>
                      </a:r>
                    </a:p>
                    <a:p>
                      <a:r>
                        <a:rPr lang="en-GB" sz="1000" dirty="0"/>
                        <a:t>or</a:t>
                      </a:r>
                    </a:p>
                    <a:p>
                      <a:r>
                        <a:rPr lang="en-GB" sz="1000" dirty="0"/>
                        <a:t>MAND?</a:t>
                      </a:r>
                      <a:endParaRPr lang="en-US" sz="1000" dirty="0"/>
                    </a:p>
                  </a:txBody>
                  <a:tcPr/>
                </a:tc>
                <a:tc>
                  <a:txBody>
                    <a:bodyPr/>
                    <a:lstStyle/>
                    <a:p>
                      <a:r>
                        <a:rPr lang="en-GB" sz="1000" dirty="0"/>
                        <a:t>REPE</a:t>
                      </a:r>
                      <a:endParaRPr lang="en-US" sz="1000" dirty="0"/>
                    </a:p>
                  </a:txBody>
                  <a:tcPr/>
                </a:tc>
                <a:tc>
                  <a:txBody>
                    <a:bodyPr/>
                    <a:lstStyle/>
                    <a:p>
                      <a:r>
                        <a:rPr lang="en-GB" sz="1000" dirty="0"/>
                        <a:t>PREU, PREC or COMP</a:t>
                      </a:r>
                      <a:endParaRPr lang="en-US" sz="1000" dirty="0"/>
                    </a:p>
                  </a:txBody>
                  <a:tcPr/>
                </a:tc>
                <a:tc>
                  <a:txBody>
                    <a:bodyPr/>
                    <a:lstStyle/>
                    <a:p>
                      <a:r>
                        <a:rPr lang="en-GB" sz="1000" dirty="0"/>
                        <a:t>CASH (D)</a:t>
                      </a:r>
                    </a:p>
                    <a:p>
                      <a:r>
                        <a:rPr lang="en-GB" sz="1000" dirty="0"/>
                        <a:t>SECU</a:t>
                      </a:r>
                      <a:endParaRPr lang="en-US" sz="1000" dirty="0"/>
                    </a:p>
                  </a:txBody>
                  <a:tcPr/>
                </a:tc>
                <a:tc>
                  <a:txBody>
                    <a:bodyPr/>
                    <a:lstStyle/>
                    <a:p>
                      <a:r>
                        <a:rPr lang="en-GB" sz="1000" dirty="0"/>
                        <a:t>ELIG (M)</a:t>
                      </a:r>
                      <a:endParaRPr lang="en-US" sz="1000" dirty="0"/>
                    </a:p>
                  </a:txBody>
                  <a:tcPr/>
                </a:tc>
                <a:tc>
                  <a:txBody>
                    <a:bodyPr/>
                    <a:lstStyle/>
                    <a:p>
                      <a:r>
                        <a:rPr lang="en-GB" sz="1000" dirty="0"/>
                        <a:t>RDTE (M)</a:t>
                      </a:r>
                    </a:p>
                    <a:p>
                      <a:r>
                        <a:rPr lang="en-GB" sz="1000" dirty="0">
                          <a:solidFill>
                            <a:schemeClr val="tx1"/>
                          </a:solidFill>
                        </a:rPr>
                        <a:t>XDTE (M)</a:t>
                      </a:r>
                      <a:endParaRPr lang="en-US" sz="1000" dirty="0">
                        <a:solidFill>
                          <a:schemeClr val="tx1"/>
                        </a:solidFill>
                      </a:endParaRPr>
                    </a:p>
                  </a:txBody>
                  <a:tcPr/>
                </a:tc>
                <a:tc>
                  <a:txBody>
                    <a:bodyPr/>
                    <a:lstStyle/>
                    <a:p>
                      <a:r>
                        <a:rPr lang="en-GB" sz="1000" b="0" dirty="0"/>
                        <a:t>PAYD (M)</a:t>
                      </a:r>
                    </a:p>
                    <a:p>
                      <a:pPr marL="0" marR="0" lvl="0" indent="0" algn="l" defTabSz="1079642" rtl="0" eaLnBrk="1" fontAlgn="auto" latinLnBrk="0" hangingPunct="1">
                        <a:lnSpc>
                          <a:spcPct val="100000"/>
                        </a:lnSpc>
                        <a:spcBef>
                          <a:spcPts val="0"/>
                        </a:spcBef>
                        <a:spcAft>
                          <a:spcPts val="0"/>
                        </a:spcAft>
                        <a:buClrTx/>
                        <a:buSzTx/>
                        <a:buFontTx/>
                        <a:buNone/>
                        <a:tabLst/>
                        <a:defRPr/>
                      </a:pPr>
                      <a:r>
                        <a:rPr lang="en-US" sz="1000" b="0" dirty="0">
                          <a:solidFill>
                            <a:srgbClr val="FF0000"/>
                          </a:solidFill>
                        </a:rPr>
                        <a:t>Reinvestment Date (O)</a:t>
                      </a:r>
                      <a:endParaRPr lang="en-US" sz="1000" b="0" dirty="0"/>
                    </a:p>
                  </a:txBody>
                  <a:tcPr/>
                </a:tc>
                <a:tc>
                  <a:txBody>
                    <a:bodyPr/>
                    <a:lstStyle/>
                    <a:p>
                      <a:r>
                        <a:rPr lang="en-GB" sz="1000" dirty="0"/>
                        <a:t>PAYD (M)</a:t>
                      </a:r>
                      <a:endParaRPr lang="en-US" sz="1000" dirty="0"/>
                    </a:p>
                  </a:txBody>
                  <a:tcPr/>
                </a:tc>
                <a:tc>
                  <a:txBody>
                    <a:bodyPr/>
                    <a:lstStyle/>
                    <a:p>
                      <a:r>
                        <a:rPr lang="en-GB" sz="1000" dirty="0"/>
                        <a:t>GRSS (O)</a:t>
                      </a:r>
                    </a:p>
                    <a:p>
                      <a:r>
                        <a:rPr lang="en-GB" sz="1000" dirty="0"/>
                        <a:t>TAXR (O)</a:t>
                      </a:r>
                    </a:p>
                    <a:p>
                      <a:r>
                        <a:rPr lang="en-GB" sz="1000" dirty="0"/>
                        <a:t>NETT (O)</a:t>
                      </a:r>
                      <a:endParaRPr lang="en-US" sz="1000" dirty="0"/>
                    </a:p>
                  </a:txBody>
                  <a:tcPr/>
                </a:tc>
                <a:tc>
                  <a:txBody>
                    <a:bodyPr/>
                    <a:lstStyle/>
                    <a:p>
                      <a:pPr marL="0" marR="0" lvl="0" indent="0" algn="l" defTabSz="1079642" rtl="0" eaLnBrk="1" fontAlgn="auto" latinLnBrk="0" hangingPunct="1">
                        <a:lnSpc>
                          <a:spcPct val="100000"/>
                        </a:lnSpc>
                        <a:spcBef>
                          <a:spcPts val="0"/>
                        </a:spcBef>
                        <a:spcAft>
                          <a:spcPts val="0"/>
                        </a:spcAft>
                        <a:buClrTx/>
                        <a:buSzTx/>
                        <a:buFontTx/>
                        <a:buNone/>
                        <a:tabLst/>
                        <a:defRPr/>
                      </a:pPr>
                      <a:r>
                        <a:rPr lang="en-GB" sz="1000" dirty="0"/>
                        <a:t>ENTL (O)</a:t>
                      </a:r>
                    </a:p>
                  </a:txBody>
                  <a:tcPr/>
                </a:tc>
                <a:tc>
                  <a:txBody>
                    <a:bodyPr/>
                    <a:lstStyle/>
                    <a:p>
                      <a:r>
                        <a:rPr lang="en-GB" sz="1000" dirty="0"/>
                        <a:t>ENTL (O)</a:t>
                      </a:r>
                    </a:p>
                    <a:p>
                      <a:r>
                        <a:rPr lang="en-GB" sz="1000" dirty="0"/>
                        <a:t>RESU (O)</a:t>
                      </a:r>
                      <a:endParaRPr lang="en-US" sz="1000" dirty="0"/>
                    </a:p>
                  </a:txBody>
                  <a:tcPr/>
                </a:tc>
                <a:tc>
                  <a:txBody>
                    <a:bodyPr/>
                    <a:lstStyle/>
                    <a:p>
                      <a:r>
                        <a:rPr lang="en-GB" sz="1000" dirty="0"/>
                        <a:t>PRPP (O)</a:t>
                      </a:r>
                      <a:endParaRPr lang="en-US" sz="1000" dirty="0"/>
                    </a:p>
                  </a:txBody>
                  <a:tcPr/>
                </a:tc>
                <a:extLst>
                  <a:ext uri="{0D108BD9-81ED-4DB2-BD59-A6C34878D82A}">
                    <a16:rowId xmlns:a16="http://schemas.microsoft.com/office/drawing/2014/main" val="1790579145"/>
                  </a:ext>
                </a:extLst>
              </a:tr>
            </a:tbl>
          </a:graphicData>
        </a:graphic>
      </p:graphicFrame>
    </p:spTree>
    <p:extLst>
      <p:ext uri="{BB962C8B-B14F-4D97-AF65-F5344CB8AC3E}">
        <p14:creationId xmlns:p14="http://schemas.microsoft.com/office/powerpoint/2010/main" val="33093771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SMPG IF - CA Stream 2 - March 31, 2023</a:t>
            </a:r>
            <a:endParaRPr lang="en-GB" dirty="0"/>
          </a:p>
        </p:txBody>
      </p:sp>
      <p:sp>
        <p:nvSpPr>
          <p:cNvPr id="3" name="Slide Number Placeholder 2"/>
          <p:cNvSpPr>
            <a:spLocks noGrp="1"/>
          </p:cNvSpPr>
          <p:nvPr>
            <p:ph type="sldNum" sz="quarter" idx="11"/>
          </p:nvPr>
        </p:nvSpPr>
        <p:spPr/>
        <p:txBody>
          <a:bodyPr/>
          <a:lstStyle/>
          <a:p>
            <a:fld id="{F17889F7-7963-4A16-ADF8-FEE4D97DC541}" type="slidenum">
              <a:rPr lang="en-GB" smtClean="0"/>
              <a:pPr/>
              <a:t>9</a:t>
            </a:fld>
            <a:endParaRPr lang="en-GB"/>
          </a:p>
        </p:txBody>
      </p:sp>
      <p:sp>
        <p:nvSpPr>
          <p:cNvPr id="6" name="Title 5"/>
          <p:cNvSpPr>
            <a:spLocks noGrp="1"/>
          </p:cNvSpPr>
          <p:nvPr>
            <p:ph type="title"/>
          </p:nvPr>
        </p:nvSpPr>
        <p:spPr/>
        <p:txBody>
          <a:bodyPr/>
          <a:lstStyle/>
          <a:p>
            <a:r>
              <a:rPr lang="en-GB" dirty="0"/>
              <a:t>Messaging (2/3)</a:t>
            </a:r>
          </a:p>
        </p:txBody>
      </p:sp>
      <p:sp>
        <p:nvSpPr>
          <p:cNvPr id="8" name="Text Placeholder 3">
            <a:extLst>
              <a:ext uri="{FF2B5EF4-FFF2-40B4-BE49-F238E27FC236}">
                <a16:creationId xmlns:a16="http://schemas.microsoft.com/office/drawing/2014/main" id="{1D3FC68D-8EAB-4D21-BA91-40F49A5BE4C5}"/>
              </a:ext>
            </a:extLst>
          </p:cNvPr>
          <p:cNvSpPr txBox="1">
            <a:spLocks/>
          </p:cNvSpPr>
          <p:nvPr/>
        </p:nvSpPr>
        <p:spPr bwMode="auto">
          <a:xfrm>
            <a:off x="291937" y="1066420"/>
            <a:ext cx="9933274" cy="1028650"/>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marL="0" indent="0" algn="l" rtl="0" eaLnBrk="1" fontAlgn="base" hangingPunct="1">
              <a:spcBef>
                <a:spcPct val="20000"/>
              </a:spcBef>
              <a:spcAft>
                <a:spcPct val="0"/>
              </a:spcAft>
              <a:buFont typeface="Arial" panose="020B0604020202020204" pitchFamily="34" charset="0"/>
              <a:buNone/>
              <a:defRPr sz="1400" b="0" baseline="0">
                <a:solidFill>
                  <a:schemeClr val="tx2"/>
                </a:solidFill>
                <a:latin typeface="+mn-lt"/>
                <a:ea typeface="+mn-ea"/>
                <a:cs typeface="+mn-cs"/>
              </a:defRPr>
            </a:lvl1pPr>
            <a:lvl2pPr marL="742905" indent="-285732"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1200077" indent="-285732" algn="l" rtl="0" eaLnBrk="1" fontAlgn="base" hangingPunct="1">
              <a:spcBef>
                <a:spcPct val="20000"/>
              </a:spcBef>
              <a:spcAft>
                <a:spcPct val="0"/>
              </a:spcAft>
              <a:buFont typeface="Courier New" panose="02070309020205020404" pitchFamily="49" charset="0"/>
              <a:buChar char="o"/>
              <a:defRPr sz="1400" baseline="0">
                <a:solidFill>
                  <a:schemeClr val="tx2"/>
                </a:solidFill>
                <a:latin typeface="+mn-lt"/>
              </a:defRPr>
            </a:lvl3pPr>
            <a:lvl4pPr marL="1371517" indent="0" algn="l" rtl="0" eaLnBrk="1" fontAlgn="base" hangingPunct="1">
              <a:spcBef>
                <a:spcPct val="20000"/>
              </a:spcBef>
              <a:spcAft>
                <a:spcPct val="0"/>
              </a:spcAft>
              <a:buFont typeface="+mj-lt"/>
              <a:buNone/>
              <a:defRPr sz="1400">
                <a:solidFill>
                  <a:schemeClr val="tx2"/>
                </a:solidFill>
                <a:latin typeface="+mn-lt"/>
              </a:defRPr>
            </a:lvl4pPr>
            <a:lvl5pPr marL="1828690" indent="0" algn="l" rtl="0" eaLnBrk="1" fontAlgn="base" hangingPunct="1">
              <a:spcBef>
                <a:spcPct val="20000"/>
              </a:spcBef>
              <a:spcAft>
                <a:spcPct val="0"/>
              </a:spcAft>
              <a:buFont typeface="Wingdings" panose="05000000000000000000" pitchFamily="2" charset="2"/>
              <a:buNone/>
              <a:defRPr sz="1400">
                <a:solidFill>
                  <a:schemeClr val="tx2"/>
                </a:solidFill>
                <a:latin typeface="+mn-lt"/>
              </a:defRPr>
            </a:lvl5pPr>
            <a:lvl6pPr marL="2285862" indent="0" algn="l" rtl="0" eaLnBrk="1" fontAlgn="base" hangingPunct="1">
              <a:spcBef>
                <a:spcPct val="20000"/>
              </a:spcBef>
              <a:spcAft>
                <a:spcPct val="0"/>
              </a:spcAft>
              <a:buNone/>
              <a:defRPr sz="1400">
                <a:solidFill>
                  <a:schemeClr val="tx2"/>
                </a:solidFill>
                <a:latin typeface="+mn-lt"/>
              </a:defRPr>
            </a:lvl6pPr>
            <a:lvl7pPr marL="2743035" indent="0" algn="l" rtl="0" eaLnBrk="1" fontAlgn="base" hangingPunct="1">
              <a:spcBef>
                <a:spcPct val="20000"/>
              </a:spcBef>
              <a:spcAft>
                <a:spcPct val="0"/>
              </a:spcAft>
              <a:buNone/>
              <a:defRPr sz="1400">
                <a:solidFill>
                  <a:schemeClr val="tx2"/>
                </a:solidFill>
                <a:latin typeface="+mn-lt"/>
              </a:defRPr>
            </a:lvl7pPr>
            <a:lvl8pPr marL="3200206" indent="0" algn="l" rtl="0" eaLnBrk="1" fontAlgn="base" hangingPunct="1">
              <a:spcBef>
                <a:spcPct val="20000"/>
              </a:spcBef>
              <a:spcAft>
                <a:spcPct val="0"/>
              </a:spcAft>
              <a:buNone/>
              <a:defRPr sz="1400">
                <a:solidFill>
                  <a:schemeClr val="tx2"/>
                </a:solidFill>
                <a:latin typeface="+mn-lt"/>
              </a:defRPr>
            </a:lvl8pPr>
            <a:lvl9pPr marL="3657379" indent="0" algn="l" rtl="0" eaLnBrk="1" fontAlgn="base" hangingPunct="1">
              <a:spcBef>
                <a:spcPct val="20000"/>
              </a:spcBef>
              <a:spcAft>
                <a:spcPct val="0"/>
              </a:spcAft>
              <a:buNone/>
              <a:defRPr sz="1400">
                <a:solidFill>
                  <a:schemeClr val="tx2"/>
                </a:solidFill>
                <a:latin typeface="+mn-lt"/>
              </a:defRPr>
            </a:lvl9pPr>
          </a:lstStyle>
          <a:p>
            <a:r>
              <a:rPr lang="en-GB" b="1" u="sng" kern="0" dirty="0"/>
              <a:t>Final entitlement message:</a:t>
            </a:r>
          </a:p>
          <a:p>
            <a:pPr marL="285750" indent="-285750">
              <a:buFontTx/>
              <a:buChar char="-"/>
            </a:pPr>
            <a:r>
              <a:rPr lang="en-GB" kern="0" dirty="0"/>
              <a:t>MT 564 REPE (Mandatory).</a:t>
            </a:r>
          </a:p>
          <a:p>
            <a:pPr marL="285750" indent="-285750">
              <a:buFontTx/>
              <a:buChar char="-"/>
            </a:pPr>
            <a:r>
              <a:rPr lang="en-GB" kern="0" dirty="0"/>
              <a:t>*If a tax needs to be applied as per jurisdiction, then TAXR and NETT become mandatory.  </a:t>
            </a:r>
          </a:p>
        </p:txBody>
      </p:sp>
      <p:sp>
        <p:nvSpPr>
          <p:cNvPr id="9" name="Text Placeholder 6">
            <a:extLst>
              <a:ext uri="{FF2B5EF4-FFF2-40B4-BE49-F238E27FC236}">
                <a16:creationId xmlns:a16="http://schemas.microsoft.com/office/drawing/2014/main" id="{EE62D14A-3A73-45B7-A29B-7CFB7C3F020E}"/>
              </a:ext>
            </a:extLst>
          </p:cNvPr>
          <p:cNvSpPr txBox="1">
            <a:spLocks/>
          </p:cNvSpPr>
          <p:nvPr/>
        </p:nvSpPr>
        <p:spPr bwMode="auto">
          <a:xfrm>
            <a:off x="291902" y="1847780"/>
            <a:ext cx="5552818" cy="1370290"/>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marL="0" indent="0" algn="l" rtl="0" eaLnBrk="1" fontAlgn="base" hangingPunct="1">
              <a:spcBef>
                <a:spcPct val="20000"/>
              </a:spcBef>
              <a:spcAft>
                <a:spcPct val="0"/>
              </a:spcAft>
              <a:buFont typeface="Arial" panose="020B0604020202020204" pitchFamily="34" charset="0"/>
              <a:buNone/>
              <a:defRPr sz="1400" b="0" baseline="0">
                <a:solidFill>
                  <a:schemeClr val="tx2"/>
                </a:solidFill>
                <a:latin typeface="+mn-lt"/>
                <a:ea typeface="+mn-ea"/>
                <a:cs typeface="+mn-cs"/>
              </a:defRPr>
            </a:lvl1pPr>
            <a:lvl2pPr marL="742905" indent="-285732"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1200077" indent="-285732" algn="l" rtl="0" eaLnBrk="1" fontAlgn="base" hangingPunct="1">
              <a:spcBef>
                <a:spcPct val="20000"/>
              </a:spcBef>
              <a:spcAft>
                <a:spcPct val="0"/>
              </a:spcAft>
              <a:buFont typeface="Courier New" panose="02070309020205020404" pitchFamily="49" charset="0"/>
              <a:buChar char="o"/>
              <a:defRPr sz="1400" baseline="0">
                <a:solidFill>
                  <a:schemeClr val="tx2"/>
                </a:solidFill>
                <a:latin typeface="+mn-lt"/>
              </a:defRPr>
            </a:lvl3pPr>
            <a:lvl4pPr marL="1371517" indent="0" algn="l" rtl="0" eaLnBrk="1" fontAlgn="base" hangingPunct="1">
              <a:spcBef>
                <a:spcPct val="20000"/>
              </a:spcBef>
              <a:spcAft>
                <a:spcPct val="0"/>
              </a:spcAft>
              <a:buFont typeface="+mj-lt"/>
              <a:buNone/>
              <a:defRPr sz="1400">
                <a:solidFill>
                  <a:schemeClr val="tx2"/>
                </a:solidFill>
                <a:latin typeface="+mn-lt"/>
              </a:defRPr>
            </a:lvl4pPr>
            <a:lvl5pPr marL="1828690" indent="0" algn="l" rtl="0" eaLnBrk="1" fontAlgn="base" hangingPunct="1">
              <a:spcBef>
                <a:spcPct val="20000"/>
              </a:spcBef>
              <a:spcAft>
                <a:spcPct val="0"/>
              </a:spcAft>
              <a:buFont typeface="Wingdings" panose="05000000000000000000" pitchFamily="2" charset="2"/>
              <a:buNone/>
              <a:defRPr sz="1400">
                <a:solidFill>
                  <a:schemeClr val="tx2"/>
                </a:solidFill>
                <a:latin typeface="+mn-lt"/>
              </a:defRPr>
            </a:lvl5pPr>
            <a:lvl6pPr marL="2285862" indent="0" algn="l" rtl="0" eaLnBrk="1" fontAlgn="base" hangingPunct="1">
              <a:spcBef>
                <a:spcPct val="20000"/>
              </a:spcBef>
              <a:spcAft>
                <a:spcPct val="0"/>
              </a:spcAft>
              <a:buNone/>
              <a:defRPr sz="1400">
                <a:solidFill>
                  <a:schemeClr val="tx2"/>
                </a:solidFill>
                <a:latin typeface="+mn-lt"/>
              </a:defRPr>
            </a:lvl6pPr>
            <a:lvl7pPr marL="2743035" indent="0" algn="l" rtl="0" eaLnBrk="1" fontAlgn="base" hangingPunct="1">
              <a:spcBef>
                <a:spcPct val="20000"/>
              </a:spcBef>
              <a:spcAft>
                <a:spcPct val="0"/>
              </a:spcAft>
              <a:buNone/>
              <a:defRPr sz="1400">
                <a:solidFill>
                  <a:schemeClr val="tx2"/>
                </a:solidFill>
                <a:latin typeface="+mn-lt"/>
              </a:defRPr>
            </a:lvl7pPr>
            <a:lvl8pPr marL="3200206" indent="0" algn="l" rtl="0" eaLnBrk="1" fontAlgn="base" hangingPunct="1">
              <a:spcBef>
                <a:spcPct val="20000"/>
              </a:spcBef>
              <a:spcAft>
                <a:spcPct val="0"/>
              </a:spcAft>
              <a:buNone/>
              <a:defRPr sz="1400">
                <a:solidFill>
                  <a:schemeClr val="tx2"/>
                </a:solidFill>
                <a:latin typeface="+mn-lt"/>
              </a:defRPr>
            </a:lvl8pPr>
            <a:lvl9pPr marL="3657379" indent="0" algn="l" rtl="0" eaLnBrk="1" fontAlgn="base" hangingPunct="1">
              <a:spcBef>
                <a:spcPct val="20000"/>
              </a:spcBef>
              <a:spcAft>
                <a:spcPct val="0"/>
              </a:spcAft>
              <a:buNone/>
              <a:defRPr sz="1400">
                <a:solidFill>
                  <a:schemeClr val="tx2"/>
                </a:solidFill>
                <a:latin typeface="+mn-lt"/>
              </a:defRPr>
            </a:lvl9pPr>
          </a:lstStyle>
          <a:p>
            <a:r>
              <a:rPr lang="en-GB" b="1" u="sng" kern="0"/>
              <a:t>Solution Proposal:</a:t>
            </a:r>
            <a:endParaRPr lang="en-GB" b="1" u="sng" kern="0" dirty="0"/>
          </a:p>
        </p:txBody>
      </p:sp>
      <p:graphicFrame>
        <p:nvGraphicFramePr>
          <p:cNvPr id="11" name="Table 8">
            <a:extLst>
              <a:ext uri="{FF2B5EF4-FFF2-40B4-BE49-F238E27FC236}">
                <a16:creationId xmlns:a16="http://schemas.microsoft.com/office/drawing/2014/main" id="{A90DC3CA-0BDC-41C5-830D-C1B6221C9EAE}"/>
              </a:ext>
            </a:extLst>
          </p:cNvPr>
          <p:cNvGraphicFramePr>
            <a:graphicFrameLocks noGrp="1"/>
          </p:cNvGraphicFramePr>
          <p:nvPr>
            <p:extLst>
              <p:ext uri="{D42A27DB-BD31-4B8C-83A1-F6EECF244321}">
                <p14:modId xmlns:p14="http://schemas.microsoft.com/office/powerpoint/2010/main" val="3779844320"/>
              </p:ext>
            </p:extLst>
          </p:nvPr>
        </p:nvGraphicFramePr>
        <p:xfrm>
          <a:off x="336309" y="2155914"/>
          <a:ext cx="10104926" cy="1310640"/>
        </p:xfrm>
        <a:graphic>
          <a:graphicData uri="http://schemas.openxmlformats.org/drawingml/2006/table">
            <a:tbl>
              <a:tblPr firstRow="1" bandRow="1">
                <a:tableStyleId>{5C22544A-7EE6-4342-B048-85BDC9FD1C3A}</a:tableStyleId>
              </a:tblPr>
              <a:tblGrid>
                <a:gridCol w="777302">
                  <a:extLst>
                    <a:ext uri="{9D8B030D-6E8A-4147-A177-3AD203B41FA5}">
                      <a16:colId xmlns:a16="http://schemas.microsoft.com/office/drawing/2014/main" val="1930797567"/>
                    </a:ext>
                  </a:extLst>
                </a:gridCol>
                <a:gridCol w="777302">
                  <a:extLst>
                    <a:ext uri="{9D8B030D-6E8A-4147-A177-3AD203B41FA5}">
                      <a16:colId xmlns:a16="http://schemas.microsoft.com/office/drawing/2014/main" val="4249134443"/>
                    </a:ext>
                  </a:extLst>
                </a:gridCol>
                <a:gridCol w="777302">
                  <a:extLst>
                    <a:ext uri="{9D8B030D-6E8A-4147-A177-3AD203B41FA5}">
                      <a16:colId xmlns:a16="http://schemas.microsoft.com/office/drawing/2014/main" val="4263986565"/>
                    </a:ext>
                  </a:extLst>
                </a:gridCol>
                <a:gridCol w="777302">
                  <a:extLst>
                    <a:ext uri="{9D8B030D-6E8A-4147-A177-3AD203B41FA5}">
                      <a16:colId xmlns:a16="http://schemas.microsoft.com/office/drawing/2014/main" val="2226028203"/>
                    </a:ext>
                  </a:extLst>
                </a:gridCol>
                <a:gridCol w="777302">
                  <a:extLst>
                    <a:ext uri="{9D8B030D-6E8A-4147-A177-3AD203B41FA5}">
                      <a16:colId xmlns:a16="http://schemas.microsoft.com/office/drawing/2014/main" val="2300598789"/>
                    </a:ext>
                  </a:extLst>
                </a:gridCol>
                <a:gridCol w="777302">
                  <a:extLst>
                    <a:ext uri="{9D8B030D-6E8A-4147-A177-3AD203B41FA5}">
                      <a16:colId xmlns:a16="http://schemas.microsoft.com/office/drawing/2014/main" val="2454135921"/>
                    </a:ext>
                  </a:extLst>
                </a:gridCol>
                <a:gridCol w="777302">
                  <a:extLst>
                    <a:ext uri="{9D8B030D-6E8A-4147-A177-3AD203B41FA5}">
                      <a16:colId xmlns:a16="http://schemas.microsoft.com/office/drawing/2014/main" val="2252904349"/>
                    </a:ext>
                  </a:extLst>
                </a:gridCol>
                <a:gridCol w="777302">
                  <a:extLst>
                    <a:ext uri="{9D8B030D-6E8A-4147-A177-3AD203B41FA5}">
                      <a16:colId xmlns:a16="http://schemas.microsoft.com/office/drawing/2014/main" val="2712239485"/>
                    </a:ext>
                  </a:extLst>
                </a:gridCol>
                <a:gridCol w="777302">
                  <a:extLst>
                    <a:ext uri="{9D8B030D-6E8A-4147-A177-3AD203B41FA5}">
                      <a16:colId xmlns:a16="http://schemas.microsoft.com/office/drawing/2014/main" val="1007050027"/>
                    </a:ext>
                  </a:extLst>
                </a:gridCol>
                <a:gridCol w="777302">
                  <a:extLst>
                    <a:ext uri="{9D8B030D-6E8A-4147-A177-3AD203B41FA5}">
                      <a16:colId xmlns:a16="http://schemas.microsoft.com/office/drawing/2014/main" val="14147841"/>
                    </a:ext>
                  </a:extLst>
                </a:gridCol>
                <a:gridCol w="777302">
                  <a:extLst>
                    <a:ext uri="{9D8B030D-6E8A-4147-A177-3AD203B41FA5}">
                      <a16:colId xmlns:a16="http://schemas.microsoft.com/office/drawing/2014/main" val="1281582209"/>
                    </a:ext>
                  </a:extLst>
                </a:gridCol>
                <a:gridCol w="777302">
                  <a:extLst>
                    <a:ext uri="{9D8B030D-6E8A-4147-A177-3AD203B41FA5}">
                      <a16:colId xmlns:a16="http://schemas.microsoft.com/office/drawing/2014/main" val="4085745695"/>
                    </a:ext>
                  </a:extLst>
                </a:gridCol>
                <a:gridCol w="777302">
                  <a:extLst>
                    <a:ext uri="{9D8B030D-6E8A-4147-A177-3AD203B41FA5}">
                      <a16:colId xmlns:a16="http://schemas.microsoft.com/office/drawing/2014/main" val="886657145"/>
                    </a:ext>
                  </a:extLst>
                </a:gridCol>
              </a:tblGrid>
              <a:tr h="0">
                <a:tc>
                  <a:txBody>
                    <a:bodyPr/>
                    <a:lstStyle/>
                    <a:p>
                      <a:pPr algn="ctr" fontAlgn="t"/>
                      <a:r>
                        <a:rPr lang="en-US" sz="1000" b="1" i="0" u="none" strike="noStrike" dirty="0">
                          <a:solidFill>
                            <a:schemeClr val="bg1"/>
                          </a:solidFill>
                          <a:effectLst/>
                          <a:latin typeface="Arial" panose="020B0604020202020204" pitchFamily="34" charset="0"/>
                        </a:rPr>
                        <a:t>(A) </a:t>
                      </a:r>
                    </a:p>
                    <a:p>
                      <a:pPr algn="ctr" fontAlgn="t"/>
                      <a:r>
                        <a:rPr lang="en-US" sz="1000" b="1" i="0" u="none" strike="noStrike" dirty="0">
                          <a:solidFill>
                            <a:schemeClr val="bg1"/>
                          </a:solidFill>
                          <a:effectLst/>
                          <a:latin typeface="Arial" panose="020B0604020202020204" pitchFamily="34" charset="0"/>
                        </a:rPr>
                        <a:t>CAEV</a:t>
                      </a: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(A) </a:t>
                      </a:r>
                    </a:p>
                    <a:p>
                      <a:pPr algn="ctr" fontAlgn="t"/>
                      <a:r>
                        <a:rPr lang="en-US" sz="1000" b="1" i="0" u="none" strike="noStrike" dirty="0">
                          <a:solidFill>
                            <a:schemeClr val="bg1"/>
                          </a:solidFill>
                          <a:effectLst/>
                          <a:latin typeface="Arial" panose="020B0604020202020204" pitchFamily="34" charset="0"/>
                        </a:rPr>
                        <a:t>CAMV</a:t>
                      </a: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(A) </a:t>
                      </a:r>
                    </a:p>
                    <a:p>
                      <a:pPr algn="ctr" fontAlgn="t"/>
                      <a:r>
                        <a:rPr lang="en-GB" sz="1000" b="1" i="0" u="none" strike="noStrike" dirty="0">
                          <a:solidFill>
                            <a:schemeClr val="bg1"/>
                          </a:solidFill>
                          <a:effectLst/>
                          <a:latin typeface="Arial" panose="020B0604020202020204" pitchFamily="34" charset="0"/>
                        </a:rPr>
                        <a:t>Function</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(A) Processing Status</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 (E) </a:t>
                      </a:r>
                    </a:p>
                    <a:p>
                      <a:pPr algn="ctr" fontAlgn="t"/>
                      <a:r>
                        <a:rPr lang="en-US" sz="1000" b="1" i="0" u="none" strike="noStrike" dirty="0">
                          <a:solidFill>
                            <a:schemeClr val="bg1"/>
                          </a:solidFill>
                          <a:effectLst/>
                          <a:latin typeface="Arial" panose="020B0604020202020204" pitchFamily="34" charset="0"/>
                        </a:rPr>
                        <a:t>CAOP</a:t>
                      </a: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 (D) Quantity of Financial Instrument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(D) </a:t>
                      </a:r>
                    </a:p>
                    <a:p>
                      <a:pPr algn="ctr" fontAlgn="t"/>
                      <a:r>
                        <a:rPr lang="en-US" sz="1000" b="1" i="0" u="none" strike="noStrike" dirty="0">
                          <a:solidFill>
                            <a:schemeClr val="bg1"/>
                          </a:solidFill>
                          <a:effectLst/>
                          <a:latin typeface="Arial" panose="020B0604020202020204" pitchFamily="34" charset="0"/>
                        </a:rPr>
                        <a:t>Date</a:t>
                      </a: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(E1)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Date</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(E2)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Dates</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(E) </a:t>
                      </a:r>
                    </a:p>
                    <a:p>
                      <a:pPr algn="ctr" fontAlgn="t"/>
                      <a:r>
                        <a:rPr lang="en-US" sz="1000" b="1" i="0" u="none" strike="noStrike" dirty="0">
                          <a:solidFill>
                            <a:schemeClr val="bg1"/>
                          </a:solidFill>
                          <a:effectLst/>
                          <a:latin typeface="Arial" panose="020B0604020202020204" pitchFamily="34" charset="0"/>
                        </a:rPr>
                        <a:t>Rate</a:t>
                      </a: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(E1)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Amount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(E2) </a:t>
                      </a:r>
                    </a:p>
                    <a:p>
                      <a:pPr algn="ctr" fontAlgn="t"/>
                      <a:r>
                        <a:rPr lang="en-GB" sz="1000" b="1" i="0" u="none" strike="noStrike" dirty="0">
                          <a:solidFill>
                            <a:schemeClr val="bg1"/>
                          </a:solidFill>
                          <a:effectLst/>
                          <a:latin typeface="Arial" panose="020B0604020202020204" pitchFamily="34" charset="0"/>
                        </a:rPr>
                        <a:t>Amount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(E1) </a:t>
                      </a:r>
                    </a:p>
                    <a:p>
                      <a:pPr algn="ctr" fontAlgn="t"/>
                      <a:r>
                        <a:rPr lang="en-GB" sz="1000" b="1" i="0" u="none" strike="noStrike" dirty="0">
                          <a:solidFill>
                            <a:schemeClr val="bg1"/>
                          </a:solidFill>
                          <a:effectLst/>
                          <a:latin typeface="Arial" panose="020B0604020202020204" pitchFamily="34" charset="0"/>
                        </a:rPr>
                        <a:t>Price</a:t>
                      </a:r>
                      <a:endParaRPr lang="en-US" sz="1000" b="1" i="0" u="none" strike="noStrike" dirty="0">
                        <a:solidFill>
                          <a:schemeClr val="bg1"/>
                        </a:solidFill>
                        <a:effectLst/>
                        <a:latin typeface="Arial" panose="020B0604020202020204" pitchFamily="34" charset="0"/>
                      </a:endParaRPr>
                    </a:p>
                  </a:txBody>
                  <a:tcPr marL="0" marR="0" marT="0" marB="0" anchor="ctr"/>
                </a:tc>
                <a:extLst>
                  <a:ext uri="{0D108BD9-81ED-4DB2-BD59-A6C34878D82A}">
                    <a16:rowId xmlns:a16="http://schemas.microsoft.com/office/drawing/2014/main" val="3721664672"/>
                  </a:ext>
                </a:extLst>
              </a:tr>
              <a:tr h="370840">
                <a:tc>
                  <a:txBody>
                    <a:bodyPr/>
                    <a:lstStyle/>
                    <a:p>
                      <a:r>
                        <a:rPr lang="en-GB" sz="1000" dirty="0">
                          <a:latin typeface="+mn-lt"/>
                        </a:rPr>
                        <a:t>DVOP</a:t>
                      </a:r>
                    </a:p>
                    <a:p>
                      <a:r>
                        <a:rPr lang="en-GB" sz="1000" dirty="0">
                          <a:latin typeface="+mn-lt"/>
                        </a:rPr>
                        <a:t>or</a:t>
                      </a:r>
                    </a:p>
                    <a:p>
                      <a:r>
                        <a:rPr lang="en-GB" sz="1000" dirty="0">
                          <a:latin typeface="+mn-lt"/>
                        </a:rPr>
                        <a:t>FINC?</a:t>
                      </a:r>
                      <a:endParaRPr lang="en-US" sz="1000" dirty="0">
                        <a:latin typeface="+mn-lt"/>
                      </a:endParaRPr>
                    </a:p>
                  </a:txBody>
                  <a:tcPr/>
                </a:tc>
                <a:tc>
                  <a:txBody>
                    <a:bodyPr/>
                    <a:lstStyle/>
                    <a:p>
                      <a:r>
                        <a:rPr lang="en-GB" sz="1000" dirty="0"/>
                        <a:t>CHOS</a:t>
                      </a:r>
                    </a:p>
                    <a:p>
                      <a:r>
                        <a:rPr lang="en-GB" sz="1000" dirty="0"/>
                        <a:t>or</a:t>
                      </a:r>
                    </a:p>
                    <a:p>
                      <a:r>
                        <a:rPr lang="en-GB" sz="1000" dirty="0"/>
                        <a:t>MAND?</a:t>
                      </a:r>
                      <a:endParaRPr lang="en-US" sz="1000" dirty="0"/>
                    </a:p>
                  </a:txBody>
                  <a:tcPr/>
                </a:tc>
                <a:tc>
                  <a:txBody>
                    <a:bodyPr/>
                    <a:lstStyle/>
                    <a:p>
                      <a:r>
                        <a:rPr lang="en-GB" sz="1000" dirty="0"/>
                        <a:t>REPE</a:t>
                      </a:r>
                    </a:p>
                    <a:p>
                      <a:r>
                        <a:rPr lang="en-GB" sz="1000" dirty="0"/>
                        <a:t>Or</a:t>
                      </a:r>
                    </a:p>
                    <a:p>
                      <a:r>
                        <a:rPr lang="en-GB" sz="1000" dirty="0"/>
                        <a:t>NEWM</a:t>
                      </a:r>
                      <a:endParaRPr lang="en-US" sz="1000" dirty="0"/>
                    </a:p>
                  </a:txBody>
                  <a:tcPr/>
                </a:tc>
                <a:tc>
                  <a:txBody>
                    <a:bodyPr/>
                    <a:lstStyle/>
                    <a:p>
                      <a:r>
                        <a:rPr lang="en-GB" sz="1000" dirty="0"/>
                        <a:t>COMP</a:t>
                      </a:r>
                    </a:p>
                    <a:p>
                      <a:r>
                        <a:rPr lang="en-GB" sz="1000" dirty="0"/>
                        <a:t>Or </a:t>
                      </a:r>
                    </a:p>
                    <a:p>
                      <a:r>
                        <a:rPr lang="en-GB" sz="1000" dirty="0"/>
                        <a:t>ENTL</a:t>
                      </a:r>
                      <a:endParaRPr lang="en-US" sz="1000" dirty="0"/>
                    </a:p>
                  </a:txBody>
                  <a:tcPr/>
                </a:tc>
                <a:tc>
                  <a:txBody>
                    <a:bodyPr/>
                    <a:lstStyle/>
                    <a:p>
                      <a:r>
                        <a:rPr lang="en-GB" sz="1000"/>
                        <a:t>CASH (D)</a:t>
                      </a:r>
                      <a:endParaRPr lang="en-GB" sz="1000" dirty="0"/>
                    </a:p>
                    <a:p>
                      <a:r>
                        <a:rPr lang="en-GB" sz="1000" dirty="0"/>
                        <a:t>SECU</a:t>
                      </a:r>
                      <a:endParaRPr lang="en-US" sz="1000" dirty="0"/>
                    </a:p>
                  </a:txBody>
                  <a:tcPr/>
                </a:tc>
                <a:tc>
                  <a:txBody>
                    <a:bodyPr/>
                    <a:lstStyle/>
                    <a:p>
                      <a:r>
                        <a:rPr lang="en-GB" sz="1000" dirty="0"/>
                        <a:t>ELIG (M)</a:t>
                      </a:r>
                      <a:endParaRPr lang="en-US" sz="1000" dirty="0"/>
                    </a:p>
                  </a:txBody>
                  <a:tcPr/>
                </a:tc>
                <a:tc>
                  <a:txBody>
                    <a:bodyPr/>
                    <a:lstStyle/>
                    <a:p>
                      <a:r>
                        <a:rPr lang="en-GB" sz="1000" dirty="0"/>
                        <a:t>RDTE (M)</a:t>
                      </a:r>
                    </a:p>
                    <a:p>
                      <a:r>
                        <a:rPr lang="en-GB" sz="1000" dirty="0">
                          <a:solidFill>
                            <a:schemeClr val="tx1"/>
                          </a:solidFill>
                        </a:rPr>
                        <a:t>XDTE (M)</a:t>
                      </a:r>
                      <a:endParaRPr lang="en-US" sz="1000" dirty="0">
                        <a:solidFill>
                          <a:schemeClr val="tx1"/>
                        </a:solidFill>
                      </a:endParaRPr>
                    </a:p>
                  </a:txBody>
                  <a:tcPr/>
                </a:tc>
                <a:tc>
                  <a:txBody>
                    <a:bodyPr/>
                    <a:lstStyle/>
                    <a:p>
                      <a:r>
                        <a:rPr lang="en-GB" sz="1000" b="0" dirty="0"/>
                        <a:t>PAYD (M)</a:t>
                      </a:r>
                    </a:p>
                    <a:p>
                      <a:pPr marL="0" marR="0" lvl="0" indent="0" algn="l" defTabSz="1079642" rtl="0" eaLnBrk="1" fontAlgn="auto" latinLnBrk="0" hangingPunct="1">
                        <a:lnSpc>
                          <a:spcPct val="100000"/>
                        </a:lnSpc>
                        <a:spcBef>
                          <a:spcPts val="0"/>
                        </a:spcBef>
                        <a:spcAft>
                          <a:spcPts val="0"/>
                        </a:spcAft>
                        <a:buClrTx/>
                        <a:buSzTx/>
                        <a:buFontTx/>
                        <a:buNone/>
                        <a:tabLst/>
                        <a:defRPr/>
                      </a:pPr>
                      <a:r>
                        <a:rPr lang="en-US" sz="1000" b="0" dirty="0">
                          <a:solidFill>
                            <a:srgbClr val="FF0000"/>
                          </a:solidFill>
                        </a:rPr>
                        <a:t>Reinvestment Date (M)</a:t>
                      </a:r>
                      <a:endParaRPr lang="en-US" sz="1000" b="0" dirty="0"/>
                    </a:p>
                  </a:txBody>
                  <a:tcPr/>
                </a:tc>
                <a:tc>
                  <a:txBody>
                    <a:bodyPr/>
                    <a:lstStyle/>
                    <a:p>
                      <a:r>
                        <a:rPr lang="en-GB" sz="1000" dirty="0"/>
                        <a:t>PAYD (M)</a:t>
                      </a:r>
                      <a:endParaRPr lang="en-US" sz="1000" dirty="0"/>
                    </a:p>
                  </a:txBody>
                  <a:tcPr/>
                </a:tc>
                <a:tc>
                  <a:txBody>
                    <a:bodyPr/>
                    <a:lstStyle/>
                    <a:p>
                      <a:r>
                        <a:rPr lang="en-GB" sz="1000" dirty="0"/>
                        <a:t>GRSS (O)</a:t>
                      </a:r>
                    </a:p>
                    <a:p>
                      <a:r>
                        <a:rPr lang="en-GB" sz="1000" dirty="0"/>
                        <a:t>TAXR (O/M)*</a:t>
                      </a:r>
                    </a:p>
                    <a:p>
                      <a:r>
                        <a:rPr lang="en-GB" sz="1000" dirty="0"/>
                        <a:t>NETT (O/M)*</a:t>
                      </a:r>
                      <a:endParaRPr lang="en-US" sz="1000" dirty="0"/>
                    </a:p>
                  </a:txBody>
                  <a:tcPr/>
                </a:tc>
                <a:tc>
                  <a:txBody>
                    <a:bodyPr/>
                    <a:lstStyle/>
                    <a:p>
                      <a:pPr marL="0" marR="0" lvl="0" indent="0" algn="l" defTabSz="1079642" rtl="0" eaLnBrk="1" fontAlgn="auto" latinLnBrk="0" hangingPunct="1">
                        <a:lnSpc>
                          <a:spcPct val="100000"/>
                        </a:lnSpc>
                        <a:spcBef>
                          <a:spcPts val="0"/>
                        </a:spcBef>
                        <a:spcAft>
                          <a:spcPts val="0"/>
                        </a:spcAft>
                        <a:buClrTx/>
                        <a:buSzTx/>
                        <a:buFontTx/>
                        <a:buNone/>
                        <a:tabLst/>
                        <a:defRPr/>
                      </a:pPr>
                      <a:r>
                        <a:rPr lang="en-GB" sz="1000" dirty="0"/>
                        <a:t>ENTL (M)</a:t>
                      </a:r>
                    </a:p>
                  </a:txBody>
                  <a:tcPr/>
                </a:tc>
                <a:tc>
                  <a:txBody>
                    <a:bodyPr/>
                    <a:lstStyle/>
                    <a:p>
                      <a:r>
                        <a:rPr lang="en-GB" sz="1000" dirty="0"/>
                        <a:t>ENTL (M)</a:t>
                      </a:r>
                    </a:p>
                    <a:p>
                      <a:r>
                        <a:rPr lang="en-GB" sz="1000" dirty="0"/>
                        <a:t>RESU (O)</a:t>
                      </a:r>
                      <a:endParaRPr lang="en-US" sz="1000" dirty="0"/>
                    </a:p>
                  </a:txBody>
                  <a:tcPr/>
                </a:tc>
                <a:tc>
                  <a:txBody>
                    <a:bodyPr/>
                    <a:lstStyle/>
                    <a:p>
                      <a:r>
                        <a:rPr lang="en-GB" sz="1000" dirty="0"/>
                        <a:t>PRPP (M)</a:t>
                      </a:r>
                      <a:endParaRPr lang="en-US" sz="1000" dirty="0"/>
                    </a:p>
                  </a:txBody>
                  <a:tcPr/>
                </a:tc>
                <a:extLst>
                  <a:ext uri="{0D108BD9-81ED-4DB2-BD59-A6C34878D82A}">
                    <a16:rowId xmlns:a16="http://schemas.microsoft.com/office/drawing/2014/main" val="1790579145"/>
                  </a:ext>
                </a:extLst>
              </a:tr>
            </a:tbl>
          </a:graphicData>
        </a:graphic>
      </p:graphicFrame>
    </p:spTree>
    <p:extLst>
      <p:ext uri="{BB962C8B-B14F-4D97-AF65-F5344CB8AC3E}">
        <p14:creationId xmlns:p14="http://schemas.microsoft.com/office/powerpoint/2010/main" val="10212588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7972&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bNumberIsYear val=&quot;0&quot;/&gt;&lt;m_strFormatTime&gt;%d.&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WIFT 16-9 Template - July 2015">
  <a:themeElements>
    <a:clrScheme name="ISO 20022 Programme">
      <a:dk1>
        <a:sysClr val="windowText" lastClr="000000"/>
      </a:dk1>
      <a:lt1>
        <a:sysClr val="window" lastClr="FFFFFF"/>
      </a:lt1>
      <a:dk2>
        <a:srgbClr val="766C62"/>
      </a:dk2>
      <a:lt2>
        <a:srgbClr val="EEECE1"/>
      </a:lt2>
      <a:accent1>
        <a:srgbClr val="065C53"/>
      </a:accent1>
      <a:accent2>
        <a:srgbClr val="B5A300"/>
      </a:accent2>
      <a:accent3>
        <a:srgbClr val="88D0C8"/>
      </a:accent3>
      <a:accent4>
        <a:srgbClr val="82C8EF"/>
      </a:accent4>
      <a:accent5>
        <a:srgbClr val="009BBB"/>
      </a:accent5>
      <a:accent6>
        <a:srgbClr val="949D9E"/>
      </a:accent6>
      <a:hlink>
        <a:srgbClr val="F0AB00"/>
      </a:hlink>
      <a:folHlink>
        <a:srgbClr val="A0CFEB"/>
      </a:folHlink>
    </a:clrScheme>
    <a:fontScheme name="SWIFT_PPT_Template_20080923">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WIFT 16-9 Template - July 2015">
  <a:themeElements>
    <a:clrScheme name="Custom 2">
      <a:dk1>
        <a:srgbClr val="000000"/>
      </a:dk1>
      <a:lt1>
        <a:srgbClr val="FFFFFF"/>
      </a:lt1>
      <a:dk2>
        <a:srgbClr val="766C62"/>
      </a:dk2>
      <a:lt2>
        <a:srgbClr val="EEECE1"/>
      </a:lt2>
      <a:accent1>
        <a:srgbClr val="009BBB"/>
      </a:accent1>
      <a:accent2>
        <a:srgbClr val="003478"/>
      </a:accent2>
      <a:accent3>
        <a:srgbClr val="F0AB00"/>
      </a:accent3>
      <a:accent4>
        <a:srgbClr val="693695"/>
      </a:accent4>
      <a:accent5>
        <a:srgbClr val="970254"/>
      </a:accent5>
      <a:accent6>
        <a:srgbClr val="827C34"/>
      </a:accent6>
      <a:hlink>
        <a:srgbClr val="009BBB"/>
      </a:hlink>
      <a:folHlink>
        <a:srgbClr val="003478"/>
      </a:folHlink>
    </a:clrScheme>
    <a:fontScheme name="SWIFT_PPT_Template_20080923">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SWIFT 16-9 Template - July 2015">
  <a:themeElements>
    <a:clrScheme name="SWIFT">
      <a:dk1>
        <a:sysClr val="windowText" lastClr="000000"/>
      </a:dk1>
      <a:lt1>
        <a:sysClr val="window" lastClr="FFFFFF"/>
      </a:lt1>
      <a:dk2>
        <a:srgbClr val="766C62"/>
      </a:dk2>
      <a:lt2>
        <a:srgbClr val="EEECE1"/>
      </a:lt2>
      <a:accent1>
        <a:srgbClr val="693695"/>
      </a:accent1>
      <a:accent2>
        <a:srgbClr val="970254"/>
      </a:accent2>
      <a:accent3>
        <a:srgbClr val="FFCC00"/>
      </a:accent3>
      <a:accent4>
        <a:srgbClr val="DB5D25"/>
      </a:accent4>
      <a:accent5>
        <a:srgbClr val="B5A300"/>
      </a:accent5>
      <a:accent6>
        <a:srgbClr val="827C34"/>
      </a:accent6>
      <a:hlink>
        <a:srgbClr val="F0AB00"/>
      </a:hlink>
      <a:folHlink>
        <a:srgbClr val="A0CFEB"/>
      </a:folHlink>
    </a:clrScheme>
    <a:fontScheme name="SWIFT_PPT_Template_20080923">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Archived xmlns="ce5c5302-2486-46c4-ade9-2de10cd50d68">false</Archived>
  </documentManagement>
</p:properties>
</file>

<file path=customXml/item2.xml><?xml version="1.0" encoding="utf-8"?>
<ct:contentTypeSchema xmlns:ct="http://schemas.microsoft.com/office/2006/metadata/contentType" xmlns:ma="http://schemas.microsoft.com/office/2006/metadata/properties/metaAttributes" ct:_="" ma:_="" ma:contentTypeName="PSWSDocument" ma:contentTypeID="0x0101004C9DECB2D12E4C3EA904DFA9AD5B125000F5A4F2C8B9950342816E95D0E0EBED74" ma:contentTypeVersion="3" ma:contentTypeDescription="PlanetSwift Workspace Document" ma:contentTypeScope="" ma:versionID="1249adb10199e4949a8facac05757308">
  <xsd:schema xmlns:xsd="http://www.w3.org/2001/XMLSchema" xmlns:xs="http://www.w3.org/2001/XMLSchema" xmlns:p="http://schemas.microsoft.com/office/2006/metadata/properties" xmlns:ns1="http://schemas.microsoft.com/sharepoint/v3" xmlns:ns3="http://schemas.microsoft.com/sharepoint/v4" xmlns:ns4="ce5c5302-2486-46c4-ade9-2de10cd50d68" targetNamespace="http://schemas.microsoft.com/office/2006/metadata/properties" ma:root="true" ma:fieldsID="a777be92fa69d266901f9d9cd3809514" ns1:_="" ns3:_="" ns4:_="">
    <xsd:import namespace="http://schemas.microsoft.com/sharepoint/v3"/>
    <xsd:import namespace="http://schemas.microsoft.com/sharepoint/v4"/>
    <xsd:import namespace="ce5c5302-2486-46c4-ade9-2de10cd50d68"/>
    <xsd:element name="properties">
      <xsd:complexType>
        <xsd:sequence>
          <xsd:element name="documentManagement">
            <xsd:complexType>
              <xsd:all>
                <xsd:element ref="ns1:Discuss" minOccurs="0"/>
                <xsd:element ref="ns3:IconOverlay" minOccurs="0"/>
                <xsd:element ref="ns4:Archiv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iscuss" ma:index="8" nillable="true" ma:displayName="Discuss" ma:internalName="Discus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e5c5302-2486-46c4-ade9-2de10cd50d68" elementFormDefault="qualified">
    <xsd:import namespace="http://schemas.microsoft.com/office/2006/documentManagement/types"/>
    <xsd:import namespace="http://schemas.microsoft.com/office/infopath/2007/PartnerControls"/>
    <xsd:element name="Archived" ma:index="10" nillable="true" ma:displayName="Archived" ma:default="0" ma:description="Indicates if a doc is outdated or not. Views can be created to &quot;hide&quot; the archived documents" ma:internalName="Archiv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8E2A0D-4021-456E-842C-58CA40A3B5CE}">
  <ds:schemaRefs>
    <ds:schemaRef ds:uri="http://schemas.microsoft.com/office/2006/documentManagement/types"/>
    <ds:schemaRef ds:uri="http://purl.org/dc/elements/1.1/"/>
    <ds:schemaRef ds:uri="http://www.w3.org/XML/1998/namespace"/>
    <ds:schemaRef ds:uri="http://schemas.microsoft.com/office/infopath/2007/PartnerControls"/>
    <ds:schemaRef ds:uri="http://purl.org/dc/terms/"/>
    <ds:schemaRef ds:uri="ce5c5302-2486-46c4-ade9-2de10cd50d68"/>
    <ds:schemaRef ds:uri="http://schemas.microsoft.com/office/2006/metadata/properties"/>
    <ds:schemaRef ds:uri="http://purl.org/dc/dcmitype/"/>
    <ds:schemaRef ds:uri="http://schemas.openxmlformats.org/package/2006/metadata/core-properties"/>
    <ds:schemaRef ds:uri="http://schemas.microsoft.com/sharepoint/v4"/>
    <ds:schemaRef ds:uri="http://schemas.microsoft.com/sharepoint/v3"/>
  </ds:schemaRefs>
</ds:datastoreItem>
</file>

<file path=customXml/itemProps2.xml><?xml version="1.0" encoding="utf-8"?>
<ds:datastoreItem xmlns:ds="http://schemas.openxmlformats.org/officeDocument/2006/customXml" ds:itemID="{0C234A85-D5BC-47E9-8523-21D70C5842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4"/>
    <ds:schemaRef ds:uri="ce5c5302-2486-46c4-ade9-2de10cd50d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39A18B3-73E0-4B23-A2EA-77F0F962DA11}">
  <ds:schemaRefs>
    <ds:schemaRef ds:uri="http://schemas.microsoft.com/sharepoint/v3/contenttype/forms"/>
  </ds:schemaRefs>
</ds:datastoreItem>
</file>

<file path=docMetadata/LabelInfo.xml><?xml version="1.0" encoding="utf-8"?>
<clbl:labelList xmlns:clbl="http://schemas.microsoft.com/office/2020/mipLabelMetadata">
  <clbl:label id="{07e5ec96-de18-494a-ae2a-9b13f1780dd1}" enabled="1" method="Standard" siteId="{45b55e44-3503-4284-bbe1-0e6bf9fa1d0a}" removed="0"/>
</clbl:labelList>
</file>

<file path=docProps/app.xml><?xml version="1.0" encoding="utf-8"?>
<Properties xmlns="http://schemas.openxmlformats.org/officeDocument/2006/extended-properties" xmlns:vt="http://schemas.openxmlformats.org/officeDocument/2006/docPropsVTypes">
  <Template/>
  <TotalTime>82251</TotalTime>
  <Words>2080</Words>
  <Application>Microsoft Office PowerPoint</Application>
  <PresentationFormat>Custom</PresentationFormat>
  <Paragraphs>421</Paragraphs>
  <Slides>10</Slides>
  <Notes>8</Notes>
  <HiddenSlides>3</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10</vt:i4>
      </vt:variant>
    </vt:vector>
  </HeadingPairs>
  <TitlesOfParts>
    <vt:vector size="21" baseType="lpstr">
      <vt:lpstr>Arial</vt:lpstr>
      <vt:lpstr>Arial Nova</vt:lpstr>
      <vt:lpstr>Calibri</vt:lpstr>
      <vt:lpstr>Courier New</vt:lpstr>
      <vt:lpstr>Times New Roman</vt:lpstr>
      <vt:lpstr>Verdana Pro</vt:lpstr>
      <vt:lpstr>Wingdings</vt:lpstr>
      <vt:lpstr>SWIFT 16-9 Template - July 2015</vt:lpstr>
      <vt:lpstr>1_SWIFT 16-9 Template - July 2015</vt:lpstr>
      <vt:lpstr>6_SWIFT 16-9 Template - July 2015</vt:lpstr>
      <vt:lpstr>think-cell Slide</vt:lpstr>
      <vt:lpstr>PowerPoint Presentation</vt:lpstr>
      <vt:lpstr>Investment Funds Income Distribution</vt:lpstr>
      <vt:lpstr>High Level Process Flow</vt:lpstr>
      <vt:lpstr>Use case 1: DVOP -  Creates new share capital</vt:lpstr>
      <vt:lpstr>Use case 2: DRIP -  Invests the dividend in the market</vt:lpstr>
      <vt:lpstr>Use case 3 and 4: DVCA &amp; DVSE</vt:lpstr>
      <vt:lpstr>Change Request Proposition</vt:lpstr>
      <vt:lpstr>Messaging (1/3)</vt:lpstr>
      <vt:lpstr>Messaging (2/3)</vt:lpstr>
      <vt:lpstr>Messaging (3/3)</vt:lpstr>
    </vt:vector>
  </TitlesOfParts>
  <Company>SWIFT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 20022 Programme, Customer Workshop</dc:title>
  <dc:creator>Saqib SHEIKH</dc:creator>
  <dc:description>©2008</dc:description>
  <cp:lastModifiedBy>MESTDAG Gregory</cp:lastModifiedBy>
  <cp:revision>791</cp:revision>
  <cp:lastPrinted>2008-10-20T13:40:29Z</cp:lastPrinted>
  <dcterms:created xsi:type="dcterms:W3CDTF">2018-03-14T09:46:58Z</dcterms:created>
  <dcterms:modified xsi:type="dcterms:W3CDTF">2023-03-31T12:58:33Z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0x0101004C9DECB2D12E4C3EA904DFA9AD5B125000F5A4F2C8B9950342816E95D0E0EBED74</vt:lpwstr>
  </property>
  <property fmtid="{D5CDD505-2E9C-101B-9397-08002B2CF9AE}" pid="3" name="MSIP_Label_07e5ec96-de18-494a-ae2a-9b13f1780dd1_Enabled">
    <vt:lpwstr>true</vt:lpwstr>
  </property>
  <property fmtid="{D5CDD505-2E9C-101B-9397-08002B2CF9AE}" pid="4" name="MSIP_Label_07e5ec96-de18-494a-ae2a-9b13f1780dd1_SetDate">
    <vt:lpwstr>2021-01-06T14:12:26Z</vt:lpwstr>
  </property>
  <property fmtid="{D5CDD505-2E9C-101B-9397-08002B2CF9AE}" pid="5" name="MSIP_Label_07e5ec96-de18-494a-ae2a-9b13f1780dd1_Method">
    <vt:lpwstr>Standard</vt:lpwstr>
  </property>
  <property fmtid="{D5CDD505-2E9C-101B-9397-08002B2CF9AE}" pid="6" name="MSIP_Label_07e5ec96-de18-494a-ae2a-9b13f1780dd1_Name">
    <vt:lpwstr>SWIFT Public</vt:lpwstr>
  </property>
  <property fmtid="{D5CDD505-2E9C-101B-9397-08002B2CF9AE}" pid="7" name="MSIP_Label_07e5ec96-de18-494a-ae2a-9b13f1780dd1_SiteId">
    <vt:lpwstr>45b55e44-3503-4284-bbe1-0e6bf9fa1d0a</vt:lpwstr>
  </property>
  <property fmtid="{D5CDD505-2E9C-101B-9397-08002B2CF9AE}" pid="8" name="MSIP_Label_07e5ec96-de18-494a-ae2a-9b13f1780dd1_ActionId">
    <vt:lpwstr>d8a6baa5-bbbf-4938-8d7b-9f8202e677a5</vt:lpwstr>
  </property>
  <property fmtid="{D5CDD505-2E9C-101B-9397-08002B2CF9AE}" pid="9" name="MSIP_Label_07e5ec96-de18-494a-ae2a-9b13f1780dd1_ContentBits">
    <vt:lpwstr>0</vt:lpwstr>
  </property>
</Properties>
</file>