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50" r:id="rId5"/>
  </p:sldMasterIdLst>
  <p:notesMasterIdLst>
    <p:notesMasterId r:id="rId21"/>
  </p:notesMasterIdLst>
  <p:handoutMasterIdLst>
    <p:handoutMasterId r:id="rId22"/>
  </p:handoutMasterIdLst>
  <p:sldIdLst>
    <p:sldId id="426" r:id="rId6"/>
    <p:sldId id="422" r:id="rId7"/>
    <p:sldId id="463" r:id="rId8"/>
    <p:sldId id="465" r:id="rId9"/>
    <p:sldId id="464" r:id="rId10"/>
    <p:sldId id="467" r:id="rId11"/>
    <p:sldId id="468" r:id="rId12"/>
    <p:sldId id="471" r:id="rId13"/>
    <p:sldId id="469" r:id="rId14"/>
    <p:sldId id="470" r:id="rId15"/>
    <p:sldId id="472" r:id="rId16"/>
    <p:sldId id="473" r:id="rId17"/>
    <p:sldId id="474" r:id="rId18"/>
    <p:sldId id="476" r:id="rId19"/>
    <p:sldId id="475" r:id="rId20"/>
  </p:sldIdLst>
  <p:sldSz cx="9144000" cy="6858000" type="screen4x3"/>
  <p:notesSz cx="6797675" cy="9928225"/>
  <p:custDataLst>
    <p:tags r:id="rId23"/>
  </p:custDataLst>
  <p:defaultTex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BDFFEE"/>
    <a:srgbClr val="6600CC"/>
    <a:srgbClr val="0033CC"/>
    <a:srgbClr val="00FFFF"/>
    <a:srgbClr val="CDFFFF"/>
    <a:srgbClr val="E4E6CC"/>
    <a:srgbClr val="CC6633"/>
    <a:srgbClr val="8E0000"/>
    <a:srgbClr val="00A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30" autoAdjust="0"/>
    <p:restoredTop sz="96683" autoAdjust="0"/>
  </p:normalViewPr>
  <p:slideViewPr>
    <p:cSldViewPr snapToGrid="0">
      <p:cViewPr>
        <p:scale>
          <a:sx n="110" d="100"/>
          <a:sy n="110" d="100"/>
        </p:scale>
        <p:origin x="-16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237" cy="72237"/>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1"/>
            <a:ext cx="2945764"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27651" name="Rectangle 3"/>
          <p:cNvSpPr>
            <a:spLocks noGrp="1" noChangeArrowheads="1"/>
          </p:cNvSpPr>
          <p:nvPr>
            <p:ph type="dt" sz="quarter" idx="1"/>
          </p:nvPr>
        </p:nvSpPr>
        <p:spPr bwMode="auto">
          <a:xfrm>
            <a:off x="3851914" y="1"/>
            <a:ext cx="2945763"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27652" name="Rectangle 4"/>
          <p:cNvSpPr>
            <a:spLocks noGrp="1" noChangeArrowheads="1"/>
          </p:cNvSpPr>
          <p:nvPr>
            <p:ph type="ftr" sz="quarter" idx="2"/>
          </p:nvPr>
        </p:nvSpPr>
        <p:spPr bwMode="auto">
          <a:xfrm>
            <a:off x="1" y="9431815"/>
            <a:ext cx="2945764" cy="496411"/>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pic>
        <p:nvPicPr>
          <p:cNvPr id="27654" name="Picture 6"/>
          <p:cNvPicPr>
            <a:picLocks noChangeAspect="1" noChangeArrowheads="1"/>
          </p:cNvPicPr>
          <p:nvPr/>
        </p:nvPicPr>
        <p:blipFill>
          <a:blip r:embed="rId2" cstate="print"/>
          <a:srcRect/>
          <a:stretch>
            <a:fillRect/>
          </a:stretch>
        </p:blipFill>
        <p:spPr bwMode="auto">
          <a:xfrm>
            <a:off x="5897799" y="8991092"/>
            <a:ext cx="855980" cy="937135"/>
          </a:xfrm>
          <a:prstGeom prst="rect">
            <a:avLst/>
          </a:prstGeom>
          <a:noFill/>
        </p:spPr>
      </p:pic>
    </p:spTree>
    <p:extLst>
      <p:ext uri="{BB962C8B-B14F-4D97-AF65-F5344CB8AC3E}">
        <p14:creationId xmlns:p14="http://schemas.microsoft.com/office/powerpoint/2010/main" val="794451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5764"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5" name="Rectangle 3"/>
          <p:cNvSpPr>
            <a:spLocks noGrp="1" noChangeArrowheads="1"/>
          </p:cNvSpPr>
          <p:nvPr>
            <p:ph type="dt" idx="1"/>
          </p:nvPr>
        </p:nvSpPr>
        <p:spPr bwMode="auto">
          <a:xfrm>
            <a:off x="3851914" y="1"/>
            <a:ext cx="2945763"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307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149" y="4715909"/>
            <a:ext cx="4985380" cy="446770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1" y="9431815"/>
            <a:ext cx="2945764" cy="496411"/>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9" name="Rectangle 7"/>
          <p:cNvSpPr>
            <a:spLocks noGrp="1" noChangeArrowheads="1"/>
          </p:cNvSpPr>
          <p:nvPr>
            <p:ph type="sldNum" sz="quarter" idx="5"/>
          </p:nvPr>
        </p:nvSpPr>
        <p:spPr bwMode="auto">
          <a:xfrm>
            <a:off x="3851914" y="9431815"/>
            <a:ext cx="2945763" cy="496411"/>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algn="r" defTabSz="960288">
              <a:defRPr sz="1300">
                <a:latin typeface="Times New Roman" pitchFamily="18" charset="0"/>
              </a:defRPr>
            </a:lvl1pPr>
          </a:lstStyle>
          <a:p>
            <a:fld id="{89CC0516-41AD-4022-A625-75D12DFB297F}" type="slidenum">
              <a:rPr lang="en-GB"/>
              <a:pPr/>
              <a:t>‹#›</a:t>
            </a:fld>
            <a:endParaRPr lang="en-GB" dirty="0"/>
          </a:p>
        </p:txBody>
      </p:sp>
    </p:spTree>
    <p:extLst>
      <p:ext uri="{BB962C8B-B14F-4D97-AF65-F5344CB8AC3E}">
        <p14:creationId xmlns:p14="http://schemas.microsoft.com/office/powerpoint/2010/main" val="61263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CC0516-41AD-4022-A625-75D12DFB297F}" type="slidenum">
              <a:rPr lang="en-GB" smtClean="0"/>
              <a:pPr/>
              <a:t>10</a:t>
            </a:fld>
            <a:endParaRPr lang="en-GB" dirty="0"/>
          </a:p>
        </p:txBody>
      </p:sp>
    </p:spTree>
    <p:extLst>
      <p:ext uri="{BB962C8B-B14F-4D97-AF65-F5344CB8AC3E}">
        <p14:creationId xmlns:p14="http://schemas.microsoft.com/office/powerpoint/2010/main" val="1388761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CC0516-41AD-4022-A625-75D12DFB297F}" type="slidenum">
              <a:rPr lang="en-GB" smtClean="0"/>
              <a:pPr/>
              <a:t>11</a:t>
            </a:fld>
            <a:endParaRPr lang="en-GB" dirty="0"/>
          </a:p>
        </p:txBody>
      </p:sp>
    </p:spTree>
    <p:extLst>
      <p:ext uri="{BB962C8B-B14F-4D97-AF65-F5344CB8AC3E}">
        <p14:creationId xmlns:p14="http://schemas.microsoft.com/office/powerpoint/2010/main" val="13887614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3731" name="Rectangle 3"/>
          <p:cNvSpPr>
            <a:spLocks noGrp="1" noChangeArrowheads="1"/>
          </p:cNvSpPr>
          <p:nvPr>
            <p:ph type="subTitle" sz="quarter" idx="1"/>
          </p:nvPr>
        </p:nvSpPr>
        <p:spPr>
          <a:xfrm>
            <a:off x="1828800" y="3449638"/>
            <a:ext cx="6400800" cy="1046162"/>
          </a:xfrm>
        </p:spPr>
        <p:txBody>
          <a:bodyPr/>
          <a:lstStyle>
            <a:lvl1pPr marL="0" indent="0">
              <a:buFontTx/>
              <a:buNone/>
              <a:defRPr sz="3200" i="1">
                <a:solidFill>
                  <a:schemeClr val="accent1"/>
                </a:solidFill>
                <a:latin typeface="Times New Roman" pitchFamily="18" charset="0"/>
              </a:defRPr>
            </a:lvl1pPr>
          </a:lstStyle>
          <a:p>
            <a:r>
              <a:rPr lang="en-US" smtClean="0"/>
              <a:t>Click to edit Master subtitle style</a:t>
            </a:r>
            <a:endParaRPr lang="en-GB"/>
          </a:p>
        </p:txBody>
      </p:sp>
      <p:sp>
        <p:nvSpPr>
          <p:cNvPr id="73730" name="Rectangle 2"/>
          <p:cNvSpPr>
            <a:spLocks noGrp="1" noChangeArrowheads="1"/>
          </p:cNvSpPr>
          <p:nvPr>
            <p:ph type="ctrTitle"/>
          </p:nvPr>
        </p:nvSpPr>
        <p:spPr>
          <a:xfrm>
            <a:off x="1828800" y="2617788"/>
            <a:ext cx="6402388" cy="811212"/>
          </a:xfrm>
        </p:spPr>
        <p:txBody>
          <a:bodyPr/>
          <a:lstStyle>
            <a:lvl1pPr>
              <a:defRPr sz="4400"/>
            </a:lvl1pPr>
          </a:lstStyle>
          <a:p>
            <a:r>
              <a:rPr lang="en-US" smtClean="0"/>
              <a:t>Click to edit Master title style</a:t>
            </a:r>
            <a:endParaRPr lang="en-GB"/>
          </a:p>
        </p:txBody>
      </p:sp>
      <p:sp>
        <p:nvSpPr>
          <p:cNvPr id="73734" name="Rectangle 6"/>
          <p:cNvSpPr>
            <a:spLocks noGrp="1" noChangeArrowheads="1"/>
          </p:cNvSpPr>
          <p:nvPr>
            <p:ph type="dt" sz="quarter" idx="2"/>
          </p:nvPr>
        </p:nvSpPr>
        <p:spPr bwMode="auto">
          <a:xfrm>
            <a:off x="1828800" y="4506913"/>
            <a:ext cx="4176713" cy="36036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2000"/>
            </a:lvl1pPr>
          </a:lstStyle>
          <a:p>
            <a:endParaRPr lang="en-GB" dirty="0"/>
          </a:p>
        </p:txBody>
      </p:sp>
      <p:pic>
        <p:nvPicPr>
          <p:cNvPr id="73737" name="Picture 9"/>
          <p:cNvPicPr>
            <a:picLocks noChangeAspect="1" noChangeArrowheads="1"/>
          </p:cNvPicPr>
          <p:nvPr/>
        </p:nvPicPr>
        <p:blipFill>
          <a:blip r:embed="rId2" cstate="print"/>
          <a:srcRect/>
          <a:stretch>
            <a:fillRect/>
          </a:stretch>
        </p:blipFill>
        <p:spPr bwMode="auto">
          <a:xfrm>
            <a:off x="0" y="0"/>
            <a:ext cx="9145588" cy="1828800"/>
          </a:xfrm>
          <a:prstGeom prst="rect">
            <a:avLst/>
          </a:prstGeom>
          <a:noFill/>
        </p:spPr>
      </p:pic>
      <p:pic>
        <p:nvPicPr>
          <p:cNvPr id="73739" name="Picture 11"/>
          <p:cNvPicPr>
            <a:picLocks noChangeAspect="1" noChangeArrowheads="1"/>
          </p:cNvPicPr>
          <p:nvPr/>
        </p:nvPicPr>
        <p:blipFill>
          <a:blip r:embed="rId3" cstate="print"/>
          <a:srcRect/>
          <a:stretch>
            <a:fillRect/>
          </a:stretch>
        </p:blipFill>
        <p:spPr bwMode="auto">
          <a:xfrm>
            <a:off x="914400" y="2628900"/>
            <a:ext cx="758825" cy="7588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Extension &amp; Supplementary Date_ April 2014 Confidentiality: External</a:t>
            </a:r>
            <a:endParaRPr lang="en-GB" dirty="0"/>
          </a:p>
        </p:txBody>
      </p:sp>
      <p:sp>
        <p:nvSpPr>
          <p:cNvPr id="5" name="Slide Number Placeholder 4"/>
          <p:cNvSpPr>
            <a:spLocks noGrp="1"/>
          </p:cNvSpPr>
          <p:nvPr>
            <p:ph type="sldNum" sz="quarter" idx="11"/>
          </p:nvPr>
        </p:nvSpPr>
        <p:spPr/>
        <p:txBody>
          <a:bodyPr/>
          <a:lstStyle>
            <a:lvl1pPr>
              <a:defRPr/>
            </a:lvl1pPr>
          </a:lstStyle>
          <a:p>
            <a:fld id="{24E79C9C-8438-46B6-9693-B1B0A60DF526}"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533400"/>
            <a:ext cx="19050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533400"/>
            <a:ext cx="5562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Extension &amp; Supplementary Date_ April 2014 Confidentiality: External</a:t>
            </a:r>
            <a:endParaRPr lang="en-GB" dirty="0"/>
          </a:p>
        </p:txBody>
      </p:sp>
      <p:sp>
        <p:nvSpPr>
          <p:cNvPr id="5" name="Slide Number Placeholder 4"/>
          <p:cNvSpPr>
            <a:spLocks noGrp="1"/>
          </p:cNvSpPr>
          <p:nvPr>
            <p:ph type="sldNum" sz="quarter" idx="11"/>
          </p:nvPr>
        </p:nvSpPr>
        <p:spPr/>
        <p:txBody>
          <a:bodyPr/>
          <a:lstStyle>
            <a:lvl1pPr>
              <a:defRPr/>
            </a:lvl1pPr>
          </a:lstStyle>
          <a:p>
            <a:fld id="{392D3877-E549-4366-A6C2-F80CD5FFE74D}" type="slidenum">
              <a:rPr lang="en-GB"/>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200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831975"/>
            <a:ext cx="3733800" cy="434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724400" y="1831975"/>
            <a:ext cx="3733800" cy="4340225"/>
          </a:xfrm>
        </p:spPr>
        <p:txBody>
          <a:bodyPr/>
          <a:lstStyle/>
          <a:p>
            <a:r>
              <a:rPr lang="en-US" dirty="0" smtClean="0"/>
              <a:t>Click icon to add chart</a:t>
            </a:r>
            <a:endParaRPr lang="en-GB" dirty="0"/>
          </a:p>
        </p:txBody>
      </p:sp>
      <p:sp>
        <p:nvSpPr>
          <p:cNvPr id="5" name="Footer Placeholder 4"/>
          <p:cNvSpPr>
            <a:spLocks noGrp="1"/>
          </p:cNvSpPr>
          <p:nvPr>
            <p:ph type="ftr" sz="quarter" idx="10"/>
          </p:nvPr>
        </p:nvSpPr>
        <p:spPr>
          <a:xfrm>
            <a:off x="838200" y="6403975"/>
            <a:ext cx="5678488" cy="228600"/>
          </a:xfrm>
        </p:spPr>
        <p:txBody>
          <a:bodyPr/>
          <a:lstStyle>
            <a:lvl1pPr>
              <a:defRPr/>
            </a:lvl1pPr>
          </a:lstStyle>
          <a:p>
            <a:r>
              <a:rPr lang="en-US" dirty="0" smtClean="0"/>
              <a:t>Extension &amp; Supplementary Date_ April 2014 Confidentiality: External</a:t>
            </a:r>
            <a:endParaRPr lang="en-GB" dirty="0"/>
          </a:p>
        </p:txBody>
      </p:sp>
      <p:sp>
        <p:nvSpPr>
          <p:cNvPr id="6" name="Slide Number Placeholder 5"/>
          <p:cNvSpPr>
            <a:spLocks noGrp="1"/>
          </p:cNvSpPr>
          <p:nvPr>
            <p:ph type="sldNum" sz="quarter" idx="11"/>
          </p:nvPr>
        </p:nvSpPr>
        <p:spPr>
          <a:xfrm>
            <a:off x="8153400" y="6403975"/>
            <a:ext cx="762000" cy="228600"/>
          </a:xfrm>
        </p:spPr>
        <p:txBody>
          <a:bodyPr/>
          <a:lstStyle>
            <a:lvl1pPr>
              <a:defRPr/>
            </a:lvl1pPr>
          </a:lstStyle>
          <a:p>
            <a:fld id="{A9FE6CBD-8800-4F7B-B2D1-7786F787820D}" type="slidenum">
              <a:rPr lang="en-GB"/>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sz="900"/>
            </a:lvl1pPr>
          </a:lstStyle>
          <a:p>
            <a:r>
              <a:rPr lang="en-US" dirty="0" smtClean="0"/>
              <a:t>Extension &amp; Supplementary Date_ April 2014 Confidentiality: External</a:t>
            </a:r>
            <a:endParaRPr lang="en-GB" dirty="0"/>
          </a:p>
        </p:txBody>
      </p:sp>
      <p:sp>
        <p:nvSpPr>
          <p:cNvPr id="5" name="Slide Number Placeholder 4"/>
          <p:cNvSpPr>
            <a:spLocks noGrp="1"/>
          </p:cNvSpPr>
          <p:nvPr>
            <p:ph type="sldNum" sz="quarter" idx="11"/>
          </p:nvPr>
        </p:nvSpPr>
        <p:spPr/>
        <p:txBody>
          <a:bodyPr/>
          <a:lstStyle>
            <a:lvl1pPr>
              <a:defRPr/>
            </a:lvl1pPr>
          </a:lstStyle>
          <a:p>
            <a:fld id="{EA52E39D-21CE-4915-B848-429A65988FB2}" type="slidenum">
              <a:rPr lang="en-GB"/>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smtClean="0"/>
              <a:t>Extension &amp; Supplementary Date_ April 2014 Confidentiality: External</a:t>
            </a:r>
            <a:endParaRPr lang="en-GB" dirty="0"/>
          </a:p>
        </p:txBody>
      </p:sp>
      <p:sp>
        <p:nvSpPr>
          <p:cNvPr id="5" name="Slide Number Placeholder 4"/>
          <p:cNvSpPr>
            <a:spLocks noGrp="1"/>
          </p:cNvSpPr>
          <p:nvPr>
            <p:ph type="sldNum" sz="quarter" idx="11"/>
          </p:nvPr>
        </p:nvSpPr>
        <p:spPr/>
        <p:txBody>
          <a:bodyPr/>
          <a:lstStyle>
            <a:lvl1pPr>
              <a:defRPr/>
            </a:lvl1pPr>
          </a:lstStyle>
          <a:p>
            <a:fld id="{64208FB2-A779-48CD-B4B9-5BF42C02B97E}"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US" dirty="0" smtClean="0"/>
              <a:t>Extension &amp; Supplementary Date_ April 2014 Confidentiality: External</a:t>
            </a:r>
            <a:endParaRPr lang="en-GB" dirty="0"/>
          </a:p>
        </p:txBody>
      </p:sp>
      <p:sp>
        <p:nvSpPr>
          <p:cNvPr id="6" name="Slide Number Placeholder 5"/>
          <p:cNvSpPr>
            <a:spLocks noGrp="1"/>
          </p:cNvSpPr>
          <p:nvPr>
            <p:ph type="sldNum" sz="quarter" idx="11"/>
          </p:nvPr>
        </p:nvSpPr>
        <p:spPr/>
        <p:txBody>
          <a:bodyPr/>
          <a:lstStyle>
            <a:lvl1pPr>
              <a:defRPr/>
            </a:lvl1pPr>
          </a:lstStyle>
          <a:p>
            <a:fld id="{6AC03281-7299-4CB3-B1D8-D163F663D725}"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US" dirty="0" smtClean="0"/>
              <a:t>Extension &amp; Supplementary Date_ April 2014 Confidentiality: External</a:t>
            </a:r>
            <a:endParaRPr lang="en-GB" dirty="0"/>
          </a:p>
        </p:txBody>
      </p:sp>
      <p:sp>
        <p:nvSpPr>
          <p:cNvPr id="8" name="Slide Number Placeholder 7"/>
          <p:cNvSpPr>
            <a:spLocks noGrp="1"/>
          </p:cNvSpPr>
          <p:nvPr>
            <p:ph type="sldNum" sz="quarter" idx="11"/>
          </p:nvPr>
        </p:nvSpPr>
        <p:spPr/>
        <p:txBody>
          <a:bodyPr/>
          <a:lstStyle>
            <a:lvl1pPr>
              <a:defRPr/>
            </a:lvl1pPr>
          </a:lstStyle>
          <a:p>
            <a:fld id="{F0CAF18F-23BB-4B77-B9A4-BDD0BE736017}"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0975" y="57150"/>
            <a:ext cx="8839200" cy="600075"/>
          </a:xfrm>
        </p:spPr>
        <p:txBody>
          <a:bodyPr wrap="none" bIns="0"/>
          <a:lstStyle>
            <a:lvl1pPr>
              <a:defRPr sz="2800"/>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dirty="0" smtClean="0"/>
              <a:t>Extension &amp; Supplementary Date_ April 2014 Confidentiality: External</a:t>
            </a:r>
            <a:endParaRPr lang="en-GB" dirty="0"/>
          </a:p>
        </p:txBody>
      </p:sp>
      <p:sp>
        <p:nvSpPr>
          <p:cNvPr id="4" name="Slide Number Placeholder 3"/>
          <p:cNvSpPr>
            <a:spLocks noGrp="1"/>
          </p:cNvSpPr>
          <p:nvPr>
            <p:ph type="sldNum" sz="quarter" idx="11"/>
          </p:nvPr>
        </p:nvSpPr>
        <p:spPr/>
        <p:txBody>
          <a:bodyPr/>
          <a:lstStyle>
            <a:lvl1pPr>
              <a:defRPr/>
            </a:lvl1pPr>
          </a:lstStyle>
          <a:p>
            <a:fld id="{4E410E8B-93B4-41AD-A625-EB8DE5EC5EDC}"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smtClean="0"/>
              <a:t>Extension &amp; Supplementary Date_ April 2014 Confidentiality: External</a:t>
            </a:r>
            <a:endParaRPr lang="en-GB" dirty="0"/>
          </a:p>
        </p:txBody>
      </p:sp>
      <p:sp>
        <p:nvSpPr>
          <p:cNvPr id="3" name="Slide Number Placeholder 2"/>
          <p:cNvSpPr>
            <a:spLocks noGrp="1"/>
          </p:cNvSpPr>
          <p:nvPr>
            <p:ph type="sldNum" sz="quarter" idx="11"/>
          </p:nvPr>
        </p:nvSpPr>
        <p:spPr/>
        <p:txBody>
          <a:bodyPr/>
          <a:lstStyle>
            <a:lvl1pPr>
              <a:defRPr/>
            </a:lvl1pPr>
          </a:lstStyle>
          <a:p>
            <a:fld id="{29CDFB67-BE1C-4FE1-8BB4-182F8F6CE5C0}"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Extension &amp; Supplementary Date_ April 2014 Confidentiality: External</a:t>
            </a:r>
            <a:endParaRPr lang="en-GB" dirty="0"/>
          </a:p>
        </p:txBody>
      </p:sp>
      <p:sp>
        <p:nvSpPr>
          <p:cNvPr id="6" name="Slide Number Placeholder 5"/>
          <p:cNvSpPr>
            <a:spLocks noGrp="1"/>
          </p:cNvSpPr>
          <p:nvPr>
            <p:ph type="sldNum" sz="quarter" idx="11"/>
          </p:nvPr>
        </p:nvSpPr>
        <p:spPr/>
        <p:txBody>
          <a:bodyPr/>
          <a:lstStyle>
            <a:lvl1pPr>
              <a:defRPr/>
            </a:lvl1pPr>
          </a:lstStyle>
          <a:p>
            <a:fld id="{5763E5A6-87FB-4C9C-ACA7-5EEEB2FF1646}"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Extension &amp; Supplementary Date_ April 2014 Confidentiality: External</a:t>
            </a:r>
            <a:endParaRPr lang="en-GB" dirty="0"/>
          </a:p>
        </p:txBody>
      </p:sp>
      <p:sp>
        <p:nvSpPr>
          <p:cNvPr id="6" name="Slide Number Placeholder 5"/>
          <p:cNvSpPr>
            <a:spLocks noGrp="1"/>
          </p:cNvSpPr>
          <p:nvPr>
            <p:ph type="sldNum" sz="quarter" idx="11"/>
          </p:nvPr>
        </p:nvSpPr>
        <p:spPr/>
        <p:txBody>
          <a:bodyPr/>
          <a:lstStyle>
            <a:lvl1pPr>
              <a:defRPr/>
            </a:lvl1pPr>
          </a:lstStyle>
          <a:p>
            <a:fld id="{A77079D5-EE61-420A-B889-2473FF0002E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838200" y="1831975"/>
            <a:ext cx="7620000" cy="4340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8" name="Rectangle 34"/>
          <p:cNvSpPr>
            <a:spLocks noGrp="1" noChangeArrowheads="1"/>
          </p:cNvSpPr>
          <p:nvPr>
            <p:ph type="title"/>
          </p:nvPr>
        </p:nvSpPr>
        <p:spPr bwMode="auto">
          <a:xfrm>
            <a:off x="838200" y="533400"/>
            <a:ext cx="76200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pic>
        <p:nvPicPr>
          <p:cNvPr id="1059" name="Picture 35"/>
          <p:cNvPicPr>
            <a:picLocks noChangeAspect="1" noChangeArrowheads="1"/>
          </p:cNvPicPr>
          <p:nvPr/>
        </p:nvPicPr>
        <p:blipFill>
          <a:blip r:embed="rId14" cstate="print"/>
          <a:srcRect/>
          <a:stretch>
            <a:fillRect/>
          </a:stretch>
        </p:blipFill>
        <p:spPr bwMode="auto">
          <a:xfrm>
            <a:off x="0" y="0"/>
            <a:ext cx="139700" cy="1828800"/>
          </a:xfrm>
          <a:prstGeom prst="rect">
            <a:avLst/>
          </a:prstGeom>
          <a:noFill/>
        </p:spPr>
      </p:pic>
      <p:sp>
        <p:nvSpPr>
          <p:cNvPr id="1060" name="Rectangle 36"/>
          <p:cNvSpPr>
            <a:spLocks noGrp="1" noChangeArrowheads="1"/>
          </p:cNvSpPr>
          <p:nvPr>
            <p:ph type="ftr" sz="quarter" idx="3"/>
          </p:nvPr>
        </p:nvSpPr>
        <p:spPr bwMode="auto">
          <a:xfrm>
            <a:off x="838200" y="6403975"/>
            <a:ext cx="5678488"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lvl1pPr>
          </a:lstStyle>
          <a:p>
            <a:r>
              <a:rPr lang="en-US" dirty="0" smtClean="0"/>
              <a:t>Extension &amp; Supplementary Date_ April 2014 Confidentiality: External</a:t>
            </a:r>
            <a:endParaRPr lang="en-GB" dirty="0"/>
          </a:p>
        </p:txBody>
      </p:sp>
      <p:sp>
        <p:nvSpPr>
          <p:cNvPr id="1061" name="Rectangle 37"/>
          <p:cNvSpPr>
            <a:spLocks noGrp="1" noChangeArrowheads="1"/>
          </p:cNvSpPr>
          <p:nvPr>
            <p:ph type="sldNum" sz="quarter" idx="4"/>
          </p:nvPr>
        </p:nvSpPr>
        <p:spPr bwMode="auto">
          <a:xfrm>
            <a:off x="8153400" y="6403975"/>
            <a:ext cx="7620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vl1pPr>
          </a:lstStyle>
          <a:p>
            <a:fld id="{C6655C5B-E70B-4C3B-B436-6685A8811E90}" type="slidenum">
              <a:rPr lang="en-GB"/>
              <a:pPr/>
              <a:t>‹#›</a:t>
            </a:fld>
            <a:endParaRPr lang="en-GB" dirty="0"/>
          </a:p>
        </p:txBody>
      </p:sp>
      <p:pic>
        <p:nvPicPr>
          <p:cNvPr id="1066" name="Picture 42"/>
          <p:cNvPicPr>
            <a:picLocks noChangeAspect="1" noChangeArrowheads="1"/>
          </p:cNvPicPr>
          <p:nvPr/>
        </p:nvPicPr>
        <p:blipFill>
          <a:blip r:embed="rId15" cstate="print"/>
          <a:srcRect/>
          <a:stretch>
            <a:fillRect/>
          </a:stretch>
        </p:blipFill>
        <p:spPr bwMode="auto">
          <a:xfrm>
            <a:off x="542925" y="6343650"/>
            <a:ext cx="357188" cy="35718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2" r:id="rId12"/>
  </p:sldLayoutIdLst>
  <p:hf hd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231775" indent="-231775" algn="l" rtl="0" eaLnBrk="1" fontAlgn="base" hangingPunct="1">
        <a:spcBef>
          <a:spcPct val="20000"/>
        </a:spcBef>
        <a:spcAft>
          <a:spcPct val="0"/>
        </a:spcAft>
        <a:buChar char="•"/>
        <a:defRPr sz="2000">
          <a:solidFill>
            <a:srgbClr val="000000"/>
          </a:solidFill>
          <a:latin typeface="+mn-lt"/>
          <a:ea typeface="+mn-ea"/>
          <a:cs typeface="+mn-cs"/>
        </a:defRPr>
      </a:lvl1pPr>
      <a:lvl2pPr marL="446088" indent="-212725" algn="l" rtl="0" eaLnBrk="1" fontAlgn="base" hangingPunct="1">
        <a:spcBef>
          <a:spcPct val="20000"/>
        </a:spcBef>
        <a:spcAft>
          <a:spcPct val="0"/>
        </a:spcAft>
        <a:buChar char="–"/>
        <a:defRPr sz="2000">
          <a:solidFill>
            <a:srgbClr val="000000"/>
          </a:solidFill>
          <a:latin typeface="+mn-lt"/>
        </a:defRPr>
      </a:lvl2pPr>
      <a:lvl3pPr marL="630238" indent="-182563" algn="l" rtl="0" eaLnBrk="1" fontAlgn="base" hangingPunct="1">
        <a:spcBef>
          <a:spcPct val="20000"/>
        </a:spcBef>
        <a:spcAft>
          <a:spcPct val="0"/>
        </a:spcAft>
        <a:buChar char="•"/>
        <a:defRPr sz="1600">
          <a:solidFill>
            <a:srgbClr val="000000"/>
          </a:solidFill>
          <a:latin typeface="+mn-lt"/>
        </a:defRPr>
      </a:lvl3pPr>
      <a:lvl4pPr marL="1027113" indent="-228600" algn="l" rtl="0" eaLnBrk="1" fontAlgn="base" hangingPunct="1">
        <a:spcBef>
          <a:spcPct val="20000"/>
        </a:spcBef>
        <a:spcAft>
          <a:spcPct val="0"/>
        </a:spcAft>
        <a:buChar char="–"/>
        <a:defRPr sz="1600">
          <a:solidFill>
            <a:srgbClr val="000000"/>
          </a:solidFill>
          <a:latin typeface="+mn-lt"/>
        </a:defRPr>
      </a:lvl4pPr>
      <a:lvl5pPr marL="1257300" indent="-228600" algn="l" rtl="0" eaLnBrk="1" fontAlgn="base" hangingPunct="1">
        <a:spcBef>
          <a:spcPct val="20000"/>
        </a:spcBef>
        <a:spcAft>
          <a:spcPct val="0"/>
        </a:spcAft>
        <a:buChar char="–"/>
        <a:defRPr sz="1600">
          <a:solidFill>
            <a:srgbClr val="000000"/>
          </a:solidFill>
          <a:latin typeface="+mn-lt"/>
        </a:defRPr>
      </a:lvl5pPr>
      <a:lvl6pPr marL="1714500" indent="-228600" algn="l" rtl="0" eaLnBrk="1" fontAlgn="base" hangingPunct="1">
        <a:spcBef>
          <a:spcPct val="20000"/>
        </a:spcBef>
        <a:spcAft>
          <a:spcPct val="0"/>
        </a:spcAft>
        <a:buChar char="–"/>
        <a:defRPr sz="1600">
          <a:solidFill>
            <a:srgbClr val="000000"/>
          </a:solidFill>
          <a:latin typeface="+mn-lt"/>
        </a:defRPr>
      </a:lvl6pPr>
      <a:lvl7pPr marL="2171700" indent="-228600" algn="l" rtl="0" eaLnBrk="1" fontAlgn="base" hangingPunct="1">
        <a:spcBef>
          <a:spcPct val="20000"/>
        </a:spcBef>
        <a:spcAft>
          <a:spcPct val="0"/>
        </a:spcAft>
        <a:buChar char="–"/>
        <a:defRPr sz="1600">
          <a:solidFill>
            <a:srgbClr val="000000"/>
          </a:solidFill>
          <a:latin typeface="+mn-lt"/>
        </a:defRPr>
      </a:lvl7pPr>
      <a:lvl8pPr marL="2628900" indent="-228600" algn="l" rtl="0" eaLnBrk="1" fontAlgn="base" hangingPunct="1">
        <a:spcBef>
          <a:spcPct val="20000"/>
        </a:spcBef>
        <a:spcAft>
          <a:spcPct val="0"/>
        </a:spcAft>
        <a:buChar char="–"/>
        <a:defRPr sz="1600">
          <a:solidFill>
            <a:srgbClr val="000000"/>
          </a:solidFill>
          <a:latin typeface="+mn-lt"/>
        </a:defRPr>
      </a:lvl8pPr>
      <a:lvl9pPr marL="3086100" indent="-228600" algn="l" rtl="0" eaLnBrk="1" fontAlgn="base" hangingPunct="1">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Times" pitchFamily="18" charset="0"/>
        </a:defRPr>
      </a:lvl2pPr>
      <a:lvl3pPr algn="l" rtl="0" fontAlgn="base">
        <a:spcBef>
          <a:spcPct val="0"/>
        </a:spcBef>
        <a:spcAft>
          <a:spcPct val="0"/>
        </a:spcAft>
        <a:defRPr sz="3200">
          <a:solidFill>
            <a:schemeClr val="tx2"/>
          </a:solidFill>
          <a:latin typeface="Times" pitchFamily="18" charset="0"/>
        </a:defRPr>
      </a:lvl3pPr>
      <a:lvl4pPr algn="l" rtl="0" fontAlgn="base">
        <a:spcBef>
          <a:spcPct val="0"/>
        </a:spcBef>
        <a:spcAft>
          <a:spcPct val="0"/>
        </a:spcAft>
        <a:defRPr sz="3200">
          <a:solidFill>
            <a:schemeClr val="tx2"/>
          </a:solidFill>
          <a:latin typeface="Times" pitchFamily="18" charset="0"/>
        </a:defRPr>
      </a:lvl4pPr>
      <a:lvl5pPr algn="l" rtl="0" fontAlgn="base">
        <a:spcBef>
          <a:spcPct val="0"/>
        </a:spcBef>
        <a:spcAft>
          <a:spcPct val="0"/>
        </a:spcAft>
        <a:defRPr sz="3200">
          <a:solidFill>
            <a:schemeClr val="tx2"/>
          </a:solidFill>
          <a:latin typeface="Times" pitchFamily="18" charset="0"/>
        </a:defRPr>
      </a:lvl5pPr>
      <a:lvl6pPr marL="457200" algn="l" rtl="0" fontAlgn="base">
        <a:spcBef>
          <a:spcPct val="0"/>
        </a:spcBef>
        <a:spcAft>
          <a:spcPct val="0"/>
        </a:spcAft>
        <a:defRPr sz="3200">
          <a:solidFill>
            <a:schemeClr val="tx2"/>
          </a:solidFill>
          <a:latin typeface="Times" pitchFamily="18" charset="0"/>
        </a:defRPr>
      </a:lvl6pPr>
      <a:lvl7pPr marL="914400" algn="l" rtl="0" fontAlgn="base">
        <a:spcBef>
          <a:spcPct val="0"/>
        </a:spcBef>
        <a:spcAft>
          <a:spcPct val="0"/>
        </a:spcAft>
        <a:defRPr sz="3200">
          <a:solidFill>
            <a:schemeClr val="tx2"/>
          </a:solidFill>
          <a:latin typeface="Times" pitchFamily="18" charset="0"/>
        </a:defRPr>
      </a:lvl7pPr>
      <a:lvl8pPr marL="1371600" algn="l" rtl="0" fontAlgn="base">
        <a:spcBef>
          <a:spcPct val="0"/>
        </a:spcBef>
        <a:spcAft>
          <a:spcPct val="0"/>
        </a:spcAft>
        <a:defRPr sz="3200">
          <a:solidFill>
            <a:schemeClr val="tx2"/>
          </a:solidFill>
          <a:latin typeface="Times" pitchFamily="18" charset="0"/>
        </a:defRPr>
      </a:lvl8pPr>
      <a:lvl9pPr marL="1828800" algn="l" rtl="0" fontAlgn="base">
        <a:spcBef>
          <a:spcPct val="0"/>
        </a:spcBef>
        <a:spcAft>
          <a:spcPct val="0"/>
        </a:spcAft>
        <a:defRPr sz="3200">
          <a:solidFill>
            <a:schemeClr val="tx2"/>
          </a:solidFill>
          <a:latin typeface="Times" pitchFamily="18" charset="0"/>
        </a:defRPr>
      </a:lvl9pPr>
    </p:titleStyle>
    <p:bodyStyle>
      <a:lvl1pPr marL="231775" indent="-231775" algn="l" rtl="0" fontAlgn="base">
        <a:spcBef>
          <a:spcPct val="20000"/>
        </a:spcBef>
        <a:spcAft>
          <a:spcPct val="0"/>
        </a:spcAft>
        <a:buChar char="•"/>
        <a:defRPr sz="2400">
          <a:solidFill>
            <a:srgbClr val="000000"/>
          </a:solidFill>
          <a:latin typeface="+mn-lt"/>
          <a:ea typeface="+mn-ea"/>
          <a:cs typeface="+mn-cs"/>
        </a:defRPr>
      </a:lvl1pPr>
      <a:lvl2pPr marL="446088" indent="-212725" algn="l" rtl="0" fontAlgn="base">
        <a:spcBef>
          <a:spcPct val="20000"/>
        </a:spcBef>
        <a:spcAft>
          <a:spcPct val="0"/>
        </a:spcAft>
        <a:buChar char="–"/>
        <a:defRPr sz="2400">
          <a:solidFill>
            <a:srgbClr val="000000"/>
          </a:solidFill>
          <a:latin typeface="+mn-lt"/>
        </a:defRPr>
      </a:lvl2pPr>
      <a:lvl3pPr marL="630238" indent="-182563" algn="l" rtl="0" fontAlgn="base">
        <a:spcBef>
          <a:spcPct val="20000"/>
        </a:spcBef>
        <a:spcAft>
          <a:spcPct val="0"/>
        </a:spcAft>
        <a:defRPr sz="2000">
          <a:solidFill>
            <a:srgbClr val="000000"/>
          </a:solidFill>
          <a:latin typeface="+mn-lt"/>
        </a:defRPr>
      </a:lvl3pPr>
      <a:lvl4pPr marL="1027113" indent="-228600" algn="l" rtl="0" fontAlgn="base">
        <a:spcBef>
          <a:spcPct val="20000"/>
        </a:spcBef>
        <a:spcAft>
          <a:spcPct val="0"/>
        </a:spcAft>
        <a:buChar char="–"/>
        <a:defRPr sz="2000">
          <a:solidFill>
            <a:srgbClr val="000000"/>
          </a:solidFill>
          <a:latin typeface="+mn-lt"/>
        </a:defRPr>
      </a:lvl4pPr>
      <a:lvl5pPr marL="1257300" indent="-228600" algn="l" rtl="0" fontAlgn="base">
        <a:spcBef>
          <a:spcPct val="20000"/>
        </a:spcBef>
        <a:spcAft>
          <a:spcPct val="0"/>
        </a:spcAft>
        <a:buChar char="»"/>
        <a:defRPr sz="2000">
          <a:solidFill>
            <a:srgbClr val="000000"/>
          </a:solidFill>
          <a:latin typeface="+mn-lt"/>
        </a:defRPr>
      </a:lvl5pPr>
      <a:lvl6pPr marL="1714500" indent="-228600" algn="l" rtl="0" fontAlgn="base">
        <a:spcBef>
          <a:spcPct val="20000"/>
        </a:spcBef>
        <a:spcAft>
          <a:spcPct val="0"/>
        </a:spcAft>
        <a:buChar char="»"/>
        <a:defRPr sz="2000">
          <a:solidFill>
            <a:srgbClr val="000000"/>
          </a:solidFill>
          <a:latin typeface="+mn-lt"/>
        </a:defRPr>
      </a:lvl6pPr>
      <a:lvl7pPr marL="2171700" indent="-228600" algn="l" rtl="0" fontAlgn="base">
        <a:spcBef>
          <a:spcPct val="20000"/>
        </a:spcBef>
        <a:spcAft>
          <a:spcPct val="0"/>
        </a:spcAft>
        <a:buChar char="»"/>
        <a:defRPr sz="2000">
          <a:solidFill>
            <a:srgbClr val="000000"/>
          </a:solidFill>
          <a:latin typeface="+mn-lt"/>
        </a:defRPr>
      </a:lvl7pPr>
      <a:lvl8pPr marL="2628900" indent="-228600" algn="l" rtl="0" fontAlgn="base">
        <a:spcBef>
          <a:spcPct val="20000"/>
        </a:spcBef>
        <a:spcAft>
          <a:spcPct val="0"/>
        </a:spcAft>
        <a:buChar char="»"/>
        <a:defRPr sz="2000">
          <a:solidFill>
            <a:srgbClr val="000000"/>
          </a:solidFill>
          <a:latin typeface="+mn-lt"/>
        </a:defRPr>
      </a:lvl8pPr>
      <a:lvl9pPr marL="3086100" indent="-228600" algn="l" rtl="0" fontAlgn="base">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sz="quarter" idx="1"/>
          </p:nvPr>
        </p:nvSpPr>
        <p:spPr>
          <a:xfrm>
            <a:off x="1828800" y="4156970"/>
            <a:ext cx="6400800" cy="1046162"/>
          </a:xfrm>
        </p:spPr>
        <p:txBody>
          <a:bodyPr/>
          <a:lstStyle/>
          <a:p>
            <a:r>
              <a:rPr lang="en-US" dirty="0" smtClean="0"/>
              <a:t>What are they? </a:t>
            </a:r>
          </a:p>
          <a:p>
            <a:r>
              <a:rPr lang="en-US" dirty="0" smtClean="0"/>
              <a:t>What are they used for?</a:t>
            </a:r>
            <a:endParaRPr lang="en-GB" dirty="0"/>
          </a:p>
        </p:txBody>
      </p:sp>
      <p:sp>
        <p:nvSpPr>
          <p:cNvPr id="3" name="Title 2"/>
          <p:cNvSpPr>
            <a:spLocks noGrp="1"/>
          </p:cNvSpPr>
          <p:nvPr>
            <p:ph type="ctrTitle"/>
          </p:nvPr>
        </p:nvSpPr>
        <p:spPr>
          <a:xfrm>
            <a:off x="1828800" y="2617788"/>
            <a:ext cx="7220309" cy="811212"/>
          </a:xfrm>
        </p:spPr>
        <p:txBody>
          <a:bodyPr/>
          <a:lstStyle/>
          <a:p>
            <a:r>
              <a:rPr lang="en-US" dirty="0" smtClean="0"/>
              <a:t>Extension &amp; </a:t>
            </a:r>
            <a:br>
              <a:rPr lang="en-US" dirty="0" smtClean="0"/>
            </a:br>
            <a:r>
              <a:rPr lang="en-US" dirty="0" smtClean="0"/>
              <a:t>Supplementary Data</a:t>
            </a:r>
            <a:endParaRPr lang="en-GB" dirty="0"/>
          </a:p>
        </p:txBody>
      </p:sp>
      <p:sp>
        <p:nvSpPr>
          <p:cNvPr id="4" name="TextBox 3"/>
          <p:cNvSpPr txBox="1"/>
          <p:nvPr/>
        </p:nvSpPr>
        <p:spPr>
          <a:xfrm>
            <a:off x="1819275" y="5470560"/>
            <a:ext cx="5266378" cy="461665"/>
          </a:xfrm>
          <a:prstGeom prst="rect">
            <a:avLst/>
          </a:prstGeom>
          <a:noFill/>
        </p:spPr>
        <p:txBody>
          <a:bodyPr wrap="none" rtlCol="0">
            <a:spAutoFit/>
          </a:bodyPr>
          <a:lstStyle/>
          <a:p>
            <a:r>
              <a:rPr lang="en-US" dirty="0" smtClean="0"/>
              <a:t>SMPG IF, London, 22 – 25 April 2014</a:t>
            </a:r>
            <a:endParaRPr lang="en-GB" dirty="0"/>
          </a:p>
        </p:txBody>
      </p:sp>
    </p:spTree>
    <p:extLst>
      <p:ext uri="{BB962C8B-B14F-4D97-AF65-F5344CB8AC3E}">
        <p14:creationId xmlns:p14="http://schemas.microsoft.com/office/powerpoint/2010/main" val="238727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Supplementary Data</a:t>
            </a:r>
            <a:endParaRPr lang="en-GB" dirty="0"/>
          </a:p>
        </p:txBody>
      </p:sp>
      <p:sp>
        <p:nvSpPr>
          <p:cNvPr id="3" name="Footer Placeholder 2"/>
          <p:cNvSpPr>
            <a:spLocks noGrp="1"/>
          </p:cNvSpPr>
          <p:nvPr>
            <p:ph type="ftr" sz="quarter" idx="10"/>
          </p:nvPr>
        </p:nvSpPr>
        <p:spPr/>
        <p:txBody>
          <a:bodyPr/>
          <a:lstStyle/>
          <a:p>
            <a:r>
              <a:rPr lang="en-US" dirty="0" smtClean="0"/>
              <a:t>Extension &amp; Supplementary Date_ April 2014 Confidentiality: External</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10</a:t>
            </a:fld>
            <a:endParaRPr lang="en-GB" dirty="0"/>
          </a:p>
        </p:txBody>
      </p:sp>
      <p:sp>
        <p:nvSpPr>
          <p:cNvPr id="5" name="TextBox 4"/>
          <p:cNvSpPr txBox="1"/>
          <p:nvPr/>
        </p:nvSpPr>
        <p:spPr>
          <a:xfrm>
            <a:off x="543484" y="1812929"/>
            <a:ext cx="6721712" cy="2031325"/>
          </a:xfrm>
          <a:prstGeom prst="rect">
            <a:avLst/>
          </a:prstGeom>
          <a:noFill/>
          <a:ln>
            <a:solidFill>
              <a:schemeClr val="tx1"/>
            </a:solidFill>
          </a:ln>
        </p:spPr>
        <p:txBody>
          <a:bodyPr wrap="none" rtlCol="0">
            <a:spAutoFit/>
          </a:bodyPr>
          <a:lstStyle/>
          <a:p>
            <a:pPr>
              <a:tabLst>
                <a:tab pos="233363" algn="l"/>
                <a:tab pos="457200" algn="l"/>
              </a:tabLst>
            </a:pPr>
            <a:r>
              <a:rPr lang="en-US" sz="1800" dirty="0">
                <a:latin typeface="+mn-lt"/>
                <a:cs typeface="Calibri" panose="020F0502020204030204" pitchFamily="34" charset="0"/>
              </a:rPr>
              <a:t>&lt;SplmtryData&gt;</a:t>
            </a:r>
            <a:endParaRPr lang="en-GB" sz="1800" dirty="0">
              <a:latin typeface="+mn-lt"/>
              <a:cs typeface="Calibri" panose="020F0502020204030204" pitchFamily="34" charset="0"/>
            </a:endParaRPr>
          </a:p>
          <a:p>
            <a:pPr>
              <a:tabLst>
                <a:tab pos="233363" algn="l"/>
                <a:tab pos="457200" algn="l"/>
              </a:tabLst>
            </a:pPr>
            <a:r>
              <a:rPr lang="en-US" sz="1800" dirty="0">
                <a:latin typeface="+mn-lt"/>
                <a:cs typeface="Calibri" panose="020F0502020204030204" pitchFamily="34" charset="0"/>
              </a:rPr>
              <a:t>	&lt;PlcAndNm&gt;</a:t>
            </a:r>
            <a:r>
              <a:rPr lang="en-US" sz="1800" b="1" dirty="0">
                <a:latin typeface="+mn-lt"/>
                <a:cs typeface="Calibri" panose="020F0502020204030204" pitchFamily="34" charset="0"/>
              </a:rPr>
              <a:t>MltplExctnDtls/OrdrRcvDtTm</a:t>
            </a:r>
            <a:r>
              <a:rPr lang="en-US" sz="1800" dirty="0">
                <a:latin typeface="+mn-lt"/>
                <a:cs typeface="Calibri" panose="020F0502020204030204" pitchFamily="34" charset="0"/>
              </a:rPr>
              <a:t>&lt;/PlcAndNm&gt;</a:t>
            </a:r>
            <a:endParaRPr lang="en-GB" sz="1800" dirty="0">
              <a:latin typeface="+mn-lt"/>
              <a:cs typeface="Calibri" panose="020F0502020204030204" pitchFamily="34" charset="0"/>
            </a:endParaRPr>
          </a:p>
          <a:p>
            <a:pPr>
              <a:tabLst>
                <a:tab pos="233363" algn="l"/>
                <a:tab pos="457200" algn="l"/>
              </a:tabLst>
            </a:pPr>
            <a:r>
              <a:rPr lang="en-US" sz="1800" dirty="0">
                <a:latin typeface="+mn-lt"/>
                <a:cs typeface="Calibri" panose="020F0502020204030204" pitchFamily="34" charset="0"/>
              </a:rPr>
              <a:t>	&lt;Envlp&gt;</a:t>
            </a:r>
            <a:endParaRPr lang="en-GB" sz="1800" dirty="0">
              <a:latin typeface="+mn-lt"/>
              <a:cs typeface="Calibri" panose="020F0502020204030204" pitchFamily="34" charset="0"/>
            </a:endParaRPr>
          </a:p>
          <a:p>
            <a:pPr>
              <a:tabLst>
                <a:tab pos="233363" algn="l"/>
                <a:tab pos="457200" algn="l"/>
              </a:tabLst>
            </a:pPr>
            <a:r>
              <a:rPr lang="en-US" sz="1800" dirty="0">
                <a:latin typeface="+mn-lt"/>
                <a:cs typeface="Calibri" panose="020F0502020204030204" pitchFamily="34" charset="0"/>
              </a:rPr>
              <a:t>		&lt;auto-generated_for_wildcard xmlns=""&gt;</a:t>
            </a:r>
            <a:r>
              <a:rPr lang="en-US" sz="1800" b="1" dirty="0" smtClean="0">
                <a:latin typeface="+mn-lt"/>
                <a:cs typeface="Calibri" panose="020F0502020204030204" pitchFamily="34" charset="0"/>
              </a:rPr>
              <a:t>2014-02-12</a:t>
            </a:r>
            <a:r>
              <a:rPr lang="en-US" sz="1800" dirty="0" smtClean="0">
                <a:latin typeface="+mn-lt"/>
                <a:cs typeface="Calibri" panose="020F0502020204030204" pitchFamily="34" charset="0"/>
              </a:rPr>
              <a:t>&lt;/auto-</a:t>
            </a:r>
          </a:p>
          <a:p>
            <a:pPr>
              <a:tabLst>
                <a:tab pos="233363" algn="l"/>
                <a:tab pos="457200" algn="l"/>
              </a:tabLst>
            </a:pPr>
            <a:r>
              <a:rPr lang="en-US" sz="1800" dirty="0">
                <a:latin typeface="+mn-lt"/>
                <a:cs typeface="Calibri" panose="020F0502020204030204" pitchFamily="34" charset="0"/>
              </a:rPr>
              <a:t>	</a:t>
            </a:r>
            <a:r>
              <a:rPr lang="en-US" sz="1800" dirty="0" smtClean="0">
                <a:latin typeface="+mn-lt"/>
                <a:cs typeface="Calibri" panose="020F0502020204030204" pitchFamily="34" charset="0"/>
              </a:rPr>
              <a:t>		generated_for_wildcard&gt;</a:t>
            </a:r>
            <a:endParaRPr lang="en-GB" sz="1800" dirty="0" smtClean="0">
              <a:latin typeface="+mn-lt"/>
              <a:cs typeface="Calibri" panose="020F0502020204030204" pitchFamily="34" charset="0"/>
            </a:endParaRPr>
          </a:p>
          <a:p>
            <a:pPr>
              <a:tabLst>
                <a:tab pos="233363" algn="l"/>
                <a:tab pos="457200" algn="l"/>
              </a:tabLst>
            </a:pPr>
            <a:r>
              <a:rPr lang="en-US" sz="1800" dirty="0">
                <a:latin typeface="+mn-lt"/>
                <a:cs typeface="Calibri" panose="020F0502020204030204" pitchFamily="34" charset="0"/>
              </a:rPr>
              <a:t>	&lt;/Envlp&gt;</a:t>
            </a:r>
            <a:endParaRPr lang="en-GB" sz="1800" dirty="0">
              <a:latin typeface="+mn-lt"/>
              <a:cs typeface="Calibri" panose="020F0502020204030204" pitchFamily="34" charset="0"/>
            </a:endParaRPr>
          </a:p>
          <a:p>
            <a:pPr>
              <a:tabLst>
                <a:tab pos="233363" algn="l"/>
                <a:tab pos="457200" algn="l"/>
              </a:tabLst>
            </a:pPr>
            <a:r>
              <a:rPr lang="en-US" sz="1800" dirty="0">
                <a:latin typeface="+mn-lt"/>
                <a:cs typeface="Calibri" panose="020F0502020204030204" pitchFamily="34" charset="0"/>
              </a:rPr>
              <a:t>&lt;/SplmtryData</a:t>
            </a:r>
            <a:r>
              <a:rPr lang="en-US" sz="1800" dirty="0" smtClean="0">
                <a:latin typeface="+mn-lt"/>
                <a:cs typeface="Calibri" panose="020F0502020204030204" pitchFamily="34" charset="0"/>
              </a:rPr>
              <a:t>&gt;</a:t>
            </a:r>
            <a:endParaRPr lang="en-GB" sz="1800" dirty="0">
              <a:latin typeface="+mn-lt"/>
              <a:cs typeface="Calibri" panose="020F0502020204030204" pitchFamily="34" charset="0"/>
            </a:endParaRPr>
          </a:p>
        </p:txBody>
      </p:sp>
      <p:sp>
        <p:nvSpPr>
          <p:cNvPr id="6" name="TextBox 5"/>
          <p:cNvSpPr txBox="1"/>
          <p:nvPr/>
        </p:nvSpPr>
        <p:spPr>
          <a:xfrm>
            <a:off x="491705" y="3958576"/>
            <a:ext cx="8574657" cy="1938992"/>
          </a:xfrm>
          <a:prstGeom prst="rect">
            <a:avLst/>
          </a:prstGeom>
          <a:noFill/>
        </p:spPr>
        <p:txBody>
          <a:bodyPr wrap="square" rtlCol="0">
            <a:spAutoFit/>
          </a:bodyPr>
          <a:lstStyle/>
          <a:p>
            <a:r>
              <a:rPr lang="en-GB" dirty="0" smtClean="0"/>
              <a:t>Can funds accept replacement of Extension (Extension1) by SupplementaryData (SupplementaryData1)? </a:t>
            </a:r>
          </a:p>
          <a:p>
            <a:endParaRPr lang="en-GB" dirty="0"/>
          </a:p>
          <a:p>
            <a:r>
              <a:rPr lang="en-GB" dirty="0" smtClean="0"/>
              <a:t>Are there any alternatives? </a:t>
            </a:r>
          </a:p>
          <a:p>
            <a:r>
              <a:rPr lang="en-GB" i="1" dirty="0"/>
              <a:t>	</a:t>
            </a:r>
            <a:r>
              <a:rPr lang="en-GB" i="1" dirty="0" smtClean="0"/>
              <a:t>See next slide</a:t>
            </a:r>
          </a:p>
        </p:txBody>
      </p:sp>
      <p:sp>
        <p:nvSpPr>
          <p:cNvPr id="8" name="TextBox 7"/>
          <p:cNvSpPr txBox="1"/>
          <p:nvPr/>
        </p:nvSpPr>
        <p:spPr>
          <a:xfrm>
            <a:off x="552084" y="556339"/>
            <a:ext cx="6719984" cy="1200329"/>
          </a:xfrm>
          <a:prstGeom prst="rect">
            <a:avLst/>
          </a:prstGeom>
          <a:noFill/>
          <a:ln>
            <a:solidFill>
              <a:schemeClr val="bg1">
                <a:lumMod val="50000"/>
              </a:schemeClr>
            </a:solidFill>
          </a:ln>
        </p:spPr>
        <p:txBody>
          <a:bodyPr wrap="square" rtlCol="0">
            <a:spAutoFit/>
          </a:bodyPr>
          <a:lstStyle/>
          <a:p>
            <a:r>
              <a:rPr lang="en-GB" sz="1800" dirty="0"/>
              <a:t>&lt;Xtnsn&gt;</a:t>
            </a:r>
          </a:p>
          <a:p>
            <a:pPr>
              <a:tabLst>
                <a:tab pos="396875" algn="l"/>
              </a:tabLst>
            </a:pPr>
            <a:r>
              <a:rPr lang="en-GB" sz="1800" dirty="0"/>
              <a:t>	</a:t>
            </a:r>
            <a:r>
              <a:rPr lang="en-GB" sz="1800" dirty="0" smtClean="0"/>
              <a:t>&lt;</a:t>
            </a:r>
            <a:r>
              <a:rPr lang="en-GB" sz="1800" dirty="0"/>
              <a:t>PlcAndNm&gt;</a:t>
            </a:r>
            <a:r>
              <a:rPr lang="en-GB" sz="1800" b="1" dirty="0"/>
              <a:t>MltplExctnDtls/OrdrRcvDtTm</a:t>
            </a:r>
            <a:r>
              <a:rPr lang="en-GB" sz="1800" dirty="0"/>
              <a:t>&lt;/PlcAndNm&gt;</a:t>
            </a:r>
          </a:p>
          <a:p>
            <a:pPr>
              <a:tabLst>
                <a:tab pos="396875" algn="l"/>
              </a:tabLst>
            </a:pPr>
            <a:r>
              <a:rPr lang="en-GB" sz="1800" dirty="0"/>
              <a:t>	</a:t>
            </a:r>
            <a:r>
              <a:rPr lang="en-GB" sz="1800" dirty="0" smtClean="0"/>
              <a:t>&lt;</a:t>
            </a:r>
            <a:r>
              <a:rPr lang="en-GB" sz="1800" dirty="0"/>
              <a:t>Txt&gt;</a:t>
            </a:r>
            <a:r>
              <a:rPr lang="en-GB" sz="1800" b="1" dirty="0"/>
              <a:t>2014-02-12</a:t>
            </a:r>
            <a:r>
              <a:rPr lang="en-GB" sz="1800" dirty="0"/>
              <a:t>&lt;/Txt&gt;</a:t>
            </a:r>
          </a:p>
          <a:p>
            <a:pPr>
              <a:tabLst>
                <a:tab pos="396875" algn="l"/>
              </a:tabLst>
            </a:pPr>
            <a:r>
              <a:rPr lang="en-GB" sz="1800" dirty="0" smtClean="0"/>
              <a:t>&lt;/</a:t>
            </a:r>
            <a:r>
              <a:rPr lang="en-GB" sz="1800" dirty="0"/>
              <a:t>Xtnsn</a:t>
            </a:r>
            <a:r>
              <a:rPr lang="en-GB" sz="1800" dirty="0" smtClean="0"/>
              <a:t>&gt;</a:t>
            </a:r>
            <a:endParaRPr lang="en-GB" sz="1800" dirty="0"/>
          </a:p>
        </p:txBody>
      </p:sp>
      <p:sp>
        <p:nvSpPr>
          <p:cNvPr id="9" name="TextBox 8"/>
          <p:cNvSpPr txBox="1"/>
          <p:nvPr/>
        </p:nvSpPr>
        <p:spPr>
          <a:xfrm>
            <a:off x="7228936" y="996167"/>
            <a:ext cx="731290" cy="338554"/>
          </a:xfrm>
          <a:prstGeom prst="rect">
            <a:avLst/>
          </a:prstGeom>
          <a:noFill/>
        </p:spPr>
        <p:txBody>
          <a:bodyPr wrap="none" rtlCol="0">
            <a:spAutoFit/>
          </a:bodyPr>
          <a:lstStyle/>
          <a:p>
            <a:r>
              <a:rPr lang="en-GB" sz="1600" b="1" i="1" dirty="0" smtClean="0">
                <a:solidFill>
                  <a:srgbClr val="0070C0"/>
                </a:solidFill>
              </a:rPr>
              <a:t>today</a:t>
            </a:r>
            <a:endParaRPr lang="en-GB" sz="1600" b="1" i="1" dirty="0">
              <a:solidFill>
                <a:srgbClr val="0070C0"/>
              </a:solidFill>
            </a:endParaRPr>
          </a:p>
        </p:txBody>
      </p:sp>
      <p:sp>
        <p:nvSpPr>
          <p:cNvPr id="10" name="TextBox 9"/>
          <p:cNvSpPr txBox="1"/>
          <p:nvPr/>
        </p:nvSpPr>
        <p:spPr>
          <a:xfrm>
            <a:off x="7228936" y="2612362"/>
            <a:ext cx="1132041" cy="338554"/>
          </a:xfrm>
          <a:prstGeom prst="rect">
            <a:avLst/>
          </a:prstGeom>
          <a:noFill/>
        </p:spPr>
        <p:txBody>
          <a:bodyPr wrap="none" rtlCol="0">
            <a:spAutoFit/>
          </a:bodyPr>
          <a:lstStyle/>
          <a:p>
            <a:r>
              <a:rPr lang="en-GB" sz="1600" b="1" i="1" dirty="0" smtClean="0">
                <a:solidFill>
                  <a:srgbClr val="FF0000"/>
                </a:solidFill>
              </a:rPr>
              <a:t>tomorrow</a:t>
            </a:r>
            <a:endParaRPr lang="en-GB" sz="1600" b="1" i="1" dirty="0">
              <a:solidFill>
                <a:srgbClr val="FF0000"/>
              </a:solidFill>
            </a:endParaRPr>
          </a:p>
        </p:txBody>
      </p:sp>
      <p:sp>
        <p:nvSpPr>
          <p:cNvPr id="11" name="Rectangle 10"/>
          <p:cNvSpPr/>
          <p:nvPr/>
        </p:nvSpPr>
        <p:spPr bwMode="auto">
          <a:xfrm>
            <a:off x="448574" y="6366294"/>
            <a:ext cx="4261449" cy="49170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270668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323850" y="2952750"/>
            <a:ext cx="8524875" cy="196215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342900" y="1238250"/>
            <a:ext cx="8524875" cy="1571625"/>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Alternatives overview</a:t>
            </a:r>
            <a:endParaRPr lang="en-GB" dirty="0"/>
          </a:p>
        </p:txBody>
      </p:sp>
      <p:sp>
        <p:nvSpPr>
          <p:cNvPr id="13" name="TextBox 12"/>
          <p:cNvSpPr txBox="1"/>
          <p:nvPr/>
        </p:nvSpPr>
        <p:spPr>
          <a:xfrm>
            <a:off x="415505" y="710551"/>
            <a:ext cx="8574657" cy="461665"/>
          </a:xfrm>
          <a:prstGeom prst="rect">
            <a:avLst/>
          </a:prstGeom>
          <a:noFill/>
        </p:spPr>
        <p:txBody>
          <a:bodyPr wrap="square" rtlCol="0">
            <a:spAutoFit/>
          </a:bodyPr>
          <a:lstStyle/>
          <a:p>
            <a:r>
              <a:rPr lang="en-GB" b="1" dirty="0" smtClean="0">
                <a:solidFill>
                  <a:srgbClr val="0070C0"/>
                </a:solidFill>
              </a:rPr>
              <a:t>Are there any alternatives?</a:t>
            </a:r>
          </a:p>
        </p:txBody>
      </p:sp>
      <p:sp>
        <p:nvSpPr>
          <p:cNvPr id="14" name="TextBox 13"/>
          <p:cNvSpPr txBox="1"/>
          <p:nvPr/>
        </p:nvSpPr>
        <p:spPr>
          <a:xfrm>
            <a:off x="396454" y="1214658"/>
            <a:ext cx="7509295" cy="1569660"/>
          </a:xfrm>
          <a:prstGeom prst="rect">
            <a:avLst/>
          </a:prstGeom>
          <a:noFill/>
        </p:spPr>
        <p:txBody>
          <a:bodyPr wrap="square" rtlCol="0">
            <a:spAutoFit/>
          </a:bodyPr>
          <a:lstStyle/>
          <a:p>
            <a:pPr marL="517525" indent="-517525"/>
            <a:r>
              <a:rPr lang="en-GB" dirty="0" smtClean="0"/>
              <a:t>Alternative 1:</a:t>
            </a:r>
          </a:p>
          <a:p>
            <a:pPr marL="285750" indent="-285750">
              <a:tabLst>
                <a:tab pos="800100" algn="l"/>
              </a:tabLst>
            </a:pPr>
            <a:r>
              <a:rPr lang="en-GB" dirty="0" smtClean="0"/>
              <a:t>	[i]	add SupplementaryData </a:t>
            </a:r>
          </a:p>
          <a:p>
            <a:pPr marL="285750" indent="-285750">
              <a:tabLst>
                <a:tab pos="800100" algn="l"/>
              </a:tabLst>
            </a:pPr>
            <a:r>
              <a:rPr lang="en-GB" dirty="0" smtClean="0"/>
              <a:t>	[ii]	keep Extension sequence typed by Extension1</a:t>
            </a:r>
            <a:r>
              <a:rPr lang="en-GB" dirty="0"/>
              <a:t>.</a:t>
            </a:r>
            <a:r>
              <a:rPr lang="en-GB" dirty="0" smtClean="0"/>
              <a:t> </a:t>
            </a:r>
          </a:p>
          <a:p>
            <a:pPr marL="285750" indent="-285750">
              <a:tabLst>
                <a:tab pos="800100" algn="l"/>
              </a:tabLst>
            </a:pPr>
            <a:r>
              <a:rPr lang="en-GB" dirty="0"/>
              <a:t>	</a:t>
            </a:r>
            <a:r>
              <a:rPr lang="en-GB" dirty="0" smtClean="0"/>
              <a:t>	Would need RMG approval. </a:t>
            </a:r>
          </a:p>
        </p:txBody>
      </p:sp>
      <p:sp>
        <p:nvSpPr>
          <p:cNvPr id="16" name="TextBox 15"/>
          <p:cNvSpPr txBox="1"/>
          <p:nvPr/>
        </p:nvSpPr>
        <p:spPr>
          <a:xfrm>
            <a:off x="396454" y="2911376"/>
            <a:ext cx="7766471" cy="1938992"/>
          </a:xfrm>
          <a:prstGeom prst="rect">
            <a:avLst/>
          </a:prstGeom>
          <a:noFill/>
        </p:spPr>
        <p:txBody>
          <a:bodyPr wrap="square" rtlCol="0">
            <a:spAutoFit/>
          </a:bodyPr>
          <a:lstStyle/>
          <a:p>
            <a:pPr marL="517525" indent="-517525"/>
            <a:r>
              <a:rPr lang="en-GB" dirty="0" smtClean="0"/>
              <a:t>Alternative 2:</a:t>
            </a:r>
          </a:p>
          <a:p>
            <a:pPr marL="285750" indent="-285750">
              <a:tabLst>
                <a:tab pos="800100" algn="l"/>
              </a:tabLst>
            </a:pPr>
            <a:r>
              <a:rPr lang="en-GB" dirty="0" smtClean="0"/>
              <a:t>	[i]	add SupplementaryData </a:t>
            </a:r>
          </a:p>
          <a:p>
            <a:pPr marL="285750" indent="-285750">
              <a:tabLst>
                <a:tab pos="800100" algn="l"/>
              </a:tabLst>
            </a:pPr>
            <a:r>
              <a:rPr lang="en-GB" dirty="0" smtClean="0"/>
              <a:t>	[ii]	keep Extension sequence but typed by message 	component similar to Extension1 (modification of 	definitions on the message component)</a:t>
            </a:r>
          </a:p>
        </p:txBody>
      </p:sp>
      <p:sp>
        <p:nvSpPr>
          <p:cNvPr id="23" name="Rectangle 22"/>
          <p:cNvSpPr/>
          <p:nvPr/>
        </p:nvSpPr>
        <p:spPr bwMode="auto">
          <a:xfrm rot="780000">
            <a:off x="6495185" y="1004456"/>
            <a:ext cx="2956271" cy="647700"/>
          </a:xfrm>
          <a:prstGeom prst="rect">
            <a:avLst/>
          </a:prstGeom>
          <a:solidFill>
            <a:srgbClr val="FFFF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7" name="TextBox 16"/>
          <p:cNvSpPr txBox="1"/>
          <p:nvPr/>
        </p:nvSpPr>
        <p:spPr>
          <a:xfrm rot="771302">
            <a:off x="6530730" y="967200"/>
            <a:ext cx="2770528" cy="646331"/>
          </a:xfrm>
          <a:prstGeom prst="rect">
            <a:avLst/>
          </a:prstGeom>
          <a:noFill/>
        </p:spPr>
        <p:txBody>
          <a:bodyPr wrap="square" rtlCol="0">
            <a:spAutoFit/>
          </a:bodyPr>
          <a:lstStyle/>
          <a:p>
            <a:r>
              <a:rPr lang="en-GB" sz="1800" b="1" dirty="0" smtClean="0"/>
              <a:t>No impact on instance, </a:t>
            </a:r>
          </a:p>
          <a:p>
            <a:r>
              <a:rPr lang="en-GB" sz="1800" b="1" dirty="0" smtClean="0"/>
              <a:t>no impact on schema</a:t>
            </a:r>
            <a:endParaRPr lang="en-GB" sz="1800" b="1" dirty="0"/>
          </a:p>
        </p:txBody>
      </p:sp>
      <p:sp>
        <p:nvSpPr>
          <p:cNvPr id="24" name="Rectangle 23"/>
          <p:cNvSpPr/>
          <p:nvPr/>
        </p:nvSpPr>
        <p:spPr bwMode="auto">
          <a:xfrm rot="780000">
            <a:off x="6495185" y="3157106"/>
            <a:ext cx="2956271" cy="647700"/>
          </a:xfrm>
          <a:prstGeom prst="rect">
            <a:avLst/>
          </a:prstGeom>
          <a:solidFill>
            <a:srgbClr val="FFFF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8" name="TextBox 17"/>
          <p:cNvSpPr txBox="1"/>
          <p:nvPr/>
        </p:nvSpPr>
        <p:spPr>
          <a:xfrm rot="771302">
            <a:off x="6530571" y="3149839"/>
            <a:ext cx="2783242" cy="646331"/>
          </a:xfrm>
          <a:prstGeom prst="rect">
            <a:avLst/>
          </a:prstGeom>
          <a:noFill/>
        </p:spPr>
        <p:txBody>
          <a:bodyPr wrap="square" rtlCol="0">
            <a:spAutoFit/>
          </a:bodyPr>
          <a:lstStyle/>
          <a:p>
            <a:r>
              <a:rPr lang="en-GB" sz="1800" b="1" dirty="0" smtClean="0"/>
              <a:t>No impact on instance, impact on schema</a:t>
            </a:r>
            <a:endParaRPr lang="en-GB" sz="1800" b="1" dirty="0"/>
          </a:p>
        </p:txBody>
      </p:sp>
      <p:sp>
        <p:nvSpPr>
          <p:cNvPr id="26" name="Footer Placeholder 25"/>
          <p:cNvSpPr>
            <a:spLocks noGrp="1"/>
          </p:cNvSpPr>
          <p:nvPr>
            <p:ph type="ftr" sz="quarter" idx="10"/>
          </p:nvPr>
        </p:nvSpPr>
        <p:spPr/>
        <p:txBody>
          <a:bodyPr/>
          <a:lstStyle/>
          <a:p>
            <a:r>
              <a:rPr lang="en-US" smtClean="0"/>
              <a:t>Extension &amp; Supplementary Date_ April 2014 Confidentiality: External</a:t>
            </a:r>
            <a:endParaRPr lang="en-GB" dirty="0"/>
          </a:p>
        </p:txBody>
      </p:sp>
      <p:sp>
        <p:nvSpPr>
          <p:cNvPr id="22" name="Rectangle 21"/>
          <p:cNvSpPr/>
          <p:nvPr/>
        </p:nvSpPr>
        <p:spPr bwMode="auto">
          <a:xfrm>
            <a:off x="323850" y="5124450"/>
            <a:ext cx="8524875" cy="1571625"/>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5" name="TextBox 14"/>
          <p:cNvSpPr txBox="1"/>
          <p:nvPr/>
        </p:nvSpPr>
        <p:spPr>
          <a:xfrm>
            <a:off x="348830" y="5091333"/>
            <a:ext cx="7223546" cy="1569660"/>
          </a:xfrm>
          <a:prstGeom prst="rect">
            <a:avLst/>
          </a:prstGeom>
          <a:noFill/>
        </p:spPr>
        <p:txBody>
          <a:bodyPr wrap="square" rtlCol="0">
            <a:spAutoFit/>
          </a:bodyPr>
          <a:lstStyle/>
          <a:p>
            <a:pPr marL="285750" indent="-285750">
              <a:tabLst>
                <a:tab pos="800100" algn="l"/>
              </a:tabLst>
            </a:pPr>
            <a:r>
              <a:rPr lang="en-GB" dirty="0" smtClean="0"/>
              <a:t>Alternative 3:</a:t>
            </a:r>
          </a:p>
          <a:p>
            <a:pPr marL="285750" indent="-285750">
              <a:tabLst>
                <a:tab pos="800100" algn="l"/>
              </a:tabLst>
            </a:pPr>
            <a:r>
              <a:rPr lang="en-GB" dirty="0"/>
              <a:t>	</a:t>
            </a:r>
            <a:r>
              <a:rPr lang="en-GB" dirty="0" smtClean="0"/>
              <a:t>[i]	replace Extension with Supplementary Data </a:t>
            </a:r>
          </a:p>
          <a:p>
            <a:pPr marL="285750" indent="-285750">
              <a:tabLst>
                <a:tab pos="800100" algn="l"/>
              </a:tabLst>
            </a:pPr>
            <a:r>
              <a:rPr lang="en-GB" dirty="0" smtClean="0"/>
              <a:t>	[ii]	add a repetitive text sequence to be used to </a:t>
            </a:r>
          </a:p>
          <a:p>
            <a:pPr marL="285750" indent="-285750">
              <a:tabLst>
                <a:tab pos="800100" algn="l"/>
              </a:tabLst>
            </a:pPr>
            <a:r>
              <a:rPr lang="en-GB" dirty="0"/>
              <a:t>	</a:t>
            </a:r>
            <a:r>
              <a:rPr lang="en-GB" dirty="0" smtClean="0"/>
              <a:t>	specify missing fields</a:t>
            </a:r>
          </a:p>
        </p:txBody>
      </p:sp>
      <p:sp>
        <p:nvSpPr>
          <p:cNvPr id="25" name="Rectangle 24"/>
          <p:cNvSpPr/>
          <p:nvPr/>
        </p:nvSpPr>
        <p:spPr bwMode="auto">
          <a:xfrm rot="780000">
            <a:off x="6495185" y="5166881"/>
            <a:ext cx="2956271" cy="647700"/>
          </a:xfrm>
          <a:prstGeom prst="rect">
            <a:avLst/>
          </a:prstGeom>
          <a:solidFill>
            <a:srgbClr val="FFFF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9" name="TextBox 18"/>
          <p:cNvSpPr txBox="1"/>
          <p:nvPr/>
        </p:nvSpPr>
        <p:spPr>
          <a:xfrm rot="771302">
            <a:off x="6534523" y="5124526"/>
            <a:ext cx="2467821" cy="646331"/>
          </a:xfrm>
          <a:prstGeom prst="rect">
            <a:avLst/>
          </a:prstGeom>
          <a:noFill/>
        </p:spPr>
        <p:txBody>
          <a:bodyPr wrap="square" rtlCol="0">
            <a:spAutoFit/>
          </a:bodyPr>
          <a:lstStyle/>
          <a:p>
            <a:r>
              <a:rPr lang="en-GB" sz="1800" b="1" dirty="0" smtClean="0"/>
              <a:t>impact on instance, </a:t>
            </a:r>
          </a:p>
          <a:p>
            <a:r>
              <a:rPr lang="en-GB" sz="1800" b="1" dirty="0" smtClean="0"/>
              <a:t>impact on schema</a:t>
            </a:r>
            <a:endParaRPr lang="en-GB" sz="1800" b="1"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11</a:t>
            </a:fld>
            <a:endParaRPr lang="en-GB" dirty="0"/>
          </a:p>
        </p:txBody>
      </p:sp>
      <p:cxnSp>
        <p:nvCxnSpPr>
          <p:cNvPr id="5" name="Straight Connector 4"/>
          <p:cNvCxnSpPr/>
          <p:nvPr/>
        </p:nvCxnSpPr>
        <p:spPr bwMode="auto">
          <a:xfrm>
            <a:off x="138023" y="2907102"/>
            <a:ext cx="6702724" cy="1716656"/>
          </a:xfrm>
          <a:prstGeom prst="line">
            <a:avLst/>
          </a:prstGeom>
          <a:solidFill>
            <a:schemeClr val="accent1"/>
          </a:solidFill>
          <a:ln w="285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3218112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390525" y="2895600"/>
            <a:ext cx="2867025" cy="1590675"/>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Alternative 2 Details</a:t>
            </a:r>
            <a:endParaRPr lang="en-GB" dirty="0"/>
          </a:p>
        </p:txBody>
      </p:sp>
      <p:sp>
        <p:nvSpPr>
          <p:cNvPr id="3" name="Footer Placeholder 2"/>
          <p:cNvSpPr>
            <a:spLocks noGrp="1"/>
          </p:cNvSpPr>
          <p:nvPr>
            <p:ph type="ftr" sz="quarter" idx="10"/>
          </p:nvPr>
        </p:nvSpPr>
        <p:spPr/>
        <p:txBody>
          <a:bodyPr/>
          <a:lstStyle/>
          <a:p>
            <a:r>
              <a:rPr lang="en-US" smtClean="0"/>
              <a:t>Extension &amp; Supplementary Date_ April 2014 Confidentiality: External</a:t>
            </a:r>
            <a:endParaRPr lang="en-GB" dirty="0"/>
          </a:p>
        </p:txBody>
      </p:sp>
      <p:sp>
        <p:nvSpPr>
          <p:cNvPr id="7" name="TextBox 6"/>
          <p:cNvSpPr txBox="1"/>
          <p:nvPr/>
        </p:nvSpPr>
        <p:spPr>
          <a:xfrm>
            <a:off x="304800" y="2305050"/>
            <a:ext cx="8185254" cy="461665"/>
          </a:xfrm>
          <a:prstGeom prst="rect">
            <a:avLst/>
          </a:prstGeom>
          <a:noFill/>
        </p:spPr>
        <p:txBody>
          <a:bodyPr wrap="none" rtlCol="0">
            <a:spAutoFit/>
          </a:bodyPr>
          <a:lstStyle/>
          <a:p>
            <a:pPr>
              <a:tabLst>
                <a:tab pos="342900" algn="l"/>
              </a:tabLst>
            </a:pPr>
            <a:r>
              <a:rPr lang="en-GB" b="1" dirty="0" smtClean="0"/>
              <a:t>Extension</a:t>
            </a:r>
            <a:r>
              <a:rPr lang="en-GB" dirty="0" smtClean="0"/>
              <a:t> [0.n] </a:t>
            </a:r>
            <a:r>
              <a:rPr lang="en-GB" i="1" dirty="0" smtClean="0"/>
              <a:t>Extension 1 </a:t>
            </a:r>
            <a:r>
              <a:rPr lang="en-GB" dirty="0">
                <a:sym typeface="Wingdings" panose="05000000000000000000" pitchFamily="2" charset="2"/>
              </a:rPr>
              <a:t> </a:t>
            </a:r>
            <a:r>
              <a:rPr lang="en-GB" dirty="0" smtClean="0">
                <a:sym typeface="Wingdings" panose="05000000000000000000" pitchFamily="2" charset="2"/>
              </a:rPr>
              <a:t>replaced </a:t>
            </a:r>
            <a:r>
              <a:rPr lang="en-GB" dirty="0">
                <a:sym typeface="Wingdings" panose="05000000000000000000" pitchFamily="2" charset="2"/>
              </a:rPr>
              <a:t>with </a:t>
            </a:r>
            <a:r>
              <a:rPr lang="en-GB" i="1" dirty="0" smtClean="0"/>
              <a:t>Extension N</a:t>
            </a:r>
            <a:endParaRPr lang="en-GB" i="1" dirty="0"/>
          </a:p>
        </p:txBody>
      </p:sp>
      <p:sp>
        <p:nvSpPr>
          <p:cNvPr id="16" name="Rectangle 15"/>
          <p:cNvSpPr/>
          <p:nvPr/>
        </p:nvSpPr>
        <p:spPr bwMode="auto">
          <a:xfrm>
            <a:off x="342900" y="676275"/>
            <a:ext cx="8524875" cy="1400175"/>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15504" y="634901"/>
            <a:ext cx="7766471" cy="1477328"/>
          </a:xfrm>
          <a:prstGeom prst="rect">
            <a:avLst/>
          </a:prstGeom>
          <a:noFill/>
        </p:spPr>
        <p:txBody>
          <a:bodyPr wrap="square" rtlCol="0">
            <a:spAutoFit/>
          </a:bodyPr>
          <a:lstStyle/>
          <a:p>
            <a:pPr marL="517525" indent="-517525"/>
            <a:r>
              <a:rPr lang="en-GB" sz="1800" dirty="0" smtClean="0"/>
              <a:t>Alternative 2:</a:t>
            </a:r>
          </a:p>
          <a:p>
            <a:pPr marL="285750" indent="-285750">
              <a:tabLst>
                <a:tab pos="800100" algn="l"/>
              </a:tabLst>
            </a:pPr>
            <a:r>
              <a:rPr lang="en-GB" sz="1800" dirty="0" smtClean="0"/>
              <a:t>	[i]	add SupplementaryData </a:t>
            </a:r>
          </a:p>
          <a:p>
            <a:pPr marL="285750" indent="-285750">
              <a:tabLst>
                <a:tab pos="800100" algn="l"/>
              </a:tabLst>
            </a:pPr>
            <a:r>
              <a:rPr lang="en-GB" sz="1800" dirty="0" smtClean="0"/>
              <a:t>	[ii]	keep Extension sequence but typed by message component 	similar to Extension1 (modification of definitions on the message 	component)</a:t>
            </a:r>
          </a:p>
        </p:txBody>
      </p:sp>
      <p:sp>
        <p:nvSpPr>
          <p:cNvPr id="18" name="Rectangle 17"/>
          <p:cNvSpPr/>
          <p:nvPr/>
        </p:nvSpPr>
        <p:spPr bwMode="auto">
          <a:xfrm rot="780000">
            <a:off x="6520329" y="636651"/>
            <a:ext cx="2480790" cy="647700"/>
          </a:xfrm>
          <a:prstGeom prst="rect">
            <a:avLst/>
          </a:prstGeom>
          <a:solidFill>
            <a:srgbClr val="FFFF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9" name="TextBox 18"/>
          <p:cNvSpPr txBox="1"/>
          <p:nvPr/>
        </p:nvSpPr>
        <p:spPr>
          <a:xfrm rot="771302">
            <a:off x="6549621" y="713642"/>
            <a:ext cx="2783242" cy="584775"/>
          </a:xfrm>
          <a:prstGeom prst="rect">
            <a:avLst/>
          </a:prstGeom>
          <a:noFill/>
        </p:spPr>
        <p:txBody>
          <a:bodyPr wrap="square" rtlCol="0">
            <a:spAutoFit/>
          </a:bodyPr>
          <a:lstStyle/>
          <a:p>
            <a:r>
              <a:rPr lang="en-GB" sz="1600" b="1" dirty="0" smtClean="0"/>
              <a:t>No impact on instance, impact on schema</a:t>
            </a:r>
            <a:endParaRPr lang="en-GB" sz="1600" b="1" dirty="0"/>
          </a:p>
        </p:txBody>
      </p:sp>
      <p:sp>
        <p:nvSpPr>
          <p:cNvPr id="24" name="TextBox 23"/>
          <p:cNvSpPr txBox="1"/>
          <p:nvPr/>
        </p:nvSpPr>
        <p:spPr>
          <a:xfrm>
            <a:off x="466725" y="2867025"/>
            <a:ext cx="2790825" cy="1569660"/>
          </a:xfrm>
          <a:prstGeom prst="rect">
            <a:avLst/>
          </a:prstGeom>
          <a:noFill/>
        </p:spPr>
        <p:txBody>
          <a:bodyPr wrap="square" rtlCol="0">
            <a:spAutoFit/>
          </a:bodyPr>
          <a:lstStyle/>
          <a:p>
            <a:pPr algn="ctr"/>
            <a:r>
              <a:rPr lang="en-GB" dirty="0" smtClean="0"/>
              <a:t>Extension N</a:t>
            </a:r>
          </a:p>
          <a:p>
            <a:r>
              <a:rPr lang="en-GB" dirty="0" smtClean="0"/>
              <a:t>Place And Name</a:t>
            </a:r>
          </a:p>
          <a:p>
            <a:r>
              <a:rPr lang="en-GB" dirty="0" smtClean="0"/>
              <a:t>Text</a:t>
            </a:r>
          </a:p>
          <a:p>
            <a:r>
              <a:rPr lang="en-GB" dirty="0" smtClean="0"/>
              <a:t>Extension Rule</a:t>
            </a:r>
            <a:endParaRPr lang="en-GB" dirty="0"/>
          </a:p>
        </p:txBody>
      </p:sp>
      <p:sp>
        <p:nvSpPr>
          <p:cNvPr id="25" name="TextBox 24"/>
          <p:cNvSpPr txBox="1"/>
          <p:nvPr/>
        </p:nvSpPr>
        <p:spPr>
          <a:xfrm>
            <a:off x="3457574" y="2847975"/>
            <a:ext cx="2763898" cy="400110"/>
          </a:xfrm>
          <a:prstGeom prst="rect">
            <a:avLst/>
          </a:prstGeom>
          <a:noFill/>
        </p:spPr>
        <p:txBody>
          <a:bodyPr wrap="none" rtlCol="0">
            <a:spAutoFit/>
          </a:bodyPr>
          <a:lstStyle/>
          <a:p>
            <a:r>
              <a:rPr lang="en-GB" sz="2000" dirty="0" smtClean="0"/>
              <a:t>Definition of this rule is</a:t>
            </a:r>
            <a:endParaRPr lang="en-GB" sz="2000" dirty="0"/>
          </a:p>
        </p:txBody>
      </p:sp>
      <p:cxnSp>
        <p:nvCxnSpPr>
          <p:cNvPr id="27" name="Straight Connector 26"/>
          <p:cNvCxnSpPr/>
          <p:nvPr/>
        </p:nvCxnSpPr>
        <p:spPr bwMode="auto">
          <a:xfrm>
            <a:off x="1085850" y="5934075"/>
            <a:ext cx="914400" cy="914400"/>
          </a:xfrm>
          <a:prstGeom prst="line">
            <a:avLst/>
          </a:prstGeom>
          <a:solidFill>
            <a:schemeClr val="accent1"/>
          </a:solidFill>
          <a:ln w="9525" cap="flat" cmpd="sng" algn="ctr">
            <a:noFill/>
            <a:prstDash val="solid"/>
            <a:round/>
            <a:headEnd type="none" w="med" len="med"/>
            <a:tailEnd type="none" w="med" len="med"/>
          </a:ln>
          <a:effectLst/>
        </p:spPr>
      </p:cxnSp>
      <p:sp>
        <p:nvSpPr>
          <p:cNvPr id="28" name="TextBox 27"/>
          <p:cNvSpPr txBox="1"/>
          <p:nvPr/>
        </p:nvSpPr>
        <p:spPr>
          <a:xfrm>
            <a:off x="3409949" y="3200400"/>
            <a:ext cx="5943601" cy="923330"/>
          </a:xfrm>
          <a:prstGeom prst="rect">
            <a:avLst/>
          </a:prstGeom>
          <a:noFill/>
        </p:spPr>
        <p:txBody>
          <a:bodyPr wrap="square" rtlCol="0">
            <a:spAutoFit/>
          </a:bodyPr>
          <a:lstStyle/>
          <a:p>
            <a:r>
              <a:rPr lang="en-US" sz="1800" i="1" dirty="0"/>
              <a:t>This component may not be used without the explicit approval of the Registration Authority and without strict usage rules published by the Registration Authority.</a:t>
            </a:r>
            <a:endParaRPr lang="en-GB" sz="1800" i="1" dirty="0"/>
          </a:p>
        </p:txBody>
      </p:sp>
      <p:cxnSp>
        <p:nvCxnSpPr>
          <p:cNvPr id="31" name="Straight Connector 30"/>
          <p:cNvCxnSpPr/>
          <p:nvPr/>
        </p:nvCxnSpPr>
        <p:spPr bwMode="auto">
          <a:xfrm>
            <a:off x="381000" y="3286125"/>
            <a:ext cx="283464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381000" y="4010025"/>
            <a:ext cx="283464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381000" y="3667125"/>
            <a:ext cx="283464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Arrow Connector 34"/>
          <p:cNvCxnSpPr/>
          <p:nvPr/>
        </p:nvCxnSpPr>
        <p:spPr bwMode="auto">
          <a:xfrm flipH="1">
            <a:off x="2638425" y="4229100"/>
            <a:ext cx="731520" cy="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36" name="Straight Arrow Connector 35"/>
          <p:cNvCxnSpPr/>
          <p:nvPr/>
        </p:nvCxnSpPr>
        <p:spPr bwMode="auto">
          <a:xfrm flipH="1">
            <a:off x="3352800" y="3067050"/>
            <a:ext cx="182880" cy="0"/>
          </a:xfrm>
          <a:prstGeom prst="straightConnector1">
            <a:avLst/>
          </a:prstGeom>
          <a:solidFill>
            <a:schemeClr val="accent1"/>
          </a:solidFill>
          <a:ln w="19050" cap="flat" cmpd="sng" algn="ctr">
            <a:solidFill>
              <a:srgbClr val="FF0000"/>
            </a:solidFill>
            <a:prstDash val="solid"/>
            <a:round/>
            <a:headEnd type="none" w="med" len="med"/>
            <a:tailEnd type="none" w="med" len="med"/>
          </a:ln>
          <a:effectLst/>
        </p:spPr>
      </p:cxnSp>
      <p:cxnSp>
        <p:nvCxnSpPr>
          <p:cNvPr id="37" name="Straight Arrow Connector 36"/>
          <p:cNvCxnSpPr/>
          <p:nvPr/>
        </p:nvCxnSpPr>
        <p:spPr bwMode="auto">
          <a:xfrm flipV="1">
            <a:off x="3357563" y="3076575"/>
            <a:ext cx="0" cy="1157288"/>
          </a:xfrm>
          <a:prstGeom prst="straightConnector1">
            <a:avLst/>
          </a:prstGeom>
          <a:solidFill>
            <a:schemeClr val="accent1"/>
          </a:solidFill>
          <a:ln w="19050" cap="flat" cmpd="sng" algn="ctr">
            <a:solidFill>
              <a:srgbClr val="FF0000"/>
            </a:solidFill>
            <a:prstDash val="solid"/>
            <a:round/>
            <a:headEnd type="none" w="med" len="med"/>
            <a:tailEnd type="none" w="med" len="med"/>
          </a:ln>
          <a:effectLst/>
        </p:spPr>
      </p:cxnSp>
      <p:sp>
        <p:nvSpPr>
          <p:cNvPr id="40" name="TextBox 39"/>
          <p:cNvSpPr txBox="1"/>
          <p:nvPr/>
        </p:nvSpPr>
        <p:spPr>
          <a:xfrm>
            <a:off x="304799" y="5114925"/>
            <a:ext cx="8839201" cy="1631216"/>
          </a:xfrm>
          <a:prstGeom prst="rect">
            <a:avLst/>
          </a:prstGeom>
          <a:solidFill>
            <a:schemeClr val="bg1"/>
          </a:solidFill>
        </p:spPr>
        <p:txBody>
          <a:bodyPr wrap="square" rtlCol="0">
            <a:spAutoFit/>
          </a:bodyPr>
          <a:lstStyle/>
          <a:p>
            <a:r>
              <a:rPr lang="en-GB" sz="2000" dirty="0"/>
              <a:t>I</a:t>
            </a:r>
            <a:r>
              <a:rPr lang="en-GB" sz="2000" dirty="0" smtClean="0"/>
              <a:t>mpact on schema because of the change of message component number.</a:t>
            </a:r>
          </a:p>
          <a:p>
            <a:r>
              <a:rPr lang="en-GB" sz="2000" dirty="0" smtClean="0"/>
              <a:t>When MyStandards MP is migrated to a new version of the message with this new component, the MP on the Extension sequence is automatically migrated, so there is no impact on MP defined.</a:t>
            </a:r>
          </a:p>
          <a:p>
            <a:endParaRPr lang="en-GB" sz="2000" dirty="0"/>
          </a:p>
        </p:txBody>
      </p:sp>
      <p:sp>
        <p:nvSpPr>
          <p:cNvPr id="41" name="TextBox 40"/>
          <p:cNvSpPr txBox="1"/>
          <p:nvPr/>
        </p:nvSpPr>
        <p:spPr>
          <a:xfrm>
            <a:off x="3371850" y="4133850"/>
            <a:ext cx="3339569" cy="400110"/>
          </a:xfrm>
          <a:prstGeom prst="rect">
            <a:avLst/>
          </a:prstGeom>
          <a:noFill/>
        </p:spPr>
        <p:txBody>
          <a:bodyPr wrap="none" rtlCol="0">
            <a:spAutoFit/>
          </a:bodyPr>
          <a:lstStyle/>
          <a:p>
            <a:r>
              <a:rPr lang="en-GB" sz="2000" b="1" dirty="0" smtClean="0">
                <a:solidFill>
                  <a:srgbClr val="0070C0"/>
                </a:solidFill>
              </a:rPr>
              <a:t>We would amend this rule</a:t>
            </a:r>
            <a:endParaRPr lang="en-GB" sz="2000" b="1" dirty="0">
              <a:solidFill>
                <a:srgbClr val="0070C0"/>
              </a:solidFill>
            </a:endParaRPr>
          </a:p>
        </p:txBody>
      </p:sp>
      <p:sp>
        <p:nvSpPr>
          <p:cNvPr id="42" name="Rectangle 41"/>
          <p:cNvSpPr/>
          <p:nvPr/>
        </p:nvSpPr>
        <p:spPr bwMode="auto">
          <a:xfrm>
            <a:off x="3448050" y="3248025"/>
            <a:ext cx="5667375" cy="857250"/>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4" name="TextBox 43"/>
          <p:cNvSpPr txBox="1"/>
          <p:nvPr/>
        </p:nvSpPr>
        <p:spPr>
          <a:xfrm>
            <a:off x="304800" y="4610100"/>
            <a:ext cx="1176925" cy="461665"/>
          </a:xfrm>
          <a:prstGeom prst="rect">
            <a:avLst/>
          </a:prstGeom>
          <a:noFill/>
        </p:spPr>
        <p:txBody>
          <a:bodyPr wrap="none" rtlCol="0">
            <a:spAutoFit/>
          </a:bodyPr>
          <a:lstStyle/>
          <a:p>
            <a:r>
              <a:rPr lang="en-GB" b="1" dirty="0" smtClean="0"/>
              <a:t>Impact</a:t>
            </a:r>
            <a:endParaRPr lang="en-GB" b="1"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12</a:t>
            </a:fld>
            <a:endParaRPr lang="en-GB" dirty="0"/>
          </a:p>
        </p:txBody>
      </p:sp>
    </p:spTree>
    <p:extLst>
      <p:ext uri="{BB962C8B-B14F-4D97-AF65-F5344CB8AC3E}">
        <p14:creationId xmlns:p14="http://schemas.microsoft.com/office/powerpoint/2010/main" val="1431923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 2 Details</a:t>
            </a:r>
            <a:endParaRPr lang="en-GB" dirty="0"/>
          </a:p>
        </p:txBody>
      </p:sp>
      <p:sp>
        <p:nvSpPr>
          <p:cNvPr id="3" name="Footer Placeholder 2"/>
          <p:cNvSpPr>
            <a:spLocks noGrp="1"/>
          </p:cNvSpPr>
          <p:nvPr>
            <p:ph type="ftr" sz="quarter" idx="10"/>
          </p:nvPr>
        </p:nvSpPr>
        <p:spPr/>
        <p:txBody>
          <a:bodyPr/>
          <a:lstStyle/>
          <a:p>
            <a:r>
              <a:rPr lang="en-US" smtClean="0"/>
              <a:t>Extension &amp; Supplementary Date_ April 2014 Confidentiality: External</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13</a:t>
            </a:fld>
            <a:endParaRPr lang="en-GB" dirty="0"/>
          </a:p>
        </p:txBody>
      </p:sp>
      <p:sp>
        <p:nvSpPr>
          <p:cNvPr id="7" name="TextBox 6"/>
          <p:cNvSpPr txBox="1"/>
          <p:nvPr/>
        </p:nvSpPr>
        <p:spPr>
          <a:xfrm>
            <a:off x="304800" y="2876550"/>
            <a:ext cx="4031873" cy="461665"/>
          </a:xfrm>
          <a:prstGeom prst="rect">
            <a:avLst/>
          </a:prstGeom>
          <a:noFill/>
        </p:spPr>
        <p:txBody>
          <a:bodyPr wrap="none" rtlCol="0">
            <a:spAutoFit/>
          </a:bodyPr>
          <a:lstStyle/>
          <a:p>
            <a:pPr>
              <a:tabLst>
                <a:tab pos="342900" algn="l"/>
              </a:tabLst>
            </a:pPr>
            <a:r>
              <a:rPr lang="en-GB" b="1" dirty="0" smtClean="0"/>
              <a:t>Extension</a:t>
            </a:r>
            <a:r>
              <a:rPr lang="en-GB" dirty="0" smtClean="0"/>
              <a:t> [0.n] </a:t>
            </a:r>
            <a:r>
              <a:rPr lang="en-GB" i="1" dirty="0" smtClean="0"/>
              <a:t>Extension 1</a:t>
            </a:r>
          </a:p>
        </p:txBody>
      </p:sp>
      <p:sp>
        <p:nvSpPr>
          <p:cNvPr id="16" name="Rectangle 15"/>
          <p:cNvSpPr/>
          <p:nvPr/>
        </p:nvSpPr>
        <p:spPr bwMode="auto">
          <a:xfrm>
            <a:off x="342900" y="762000"/>
            <a:ext cx="8524875" cy="196215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15504" y="720626"/>
            <a:ext cx="7766471" cy="1938992"/>
          </a:xfrm>
          <a:prstGeom prst="rect">
            <a:avLst/>
          </a:prstGeom>
          <a:noFill/>
        </p:spPr>
        <p:txBody>
          <a:bodyPr wrap="square" rtlCol="0">
            <a:spAutoFit/>
          </a:bodyPr>
          <a:lstStyle/>
          <a:p>
            <a:pPr marL="517525" indent="-517525"/>
            <a:r>
              <a:rPr lang="en-GB" dirty="0" smtClean="0"/>
              <a:t>Alternative 2:</a:t>
            </a:r>
          </a:p>
          <a:p>
            <a:pPr marL="285750" indent="-285750">
              <a:tabLst>
                <a:tab pos="800100" algn="l"/>
              </a:tabLst>
            </a:pPr>
            <a:r>
              <a:rPr lang="en-GB" dirty="0" smtClean="0"/>
              <a:t>	[i]	add SupplementaryData </a:t>
            </a:r>
          </a:p>
          <a:p>
            <a:pPr marL="285750" indent="-285750">
              <a:tabLst>
                <a:tab pos="800100" algn="l"/>
              </a:tabLst>
            </a:pPr>
            <a:r>
              <a:rPr lang="en-GB" dirty="0" smtClean="0"/>
              <a:t>	[ii]	keep Extension sequence but typed by message 	component similar to Extension1 (modification of 	definitions on the message component)</a:t>
            </a:r>
          </a:p>
        </p:txBody>
      </p:sp>
      <p:sp>
        <p:nvSpPr>
          <p:cNvPr id="18" name="Rectangle 17"/>
          <p:cNvSpPr/>
          <p:nvPr/>
        </p:nvSpPr>
        <p:spPr bwMode="auto">
          <a:xfrm rot="780000">
            <a:off x="6514235" y="966356"/>
            <a:ext cx="2956271" cy="647700"/>
          </a:xfrm>
          <a:prstGeom prst="rect">
            <a:avLst/>
          </a:prstGeom>
          <a:solidFill>
            <a:srgbClr val="FFFF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9" name="TextBox 18"/>
          <p:cNvSpPr txBox="1"/>
          <p:nvPr/>
        </p:nvSpPr>
        <p:spPr>
          <a:xfrm rot="771302">
            <a:off x="6549621" y="959089"/>
            <a:ext cx="2783242" cy="646331"/>
          </a:xfrm>
          <a:prstGeom prst="rect">
            <a:avLst/>
          </a:prstGeom>
          <a:noFill/>
        </p:spPr>
        <p:txBody>
          <a:bodyPr wrap="square" rtlCol="0">
            <a:spAutoFit/>
          </a:bodyPr>
          <a:lstStyle/>
          <a:p>
            <a:r>
              <a:rPr lang="en-GB" sz="1800" b="1" dirty="0" smtClean="0"/>
              <a:t>No impact on instance, impact on schema</a:t>
            </a:r>
            <a:endParaRPr lang="en-GB" sz="1800" b="1" dirty="0"/>
          </a:p>
        </p:txBody>
      </p:sp>
      <p:graphicFrame>
        <p:nvGraphicFramePr>
          <p:cNvPr id="23" name="Table 22"/>
          <p:cNvGraphicFramePr>
            <a:graphicFrameLocks noGrp="1"/>
          </p:cNvGraphicFramePr>
          <p:nvPr>
            <p:extLst>
              <p:ext uri="{D42A27DB-BD31-4B8C-83A1-F6EECF244321}">
                <p14:modId xmlns:p14="http://schemas.microsoft.com/office/powerpoint/2010/main" val="1489771587"/>
              </p:ext>
            </p:extLst>
          </p:nvPr>
        </p:nvGraphicFramePr>
        <p:xfrm>
          <a:off x="438149" y="3416300"/>
          <a:ext cx="8505826" cy="3215640"/>
        </p:xfrm>
        <a:graphic>
          <a:graphicData uri="http://schemas.openxmlformats.org/drawingml/2006/table">
            <a:tbl>
              <a:tblPr firstRow="1" bandRow="1">
                <a:tableStyleId>{5C22544A-7EE6-4342-B048-85BDC9FD1C3A}</a:tableStyleId>
              </a:tblPr>
              <a:tblGrid>
                <a:gridCol w="2256866"/>
                <a:gridCol w="4385983"/>
                <a:gridCol w="1862977"/>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1"/>
                          </a:solidFill>
                        </a:rPr>
                        <a:t>Extension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r>
                        <a:rPr lang="en-GB" dirty="0" smtClean="0">
                          <a:solidFill>
                            <a:schemeClr val="tx1"/>
                          </a:solidFill>
                        </a:rPr>
                        <a:t>Element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solidFill>
                            <a:schemeClr val="tx1"/>
                          </a:solidFill>
                        </a:rPr>
                        <a:t>Definition</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r>
                        <a:rPr lang="en-GB" dirty="0" smtClean="0">
                          <a:solidFill>
                            <a:schemeClr val="tx1"/>
                          </a:solidFill>
                        </a:rPr>
                        <a:t>Place And Name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Name qualifying the information provided in the Text field, and place where this information should be inserted.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r>
                        <a:rPr lang="en-GB" dirty="0" smtClean="0">
                          <a:solidFill>
                            <a:schemeClr val="tx1"/>
                          </a:solidFill>
                        </a:rPr>
                        <a:t>Text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solidFill>
                            <a:schemeClr val="tx1"/>
                          </a:solidFill>
                        </a:rPr>
                        <a:t>Text of the extension</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r>
                        <a:rPr lang="en-GB" dirty="0" smtClean="0">
                          <a:solidFill>
                            <a:schemeClr val="tx1"/>
                          </a:solidFill>
                        </a:rPr>
                        <a:t>Extension Rule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800" dirty="0" smtClean="0">
                          <a:solidFill>
                            <a:schemeClr val="tx1"/>
                          </a:solidFill>
                        </a:rPr>
                        <a:t>This component may not be used without the explicit approval of the Registration Authority and without strict usage rules published by the Registration Authority.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solidFill>
                            <a:schemeClr val="tx1"/>
                          </a:solidFill>
                        </a:rPr>
                        <a:t>This definition</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2802736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Footer Placeholder 2"/>
          <p:cNvSpPr>
            <a:spLocks noGrp="1"/>
          </p:cNvSpPr>
          <p:nvPr>
            <p:ph type="ftr" sz="quarter" idx="10"/>
          </p:nvPr>
        </p:nvSpPr>
        <p:spPr/>
        <p:txBody>
          <a:bodyPr/>
          <a:lstStyle/>
          <a:p>
            <a:r>
              <a:rPr lang="en-US" smtClean="0"/>
              <a:t>Extension &amp; Supplementary Date_ April 2014 Confidentiality: External</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14</a:t>
            </a:fld>
            <a:endParaRPr lang="en-GB" dirty="0"/>
          </a:p>
        </p:txBody>
      </p:sp>
    </p:spTree>
    <p:extLst>
      <p:ext uri="{BB962C8B-B14F-4D97-AF65-F5344CB8AC3E}">
        <p14:creationId xmlns:p14="http://schemas.microsoft.com/office/powerpoint/2010/main" val="940842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3" y="1919288"/>
            <a:ext cx="4067175" cy="3571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endParaRPr lang="en-GB"/>
          </a:p>
        </p:txBody>
      </p:sp>
      <p:sp>
        <p:nvSpPr>
          <p:cNvPr id="3" name="Footer Placeholder 2"/>
          <p:cNvSpPr>
            <a:spLocks noGrp="1"/>
          </p:cNvSpPr>
          <p:nvPr>
            <p:ph type="ftr" sz="quarter" idx="10"/>
          </p:nvPr>
        </p:nvSpPr>
        <p:spPr/>
        <p:txBody>
          <a:bodyPr/>
          <a:lstStyle/>
          <a:p>
            <a:r>
              <a:rPr lang="en-US" smtClean="0"/>
              <a:t>Extension &amp; Supplementary Date_ April 2014 Confidentiality: External</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15</a:t>
            </a:fld>
            <a:endParaRPr lang="en-GB" dirty="0"/>
          </a:p>
        </p:txBody>
      </p:sp>
      <p:sp>
        <p:nvSpPr>
          <p:cNvPr id="5" name="TextBox 4"/>
          <p:cNvSpPr txBox="1"/>
          <p:nvPr/>
        </p:nvSpPr>
        <p:spPr>
          <a:xfrm>
            <a:off x="3809464" y="4391385"/>
            <a:ext cx="1160253" cy="646331"/>
          </a:xfrm>
          <a:prstGeom prst="rect">
            <a:avLst/>
          </a:prstGeom>
          <a:noFill/>
        </p:spPr>
        <p:txBody>
          <a:bodyPr wrap="square" rtlCol="0">
            <a:spAutoFit/>
          </a:bodyPr>
          <a:lstStyle/>
          <a:p>
            <a:r>
              <a:rPr lang="en-GB" sz="900" dirty="0" smtClean="0">
                <a:latin typeface="Calibri" panose="020F0502020204030204" pitchFamily="34" charset="0"/>
                <a:cs typeface="Calibri" panose="020F0502020204030204" pitchFamily="34" charset="0"/>
              </a:rPr>
              <a:t>This is how we have been specifying how to format an Extension</a:t>
            </a:r>
            <a:endParaRPr lang="en-GB" sz="900" dirty="0">
              <a:latin typeface="Calibri" panose="020F0502020204030204" pitchFamily="34" charset="0"/>
              <a:cs typeface="Calibri" panose="020F0502020204030204" pitchFamily="34" charset="0"/>
            </a:endParaRPr>
          </a:p>
        </p:txBody>
      </p:sp>
      <p:sp>
        <p:nvSpPr>
          <p:cNvPr id="6" name="Rectangle 5"/>
          <p:cNvSpPr/>
          <p:nvPr/>
        </p:nvSpPr>
        <p:spPr bwMode="auto">
          <a:xfrm>
            <a:off x="885825" y="4038600"/>
            <a:ext cx="2849413" cy="120015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8" name="Rectangle 7"/>
          <p:cNvSpPr/>
          <p:nvPr/>
        </p:nvSpPr>
        <p:spPr bwMode="auto">
          <a:xfrm>
            <a:off x="885825" y="3629025"/>
            <a:ext cx="2849413" cy="32385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3809464" y="3599017"/>
            <a:ext cx="1495781" cy="369332"/>
          </a:xfrm>
          <a:prstGeom prst="rect">
            <a:avLst/>
          </a:prstGeom>
          <a:noFill/>
        </p:spPr>
        <p:txBody>
          <a:bodyPr wrap="square" rtlCol="0">
            <a:spAutoFit/>
          </a:bodyPr>
          <a:lstStyle/>
          <a:p>
            <a:r>
              <a:rPr lang="en-GB" sz="900" dirty="0" smtClean="0">
                <a:latin typeface="Calibri" panose="020F0502020204030204" pitchFamily="34" charset="0"/>
                <a:cs typeface="Calibri" panose="020F0502020204030204" pitchFamily="34" charset="0"/>
              </a:rPr>
              <a:t>This is how we have been told it should be done</a:t>
            </a:r>
            <a:endParaRPr lang="en-GB" sz="900" dirty="0">
              <a:latin typeface="Calibri" panose="020F0502020204030204" pitchFamily="34" charset="0"/>
              <a:cs typeface="Calibri" panose="020F0502020204030204" pitchFamily="34" charset="0"/>
            </a:endParaRPr>
          </a:p>
        </p:txBody>
      </p:sp>
      <p:sp>
        <p:nvSpPr>
          <p:cNvPr id="11" name="TextBox 10"/>
          <p:cNvSpPr txBox="1"/>
          <p:nvPr/>
        </p:nvSpPr>
        <p:spPr>
          <a:xfrm>
            <a:off x="5341201" y="4517905"/>
            <a:ext cx="2025770" cy="784830"/>
          </a:xfrm>
          <a:prstGeom prst="rect">
            <a:avLst/>
          </a:prstGeom>
          <a:noFill/>
        </p:spPr>
        <p:txBody>
          <a:bodyPr wrap="square" rtlCol="0">
            <a:spAutoFit/>
          </a:bodyPr>
          <a:lstStyle/>
          <a:p>
            <a:r>
              <a:rPr lang="en-GB" sz="900" dirty="0" smtClean="0">
                <a:latin typeface="Calibri" panose="020F0502020204030204" pitchFamily="34" charset="0"/>
                <a:cs typeface="Calibri" panose="020F0502020204030204" pitchFamily="34" charset="0"/>
              </a:rPr>
              <a:t>When the MX is migrated to V04 of the standard (also containing an Extension (Extension1) sequence, we will loose the data type for </a:t>
            </a:r>
            <a:r>
              <a:rPr lang="en-GB" sz="900" dirty="0" err="1" smtClean="0">
                <a:latin typeface="Calibri" panose="020F0502020204030204" pitchFamily="34" charset="0"/>
                <a:cs typeface="Calibri" panose="020F0502020204030204" pitchFamily="34" charset="0"/>
              </a:rPr>
              <a:t>NAVDateAgain</a:t>
            </a:r>
            <a:r>
              <a:rPr lang="en-GB" sz="900" dirty="0" smtClean="0">
                <a:latin typeface="Calibri" panose="020F0502020204030204" pitchFamily="34" charset="0"/>
                <a:cs typeface="Calibri" panose="020F0502020204030204" pitchFamily="34" charset="0"/>
              </a:rPr>
              <a:t> and the Extensions</a:t>
            </a:r>
            <a:endParaRPr lang="en-GB" sz="900" dirty="0">
              <a:latin typeface="Calibri" panose="020F0502020204030204" pitchFamily="34" charset="0"/>
              <a:cs typeface="Calibri" panose="020F0502020204030204" pitchFamily="34" charset="0"/>
            </a:endParaRPr>
          </a:p>
        </p:txBody>
      </p:sp>
      <p:sp>
        <p:nvSpPr>
          <p:cNvPr id="12" name="TextBox 11"/>
          <p:cNvSpPr txBox="1"/>
          <p:nvPr/>
        </p:nvSpPr>
        <p:spPr>
          <a:xfrm>
            <a:off x="5341201" y="3574750"/>
            <a:ext cx="2025770" cy="369332"/>
          </a:xfrm>
          <a:prstGeom prst="rect">
            <a:avLst/>
          </a:prstGeom>
          <a:noFill/>
        </p:spPr>
        <p:txBody>
          <a:bodyPr wrap="square" rtlCol="0">
            <a:spAutoFit/>
          </a:bodyPr>
          <a:lstStyle/>
          <a:p>
            <a:r>
              <a:rPr lang="en-GB" sz="900" dirty="0" smtClean="0">
                <a:latin typeface="Calibri" panose="020F0502020204030204" pitchFamily="34" charset="0"/>
                <a:cs typeface="Calibri" panose="020F0502020204030204" pitchFamily="34" charset="0"/>
              </a:rPr>
              <a:t>What  happens to this date post migration to V04 of the MX. </a:t>
            </a:r>
            <a:endParaRPr lang="en-GB" sz="900" dirty="0">
              <a:latin typeface="Calibri" panose="020F0502020204030204" pitchFamily="34" charset="0"/>
              <a:cs typeface="Calibri" panose="020F0502020204030204" pitchFamily="34" charset="0"/>
            </a:endParaRPr>
          </a:p>
        </p:txBody>
      </p:sp>
      <p:sp>
        <p:nvSpPr>
          <p:cNvPr id="13" name="TextBox 12"/>
          <p:cNvSpPr txBox="1"/>
          <p:nvPr/>
        </p:nvSpPr>
        <p:spPr>
          <a:xfrm>
            <a:off x="4326147" y="5478312"/>
            <a:ext cx="2025770" cy="369332"/>
          </a:xfrm>
          <a:prstGeom prst="rect">
            <a:avLst/>
          </a:prstGeom>
          <a:noFill/>
        </p:spPr>
        <p:txBody>
          <a:bodyPr wrap="square" rtlCol="0">
            <a:spAutoFit/>
          </a:bodyPr>
          <a:lstStyle/>
          <a:p>
            <a:r>
              <a:rPr lang="en-GB" sz="900" dirty="0" smtClean="0">
                <a:latin typeface="Calibri" panose="020F0502020204030204" pitchFamily="34" charset="0"/>
                <a:cs typeface="Calibri" panose="020F0502020204030204" pitchFamily="34" charset="0"/>
              </a:rPr>
              <a:t>(NMPGs often use Extensions domestically )</a:t>
            </a:r>
            <a:endParaRPr lang="en-GB" sz="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849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 y="57150"/>
            <a:ext cx="8839200" cy="600075"/>
          </a:xfrm>
        </p:spPr>
        <p:txBody>
          <a:bodyPr/>
          <a:lstStyle/>
          <a:p>
            <a:r>
              <a:rPr lang="en-US" dirty="0" smtClean="0"/>
              <a:t>Extension</a:t>
            </a:r>
            <a:endParaRPr lang="en-US" dirty="0"/>
          </a:p>
        </p:txBody>
      </p:sp>
      <p:sp>
        <p:nvSpPr>
          <p:cNvPr id="3" name="Footer Placeholder 2"/>
          <p:cNvSpPr>
            <a:spLocks noGrp="1"/>
          </p:cNvSpPr>
          <p:nvPr>
            <p:ph type="ftr" sz="quarter" idx="10"/>
          </p:nvPr>
        </p:nvSpPr>
        <p:spPr/>
        <p:txBody>
          <a:bodyPr/>
          <a:lstStyle/>
          <a:p>
            <a:r>
              <a:rPr lang="en-US" dirty="0" smtClean="0"/>
              <a:t>Extension &amp; Supplementary Date_ April 2014 Confidentiality: External</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2</a:t>
            </a:fld>
            <a:endParaRPr lang="en-GB" dirty="0"/>
          </a:p>
        </p:txBody>
      </p:sp>
      <p:sp>
        <p:nvSpPr>
          <p:cNvPr id="6" name="TextBox 5"/>
          <p:cNvSpPr txBox="1"/>
          <p:nvPr/>
        </p:nvSpPr>
        <p:spPr>
          <a:xfrm>
            <a:off x="180975" y="710964"/>
            <a:ext cx="7115175" cy="523220"/>
          </a:xfrm>
          <a:prstGeom prst="rect">
            <a:avLst/>
          </a:prstGeom>
          <a:noFill/>
        </p:spPr>
        <p:txBody>
          <a:bodyPr wrap="square" rtlCol="0">
            <a:spAutoFit/>
          </a:bodyPr>
          <a:lstStyle/>
          <a:p>
            <a:r>
              <a:rPr lang="en-US" sz="2800" dirty="0" smtClean="0">
                <a:solidFill>
                  <a:srgbClr val="0070C0"/>
                </a:solidFill>
              </a:rPr>
              <a:t>All the funds messages contain:</a:t>
            </a:r>
            <a:endParaRPr lang="en-GB" sz="2800" dirty="0">
              <a:solidFill>
                <a:srgbClr val="0070C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480" y="3290983"/>
            <a:ext cx="4591208" cy="129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46670" y="1854642"/>
            <a:ext cx="5417388" cy="1200329"/>
          </a:xfrm>
          <a:prstGeom prst="rect">
            <a:avLst/>
          </a:prstGeom>
          <a:noFill/>
        </p:spPr>
        <p:txBody>
          <a:bodyPr wrap="square" rtlCol="0">
            <a:spAutoFit/>
          </a:bodyPr>
          <a:lstStyle/>
          <a:p>
            <a:r>
              <a:rPr lang="en-GB" dirty="0"/>
              <a:t>Additional information that cannot be captured in the structured elements and/or any other specific block.</a:t>
            </a:r>
          </a:p>
        </p:txBody>
      </p:sp>
      <p:sp>
        <p:nvSpPr>
          <p:cNvPr id="9" name="TextBox 8"/>
          <p:cNvSpPr txBox="1"/>
          <p:nvPr/>
        </p:nvSpPr>
        <p:spPr>
          <a:xfrm>
            <a:off x="5788341" y="1475138"/>
            <a:ext cx="3502318" cy="1938992"/>
          </a:xfrm>
          <a:prstGeom prst="rect">
            <a:avLst/>
          </a:prstGeom>
          <a:noFill/>
        </p:spPr>
        <p:txBody>
          <a:bodyPr wrap="square" rtlCol="0">
            <a:spAutoFit/>
          </a:bodyPr>
          <a:lstStyle/>
          <a:p>
            <a:r>
              <a:rPr lang="en-GB" dirty="0"/>
              <a:t>Name qualifying the information provided in the Text field, and place where this information should be inserted.</a:t>
            </a:r>
          </a:p>
        </p:txBody>
      </p:sp>
      <p:sp>
        <p:nvSpPr>
          <p:cNvPr id="11" name="TextBox 10"/>
          <p:cNvSpPr txBox="1"/>
          <p:nvPr/>
        </p:nvSpPr>
        <p:spPr>
          <a:xfrm>
            <a:off x="405522" y="4761755"/>
            <a:ext cx="5986732" cy="1569660"/>
          </a:xfrm>
          <a:prstGeom prst="rect">
            <a:avLst/>
          </a:prstGeom>
          <a:noFill/>
        </p:spPr>
        <p:txBody>
          <a:bodyPr wrap="square" rtlCol="0">
            <a:spAutoFit/>
          </a:bodyPr>
          <a:lstStyle/>
          <a:p>
            <a:r>
              <a:rPr lang="en-GB" dirty="0"/>
              <a:t>This component may not be used without the explicit approval of the Registration Authority and without strict usage rules published by the Registration Authority</a:t>
            </a:r>
          </a:p>
        </p:txBody>
      </p:sp>
      <p:sp>
        <p:nvSpPr>
          <p:cNvPr id="15" name="Rectangle 14"/>
          <p:cNvSpPr/>
          <p:nvPr/>
        </p:nvSpPr>
        <p:spPr bwMode="auto">
          <a:xfrm>
            <a:off x="819510" y="3217654"/>
            <a:ext cx="4666890" cy="1380226"/>
          </a:xfrm>
          <a:prstGeom prst="rect">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TextBox 9"/>
          <p:cNvSpPr txBox="1"/>
          <p:nvPr/>
        </p:nvSpPr>
        <p:spPr>
          <a:xfrm>
            <a:off x="6179544" y="3821475"/>
            <a:ext cx="3092065" cy="461665"/>
          </a:xfrm>
          <a:prstGeom prst="rect">
            <a:avLst/>
          </a:prstGeom>
          <a:noFill/>
        </p:spPr>
        <p:txBody>
          <a:bodyPr wrap="none" rtlCol="0">
            <a:spAutoFit/>
          </a:bodyPr>
          <a:lstStyle/>
          <a:p>
            <a:r>
              <a:rPr lang="en-GB" dirty="0"/>
              <a:t>Text of the extension.</a:t>
            </a:r>
          </a:p>
        </p:txBody>
      </p:sp>
      <p:cxnSp>
        <p:nvCxnSpPr>
          <p:cNvPr id="13" name="Straight Connector 12"/>
          <p:cNvCxnSpPr/>
          <p:nvPr/>
        </p:nvCxnSpPr>
        <p:spPr bwMode="auto">
          <a:xfrm flipH="1">
            <a:off x="464924" y="3424660"/>
            <a:ext cx="36576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16" name="Straight Connector 15"/>
          <p:cNvCxnSpPr/>
          <p:nvPr/>
        </p:nvCxnSpPr>
        <p:spPr bwMode="auto">
          <a:xfrm rot="5400000" flipH="1">
            <a:off x="245850" y="3193186"/>
            <a:ext cx="4572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17" name="Straight Connector 16"/>
          <p:cNvCxnSpPr/>
          <p:nvPr/>
        </p:nvCxnSpPr>
        <p:spPr bwMode="auto">
          <a:xfrm flipH="1">
            <a:off x="5241981" y="3732335"/>
            <a:ext cx="9144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19" name="Straight Connector 18"/>
          <p:cNvCxnSpPr/>
          <p:nvPr/>
        </p:nvCxnSpPr>
        <p:spPr bwMode="auto">
          <a:xfrm rot="5400000" flipH="1">
            <a:off x="5927786" y="3509487"/>
            <a:ext cx="4572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20" name="Straight Connector 19"/>
          <p:cNvCxnSpPr/>
          <p:nvPr/>
        </p:nvCxnSpPr>
        <p:spPr bwMode="auto">
          <a:xfrm flipH="1">
            <a:off x="4031408" y="4083142"/>
            <a:ext cx="22860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22" name="Straight Connector 21"/>
          <p:cNvCxnSpPr/>
          <p:nvPr/>
        </p:nvCxnSpPr>
        <p:spPr bwMode="auto">
          <a:xfrm flipH="1">
            <a:off x="1041636" y="4403398"/>
            <a:ext cx="36576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23" name="Straight Connector 22"/>
          <p:cNvCxnSpPr/>
          <p:nvPr/>
        </p:nvCxnSpPr>
        <p:spPr bwMode="auto">
          <a:xfrm rot="5400000" flipH="1">
            <a:off x="822921" y="4636852"/>
            <a:ext cx="4572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sp>
        <p:nvSpPr>
          <p:cNvPr id="18" name="TextBox 17"/>
          <p:cNvSpPr txBox="1"/>
          <p:nvPr/>
        </p:nvSpPr>
        <p:spPr>
          <a:xfrm>
            <a:off x="6478442" y="4865300"/>
            <a:ext cx="2320502" cy="1477328"/>
          </a:xfrm>
          <a:prstGeom prst="rect">
            <a:avLst/>
          </a:prstGeom>
          <a:noFill/>
        </p:spPr>
        <p:txBody>
          <a:bodyPr wrap="square" rtlCol="0">
            <a:spAutoFit/>
          </a:bodyPr>
          <a:lstStyle/>
          <a:p>
            <a:r>
              <a:rPr lang="en-GB" sz="1800" i="1" dirty="0"/>
              <a:t>D</a:t>
            </a:r>
            <a:r>
              <a:rPr lang="en-GB" sz="1800" i="1" dirty="0" smtClean="0"/>
              <a:t>on’t know if RA actually published  rules. Funds have used Extension when needed.</a:t>
            </a:r>
            <a:endParaRPr lang="en-GB" sz="1800" i="1" dirty="0"/>
          </a:p>
        </p:txBody>
      </p:sp>
      <p:sp>
        <p:nvSpPr>
          <p:cNvPr id="24" name="Right Brace 23"/>
          <p:cNvSpPr/>
          <p:nvPr/>
        </p:nvSpPr>
        <p:spPr bwMode="auto">
          <a:xfrm>
            <a:off x="6047117" y="4873925"/>
            <a:ext cx="414068" cy="1380226"/>
          </a:xfrm>
          <a:prstGeom prst="rightBrace">
            <a:avLst/>
          </a:prstGeom>
          <a:noFill/>
          <a:ln w="1905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149889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 y="57150"/>
            <a:ext cx="8839200" cy="600075"/>
          </a:xfrm>
        </p:spPr>
        <p:txBody>
          <a:bodyPr/>
          <a:lstStyle/>
          <a:p>
            <a:r>
              <a:rPr lang="en-US" dirty="0" smtClean="0"/>
              <a:t>Extension</a:t>
            </a:r>
            <a:endParaRPr lang="en-US" dirty="0"/>
          </a:p>
        </p:txBody>
      </p:sp>
      <p:sp>
        <p:nvSpPr>
          <p:cNvPr id="3" name="Footer Placeholder 2"/>
          <p:cNvSpPr>
            <a:spLocks noGrp="1"/>
          </p:cNvSpPr>
          <p:nvPr>
            <p:ph type="ftr" sz="quarter" idx="10"/>
          </p:nvPr>
        </p:nvSpPr>
        <p:spPr/>
        <p:txBody>
          <a:bodyPr/>
          <a:lstStyle/>
          <a:p>
            <a:r>
              <a:rPr lang="en-US" dirty="0" smtClean="0"/>
              <a:t>Extension &amp; Supplementary Date_ April 2014 Confidentiality: External</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3</a:t>
            </a:fld>
            <a:endParaRPr lang="en-GB" dirty="0"/>
          </a:p>
        </p:txBody>
      </p:sp>
      <p:sp>
        <p:nvSpPr>
          <p:cNvPr id="6" name="TextBox 5"/>
          <p:cNvSpPr txBox="1"/>
          <p:nvPr/>
        </p:nvSpPr>
        <p:spPr>
          <a:xfrm>
            <a:off x="180975" y="710964"/>
            <a:ext cx="7115175" cy="523220"/>
          </a:xfrm>
          <a:prstGeom prst="rect">
            <a:avLst/>
          </a:prstGeom>
          <a:noFill/>
        </p:spPr>
        <p:txBody>
          <a:bodyPr wrap="square" rtlCol="0">
            <a:spAutoFit/>
          </a:bodyPr>
          <a:lstStyle/>
          <a:p>
            <a:r>
              <a:rPr lang="en-US" sz="2800" dirty="0" smtClean="0">
                <a:solidFill>
                  <a:srgbClr val="0070C0"/>
                </a:solidFill>
              </a:rPr>
              <a:t>Some history</a:t>
            </a:r>
            <a:endParaRPr lang="en-GB" sz="2800" dirty="0">
              <a:solidFill>
                <a:srgbClr val="0070C0"/>
              </a:solidFill>
            </a:endParaRPr>
          </a:p>
        </p:txBody>
      </p:sp>
      <p:sp>
        <p:nvSpPr>
          <p:cNvPr id="7" name="TextBox 6"/>
          <p:cNvSpPr txBox="1"/>
          <p:nvPr/>
        </p:nvSpPr>
        <p:spPr>
          <a:xfrm>
            <a:off x="267433" y="1345734"/>
            <a:ext cx="8686786" cy="3785652"/>
          </a:xfrm>
          <a:prstGeom prst="rect">
            <a:avLst/>
          </a:prstGeom>
          <a:noFill/>
        </p:spPr>
        <p:txBody>
          <a:bodyPr wrap="square" rtlCol="0">
            <a:spAutoFit/>
          </a:bodyPr>
          <a:lstStyle/>
          <a:p>
            <a:pPr marL="517525" indent="-517525"/>
            <a:r>
              <a:rPr lang="en-GB" dirty="0" smtClean="0"/>
              <a:t>[1]	Funds messages went live towards end 2004</a:t>
            </a:r>
          </a:p>
          <a:p>
            <a:pPr marL="517525" indent="-517525"/>
            <a:r>
              <a:rPr lang="en-GB" dirty="0" smtClean="0"/>
              <a:t>[2]	2005 – </a:t>
            </a:r>
            <a:r>
              <a:rPr lang="en-GB" dirty="0"/>
              <a:t>E</a:t>
            </a:r>
            <a:r>
              <a:rPr lang="en-GB" dirty="0" smtClean="0"/>
              <a:t>U Directive on Taxation of Savings! Data couldn’t be specified, there was no free-format text field present in the messages because philosophy was not to dilute the standard with text fields!</a:t>
            </a:r>
          </a:p>
          <a:p>
            <a:pPr marL="517525" indent="-517525"/>
            <a:r>
              <a:rPr lang="en-GB" dirty="0" smtClean="0"/>
              <a:t>[3]	forced to do an emergency maintenance!</a:t>
            </a:r>
          </a:p>
          <a:p>
            <a:pPr marL="517525" indent="-517525"/>
            <a:r>
              <a:rPr lang="en-GB" dirty="0" smtClean="0"/>
              <a:t>[4]	</a:t>
            </a:r>
            <a:r>
              <a:rPr lang="en-GB" dirty="0"/>
              <a:t>d</a:t>
            </a:r>
            <a:r>
              <a:rPr lang="en-GB" dirty="0" smtClean="0"/>
              <a:t>ecided to add a text field in case of any more rapid legislation changes so that we could carry new data whilst waiting for a maintenance</a:t>
            </a:r>
          </a:p>
          <a:p>
            <a:pPr marL="517525" indent="-517525"/>
            <a:r>
              <a:rPr lang="en-GB" dirty="0" smtClean="0"/>
              <a:t>[5]	out of this was born the ‘extension’ concept.</a:t>
            </a:r>
            <a:endParaRPr lang="en-GB" dirty="0"/>
          </a:p>
        </p:txBody>
      </p:sp>
      <p:sp>
        <p:nvSpPr>
          <p:cNvPr id="8" name="TextBox 7"/>
          <p:cNvSpPr txBox="1"/>
          <p:nvPr/>
        </p:nvSpPr>
        <p:spPr>
          <a:xfrm>
            <a:off x="267433" y="5512257"/>
            <a:ext cx="8333119" cy="1200329"/>
          </a:xfrm>
          <a:prstGeom prst="rect">
            <a:avLst/>
          </a:prstGeom>
          <a:solidFill>
            <a:schemeClr val="bg1"/>
          </a:solidFill>
        </p:spPr>
        <p:txBody>
          <a:bodyPr wrap="square" rtlCol="0">
            <a:spAutoFit/>
          </a:bodyPr>
          <a:lstStyle/>
          <a:p>
            <a:r>
              <a:rPr lang="en-GB" dirty="0" smtClean="0"/>
              <a:t>For funds MX this meant we now had a text field to carry new data as an interim solution (a bit like field 70C PACO or 70E TPRO in MT 515 or field 72 in MT 103).  </a:t>
            </a:r>
            <a:endParaRPr lang="en-GB" dirty="0"/>
          </a:p>
        </p:txBody>
      </p:sp>
    </p:spTree>
    <p:extLst>
      <p:ext uri="{BB962C8B-B14F-4D97-AF65-F5344CB8AC3E}">
        <p14:creationId xmlns:p14="http://schemas.microsoft.com/office/powerpoint/2010/main" val="51989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 y="57150"/>
            <a:ext cx="8839200" cy="600075"/>
          </a:xfrm>
        </p:spPr>
        <p:txBody>
          <a:bodyPr/>
          <a:lstStyle/>
          <a:p>
            <a:r>
              <a:rPr lang="en-US" dirty="0" smtClean="0"/>
              <a:t>Extension</a:t>
            </a:r>
            <a:endParaRPr lang="en-US" dirty="0"/>
          </a:p>
        </p:txBody>
      </p:sp>
      <p:sp>
        <p:nvSpPr>
          <p:cNvPr id="3" name="Footer Placeholder 2"/>
          <p:cNvSpPr>
            <a:spLocks noGrp="1"/>
          </p:cNvSpPr>
          <p:nvPr>
            <p:ph type="ftr" sz="quarter" idx="10"/>
          </p:nvPr>
        </p:nvSpPr>
        <p:spPr/>
        <p:txBody>
          <a:bodyPr/>
          <a:lstStyle/>
          <a:p>
            <a:r>
              <a:rPr lang="en-US" dirty="0" smtClean="0"/>
              <a:t>Extension &amp; Supplementary Date_ April 2014 Confidentiality: External</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4</a:t>
            </a:fld>
            <a:endParaRPr lang="en-GB" dirty="0"/>
          </a:p>
        </p:txBody>
      </p:sp>
      <p:sp>
        <p:nvSpPr>
          <p:cNvPr id="6" name="TextBox 5"/>
          <p:cNvSpPr txBox="1"/>
          <p:nvPr/>
        </p:nvSpPr>
        <p:spPr>
          <a:xfrm>
            <a:off x="180975" y="710964"/>
            <a:ext cx="7115175" cy="523220"/>
          </a:xfrm>
          <a:prstGeom prst="rect">
            <a:avLst/>
          </a:prstGeom>
          <a:noFill/>
        </p:spPr>
        <p:txBody>
          <a:bodyPr wrap="square" rtlCol="0">
            <a:spAutoFit/>
          </a:bodyPr>
          <a:lstStyle/>
          <a:p>
            <a:r>
              <a:rPr lang="en-US" sz="2800" dirty="0" smtClean="0">
                <a:solidFill>
                  <a:srgbClr val="0070C0"/>
                </a:solidFill>
              </a:rPr>
              <a:t>In Funds Messages</a:t>
            </a:r>
            <a:endParaRPr lang="en-GB" sz="2800" dirty="0">
              <a:solidFill>
                <a:srgbClr val="0070C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5861" y="1542062"/>
            <a:ext cx="5409142" cy="3193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5227640" y="3485086"/>
            <a:ext cx="3735222" cy="369332"/>
          </a:xfrm>
          <a:prstGeom prst="rect">
            <a:avLst/>
          </a:prstGeom>
          <a:solidFill>
            <a:schemeClr val="bg1">
              <a:lumMod val="95000"/>
            </a:schemeClr>
          </a:solidFill>
        </p:spPr>
        <p:txBody>
          <a:bodyPr wrap="square" rtlCol="0">
            <a:spAutoFit/>
          </a:bodyPr>
          <a:lstStyle/>
          <a:p>
            <a:r>
              <a:rPr lang="en-GB" sz="1800" dirty="0" smtClean="0"/>
              <a:t>Extension sequence at end of MX.</a:t>
            </a:r>
            <a:endParaRPr lang="en-GB" sz="1800" dirty="0"/>
          </a:p>
        </p:txBody>
      </p:sp>
      <p:cxnSp>
        <p:nvCxnSpPr>
          <p:cNvPr id="10" name="Straight Connector 9"/>
          <p:cNvCxnSpPr/>
          <p:nvPr/>
        </p:nvCxnSpPr>
        <p:spPr bwMode="auto">
          <a:xfrm flipH="1">
            <a:off x="4267197" y="3697829"/>
            <a:ext cx="100584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sp>
        <p:nvSpPr>
          <p:cNvPr id="12" name="TextBox 11"/>
          <p:cNvSpPr txBox="1"/>
          <p:nvPr/>
        </p:nvSpPr>
        <p:spPr>
          <a:xfrm>
            <a:off x="431322" y="4934314"/>
            <a:ext cx="8307236" cy="1200329"/>
          </a:xfrm>
          <a:prstGeom prst="rect">
            <a:avLst/>
          </a:prstGeom>
          <a:noFill/>
        </p:spPr>
        <p:txBody>
          <a:bodyPr wrap="square" rtlCol="0">
            <a:spAutoFit/>
          </a:bodyPr>
          <a:lstStyle/>
          <a:p>
            <a:r>
              <a:rPr lang="en-GB" dirty="0" smtClean="0"/>
              <a:t>In hindsight, it would have been better to position ‘the text field’ at the level of the individual order. Philosophy at the time was to make it hard to use, to deter its profligate use.</a:t>
            </a:r>
            <a:endParaRPr lang="en-GB" dirty="0"/>
          </a:p>
        </p:txBody>
      </p:sp>
    </p:spTree>
    <p:extLst>
      <p:ext uri="{BB962C8B-B14F-4D97-AF65-F5344CB8AC3E}">
        <p14:creationId xmlns:p14="http://schemas.microsoft.com/office/powerpoint/2010/main" val="776336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Extension</a:t>
            </a:r>
            <a:endParaRPr lang="en-GB" dirty="0"/>
          </a:p>
        </p:txBody>
      </p:sp>
      <p:sp>
        <p:nvSpPr>
          <p:cNvPr id="3" name="Footer Placeholder 2"/>
          <p:cNvSpPr>
            <a:spLocks noGrp="1"/>
          </p:cNvSpPr>
          <p:nvPr>
            <p:ph type="ftr" sz="quarter" idx="10"/>
          </p:nvPr>
        </p:nvSpPr>
        <p:spPr/>
        <p:txBody>
          <a:bodyPr/>
          <a:lstStyle/>
          <a:p>
            <a:r>
              <a:rPr lang="en-US" dirty="0" smtClean="0"/>
              <a:t>Extension &amp; Supplementary Date_ April 2014 Confidentiality: External</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5</a:t>
            </a:fld>
            <a:endParaRPr lang="en-GB" dirty="0"/>
          </a:p>
        </p:txBody>
      </p:sp>
      <p:sp>
        <p:nvSpPr>
          <p:cNvPr id="5" name="TextBox 4"/>
          <p:cNvSpPr txBox="1"/>
          <p:nvPr/>
        </p:nvSpPr>
        <p:spPr>
          <a:xfrm>
            <a:off x="180975" y="710964"/>
            <a:ext cx="7115175" cy="523220"/>
          </a:xfrm>
          <a:prstGeom prst="rect">
            <a:avLst/>
          </a:prstGeom>
          <a:noFill/>
        </p:spPr>
        <p:txBody>
          <a:bodyPr wrap="square" rtlCol="0">
            <a:spAutoFit/>
          </a:bodyPr>
          <a:lstStyle/>
          <a:p>
            <a:r>
              <a:rPr lang="en-US" sz="2800" dirty="0" smtClean="0">
                <a:solidFill>
                  <a:srgbClr val="0070C0"/>
                </a:solidFill>
              </a:rPr>
              <a:t>A example of usage</a:t>
            </a:r>
            <a:endParaRPr lang="en-GB" sz="2800" dirty="0">
              <a:solidFill>
                <a:srgbClr val="0070C0"/>
              </a:solidFill>
            </a:endParaRPr>
          </a:p>
        </p:txBody>
      </p:sp>
      <p:sp>
        <p:nvSpPr>
          <p:cNvPr id="6" name="TextBox 5"/>
          <p:cNvSpPr txBox="1"/>
          <p:nvPr/>
        </p:nvSpPr>
        <p:spPr>
          <a:xfrm>
            <a:off x="267433" y="1345734"/>
            <a:ext cx="8686786" cy="1569660"/>
          </a:xfrm>
          <a:prstGeom prst="rect">
            <a:avLst/>
          </a:prstGeom>
          <a:noFill/>
        </p:spPr>
        <p:txBody>
          <a:bodyPr wrap="square" rtlCol="0">
            <a:spAutoFit/>
          </a:bodyPr>
          <a:lstStyle/>
          <a:p>
            <a:r>
              <a:rPr lang="en-GB" dirty="0" smtClean="0"/>
              <a:t>Need to carry ‘Order Received </a:t>
            </a:r>
            <a:r>
              <a:rPr lang="en-GB" dirty="0"/>
              <a:t>Date </a:t>
            </a:r>
            <a:r>
              <a:rPr lang="en-GB" dirty="0" smtClean="0"/>
              <a:t>Time’ in setr.012 &amp; 006. SMPG specified how an extension sequence is used to carry the data until ‘Order Received Date Time’ can be incorporated into the MX in its own field.</a:t>
            </a:r>
            <a:endParaRPr lang="en-GB" dirty="0"/>
          </a:p>
        </p:txBody>
      </p:sp>
      <p:sp>
        <p:nvSpPr>
          <p:cNvPr id="7" name="TextBox 6"/>
          <p:cNvSpPr txBox="1"/>
          <p:nvPr/>
        </p:nvSpPr>
        <p:spPr>
          <a:xfrm>
            <a:off x="267412" y="3145595"/>
            <a:ext cx="8729932" cy="1569660"/>
          </a:xfrm>
          <a:prstGeom prst="rect">
            <a:avLst/>
          </a:prstGeom>
          <a:noFill/>
          <a:ln>
            <a:solidFill>
              <a:schemeClr val="bg1">
                <a:lumMod val="50000"/>
              </a:schemeClr>
            </a:solidFill>
          </a:ln>
        </p:spPr>
        <p:txBody>
          <a:bodyPr wrap="square" rtlCol="0">
            <a:spAutoFit/>
          </a:bodyPr>
          <a:lstStyle/>
          <a:p>
            <a:r>
              <a:rPr lang="en-GB" dirty="0"/>
              <a:t>&lt;Xtnsn&gt;</a:t>
            </a:r>
          </a:p>
          <a:p>
            <a:pPr>
              <a:tabLst>
                <a:tab pos="396875" algn="l"/>
              </a:tabLst>
            </a:pPr>
            <a:r>
              <a:rPr lang="en-GB" dirty="0"/>
              <a:t>	</a:t>
            </a:r>
            <a:r>
              <a:rPr lang="en-GB" dirty="0" smtClean="0"/>
              <a:t>&lt;</a:t>
            </a:r>
            <a:r>
              <a:rPr lang="en-GB" dirty="0"/>
              <a:t>PlcAndNm&gt;</a:t>
            </a:r>
            <a:r>
              <a:rPr lang="en-GB" b="1" dirty="0"/>
              <a:t>MltplExctnDtls/OrdrRcvDtTm</a:t>
            </a:r>
            <a:r>
              <a:rPr lang="en-GB" dirty="0"/>
              <a:t>&lt;/PlcAndNm&gt;</a:t>
            </a:r>
          </a:p>
          <a:p>
            <a:pPr>
              <a:tabLst>
                <a:tab pos="396875" algn="l"/>
              </a:tabLst>
            </a:pPr>
            <a:r>
              <a:rPr lang="en-GB" dirty="0"/>
              <a:t>	</a:t>
            </a:r>
            <a:r>
              <a:rPr lang="en-GB" dirty="0" smtClean="0"/>
              <a:t>&lt;</a:t>
            </a:r>
            <a:r>
              <a:rPr lang="en-GB" dirty="0"/>
              <a:t>Txt&gt;</a:t>
            </a:r>
            <a:r>
              <a:rPr lang="en-GB" b="1" dirty="0"/>
              <a:t>2014-02-12</a:t>
            </a:r>
            <a:r>
              <a:rPr lang="en-GB" dirty="0"/>
              <a:t>&lt;/Txt&gt;</a:t>
            </a:r>
          </a:p>
          <a:p>
            <a:pPr>
              <a:tabLst>
                <a:tab pos="396875" algn="l"/>
              </a:tabLst>
            </a:pPr>
            <a:r>
              <a:rPr lang="en-GB" dirty="0" smtClean="0"/>
              <a:t>&lt;/</a:t>
            </a:r>
            <a:r>
              <a:rPr lang="en-GB" dirty="0"/>
              <a:t>Xtnsn</a:t>
            </a:r>
            <a:r>
              <a:rPr lang="en-GB" dirty="0" smtClean="0"/>
              <a:t>&gt;</a:t>
            </a:r>
            <a:endParaRPr lang="en-GB" dirty="0"/>
          </a:p>
        </p:txBody>
      </p:sp>
    </p:spTree>
    <p:extLst>
      <p:ext uri="{BB962C8B-B14F-4D97-AF65-F5344CB8AC3E}">
        <p14:creationId xmlns:p14="http://schemas.microsoft.com/office/powerpoint/2010/main" val="4144118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Supplementary Data</a:t>
            </a:r>
            <a:endParaRPr lang="en-GB" dirty="0"/>
          </a:p>
        </p:txBody>
      </p:sp>
      <p:sp>
        <p:nvSpPr>
          <p:cNvPr id="3" name="Footer Placeholder 2"/>
          <p:cNvSpPr>
            <a:spLocks noGrp="1"/>
          </p:cNvSpPr>
          <p:nvPr>
            <p:ph type="ftr" sz="quarter" idx="10"/>
          </p:nvPr>
        </p:nvSpPr>
        <p:spPr/>
        <p:txBody>
          <a:bodyPr/>
          <a:lstStyle/>
          <a:p>
            <a:r>
              <a:rPr lang="en-US" dirty="0" smtClean="0"/>
              <a:t>Extension &amp; Supplementary Date_ April 2014 Confidentiality: External</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6</a:t>
            </a:fld>
            <a:endParaRPr lang="en-GB" dirty="0"/>
          </a:p>
        </p:txBody>
      </p:sp>
      <p:sp>
        <p:nvSpPr>
          <p:cNvPr id="5" name="TextBox 4"/>
          <p:cNvSpPr txBox="1"/>
          <p:nvPr/>
        </p:nvSpPr>
        <p:spPr>
          <a:xfrm>
            <a:off x="180975" y="710964"/>
            <a:ext cx="7115175" cy="523220"/>
          </a:xfrm>
          <a:prstGeom prst="rect">
            <a:avLst/>
          </a:prstGeom>
          <a:noFill/>
        </p:spPr>
        <p:txBody>
          <a:bodyPr wrap="square" rtlCol="0">
            <a:spAutoFit/>
          </a:bodyPr>
          <a:lstStyle/>
          <a:p>
            <a:r>
              <a:rPr lang="en-US" sz="2800" dirty="0" smtClean="0">
                <a:solidFill>
                  <a:srgbClr val="0070C0"/>
                </a:solidFill>
              </a:rPr>
              <a:t>… things have evolved</a:t>
            </a:r>
            <a:endParaRPr lang="en-GB" sz="2800" dirty="0">
              <a:solidFill>
                <a:srgbClr val="0070C0"/>
              </a:solidFill>
            </a:endParaRPr>
          </a:p>
        </p:txBody>
      </p:sp>
      <p:sp>
        <p:nvSpPr>
          <p:cNvPr id="6" name="TextBox 5"/>
          <p:cNvSpPr txBox="1"/>
          <p:nvPr/>
        </p:nvSpPr>
        <p:spPr>
          <a:xfrm>
            <a:off x="267433" y="1345734"/>
            <a:ext cx="8686786" cy="1200329"/>
          </a:xfrm>
          <a:prstGeom prst="rect">
            <a:avLst/>
          </a:prstGeom>
          <a:noFill/>
        </p:spPr>
        <p:txBody>
          <a:bodyPr wrap="square" rtlCol="0">
            <a:spAutoFit/>
          </a:bodyPr>
          <a:lstStyle/>
          <a:p>
            <a:r>
              <a:rPr lang="en-GB" dirty="0" smtClean="0"/>
              <a:t>The concept has been formalised to extend functionality in a more structured and rigorous way and use XML tags and schemas.</a:t>
            </a:r>
          </a:p>
        </p:txBody>
      </p:sp>
      <p:sp>
        <p:nvSpPr>
          <p:cNvPr id="7" name="TextBox 6"/>
          <p:cNvSpPr txBox="1"/>
          <p:nvPr/>
        </p:nvSpPr>
        <p:spPr>
          <a:xfrm>
            <a:off x="267433" y="2636814"/>
            <a:ext cx="8686786" cy="830997"/>
          </a:xfrm>
          <a:prstGeom prst="rect">
            <a:avLst/>
          </a:prstGeom>
          <a:noFill/>
        </p:spPr>
        <p:txBody>
          <a:bodyPr wrap="square" rtlCol="0">
            <a:spAutoFit/>
          </a:bodyPr>
          <a:lstStyle/>
          <a:p>
            <a:r>
              <a:rPr lang="en-GB" dirty="0" smtClean="0"/>
              <a:t>However, it is technically possible to use it in a similar way as before:</a:t>
            </a:r>
          </a:p>
        </p:txBody>
      </p:sp>
      <p:sp>
        <p:nvSpPr>
          <p:cNvPr id="9" name="TextBox 8"/>
          <p:cNvSpPr txBox="1"/>
          <p:nvPr/>
        </p:nvSpPr>
        <p:spPr>
          <a:xfrm>
            <a:off x="307156" y="3700732"/>
            <a:ext cx="8703494" cy="2677656"/>
          </a:xfrm>
          <a:prstGeom prst="rect">
            <a:avLst/>
          </a:prstGeom>
          <a:noFill/>
          <a:ln>
            <a:solidFill>
              <a:schemeClr val="tx1"/>
            </a:solidFill>
          </a:ln>
        </p:spPr>
        <p:txBody>
          <a:bodyPr wrap="square" rtlCol="0">
            <a:spAutoFit/>
          </a:bodyPr>
          <a:lstStyle/>
          <a:p>
            <a:pPr>
              <a:tabLst>
                <a:tab pos="233363" algn="l"/>
                <a:tab pos="457200" algn="l"/>
              </a:tabLst>
            </a:pPr>
            <a:r>
              <a:rPr lang="en-US" dirty="0">
                <a:latin typeface="+mn-lt"/>
                <a:cs typeface="Calibri" panose="020F0502020204030204" pitchFamily="34" charset="0"/>
              </a:rPr>
              <a:t>&lt;SplmtryData&gt;</a:t>
            </a:r>
            <a:endParaRPr lang="en-GB" dirty="0">
              <a:latin typeface="+mn-lt"/>
              <a:cs typeface="Calibri" panose="020F0502020204030204" pitchFamily="34" charset="0"/>
            </a:endParaRPr>
          </a:p>
          <a:p>
            <a:pPr>
              <a:tabLst>
                <a:tab pos="233363" algn="l"/>
                <a:tab pos="457200" algn="l"/>
              </a:tabLst>
            </a:pPr>
            <a:r>
              <a:rPr lang="en-US" dirty="0">
                <a:latin typeface="+mn-lt"/>
                <a:cs typeface="Calibri" panose="020F0502020204030204" pitchFamily="34" charset="0"/>
              </a:rPr>
              <a:t>	&lt;PlcAndNm&gt;</a:t>
            </a:r>
            <a:r>
              <a:rPr lang="en-US" b="1" dirty="0">
                <a:latin typeface="+mn-lt"/>
                <a:cs typeface="Calibri" panose="020F0502020204030204" pitchFamily="34" charset="0"/>
              </a:rPr>
              <a:t>MltplExctnDtls/OrdrRcvDtTm</a:t>
            </a:r>
            <a:r>
              <a:rPr lang="en-US" dirty="0">
                <a:latin typeface="+mn-lt"/>
                <a:cs typeface="Calibri" panose="020F0502020204030204" pitchFamily="34" charset="0"/>
              </a:rPr>
              <a:t>&lt;/PlcAndNm&gt;</a:t>
            </a:r>
            <a:endParaRPr lang="en-GB" dirty="0">
              <a:latin typeface="+mn-lt"/>
              <a:cs typeface="Calibri" panose="020F0502020204030204" pitchFamily="34" charset="0"/>
            </a:endParaRPr>
          </a:p>
          <a:p>
            <a:pPr>
              <a:tabLst>
                <a:tab pos="233363" algn="l"/>
                <a:tab pos="457200" algn="l"/>
              </a:tabLst>
            </a:pPr>
            <a:r>
              <a:rPr lang="en-US" dirty="0">
                <a:latin typeface="+mn-lt"/>
                <a:cs typeface="Calibri" panose="020F0502020204030204" pitchFamily="34" charset="0"/>
              </a:rPr>
              <a:t>	&lt;Envlp&gt;</a:t>
            </a:r>
            <a:endParaRPr lang="en-GB" dirty="0">
              <a:latin typeface="+mn-lt"/>
              <a:cs typeface="Calibri" panose="020F0502020204030204" pitchFamily="34" charset="0"/>
            </a:endParaRPr>
          </a:p>
          <a:p>
            <a:pPr>
              <a:tabLst>
                <a:tab pos="233363" algn="l"/>
                <a:tab pos="457200" algn="l"/>
              </a:tabLst>
            </a:pPr>
            <a:r>
              <a:rPr lang="en-US" dirty="0">
                <a:latin typeface="+mn-lt"/>
                <a:cs typeface="Calibri" panose="020F0502020204030204" pitchFamily="34" charset="0"/>
              </a:rPr>
              <a:t>		&lt;auto-generated_for_wildcard xmlns=""&gt;</a:t>
            </a:r>
            <a:r>
              <a:rPr lang="en-US" b="1" dirty="0">
                <a:latin typeface="+mn-lt"/>
                <a:cs typeface="Calibri" panose="020F0502020204030204" pitchFamily="34" charset="0"/>
              </a:rPr>
              <a:t>2014-02-12</a:t>
            </a:r>
            <a:r>
              <a:rPr lang="en-US" dirty="0">
                <a:latin typeface="+mn-lt"/>
                <a:cs typeface="Calibri" panose="020F0502020204030204" pitchFamily="34" charset="0"/>
              </a:rPr>
              <a:t>&lt;/</a:t>
            </a:r>
            <a:r>
              <a:rPr lang="en-US" dirty="0" smtClean="0">
                <a:latin typeface="+mn-lt"/>
                <a:cs typeface="Calibri" panose="020F0502020204030204" pitchFamily="34" charset="0"/>
              </a:rPr>
              <a:t>auto-			generated_for_wildcard</a:t>
            </a:r>
            <a:r>
              <a:rPr lang="en-US" dirty="0">
                <a:latin typeface="+mn-lt"/>
                <a:cs typeface="Calibri" panose="020F0502020204030204" pitchFamily="34" charset="0"/>
              </a:rPr>
              <a:t>&gt;</a:t>
            </a:r>
            <a:endParaRPr lang="en-GB" dirty="0">
              <a:latin typeface="+mn-lt"/>
              <a:cs typeface="Calibri" panose="020F0502020204030204" pitchFamily="34" charset="0"/>
            </a:endParaRPr>
          </a:p>
          <a:p>
            <a:pPr>
              <a:tabLst>
                <a:tab pos="233363" algn="l"/>
                <a:tab pos="457200" algn="l"/>
              </a:tabLst>
            </a:pPr>
            <a:r>
              <a:rPr lang="en-US" dirty="0">
                <a:latin typeface="+mn-lt"/>
                <a:cs typeface="Calibri" panose="020F0502020204030204" pitchFamily="34" charset="0"/>
              </a:rPr>
              <a:t>	&lt;/Envlp&gt;</a:t>
            </a:r>
            <a:endParaRPr lang="en-GB" dirty="0">
              <a:latin typeface="+mn-lt"/>
              <a:cs typeface="Calibri" panose="020F0502020204030204" pitchFamily="34" charset="0"/>
            </a:endParaRPr>
          </a:p>
          <a:p>
            <a:pPr>
              <a:tabLst>
                <a:tab pos="233363" algn="l"/>
                <a:tab pos="457200" algn="l"/>
              </a:tabLst>
            </a:pPr>
            <a:r>
              <a:rPr lang="en-US" dirty="0">
                <a:latin typeface="+mn-lt"/>
                <a:cs typeface="Calibri" panose="020F0502020204030204" pitchFamily="34" charset="0"/>
              </a:rPr>
              <a:t>&lt;/SplmtryData</a:t>
            </a:r>
            <a:r>
              <a:rPr lang="en-US" dirty="0" smtClean="0">
                <a:latin typeface="+mn-lt"/>
                <a:cs typeface="Calibri" panose="020F0502020204030204" pitchFamily="34" charset="0"/>
              </a:rPr>
              <a:t>&gt;</a:t>
            </a:r>
            <a:endParaRPr lang="en-GB" dirty="0">
              <a:latin typeface="+mn-lt"/>
              <a:cs typeface="Calibri" panose="020F0502020204030204" pitchFamily="34" charset="0"/>
            </a:endParaRPr>
          </a:p>
        </p:txBody>
      </p:sp>
    </p:spTree>
    <p:extLst>
      <p:ext uri="{BB962C8B-B14F-4D97-AF65-F5344CB8AC3E}">
        <p14:creationId xmlns:p14="http://schemas.microsoft.com/office/powerpoint/2010/main" val="3649545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44" y="3271208"/>
            <a:ext cx="5584725" cy="1387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80975" y="57150"/>
            <a:ext cx="8839200" cy="600075"/>
          </a:xfrm>
        </p:spPr>
        <p:txBody>
          <a:bodyPr/>
          <a:lstStyle/>
          <a:p>
            <a:r>
              <a:rPr lang="en-US" dirty="0" smtClean="0"/>
              <a:t>Supplementary Data</a:t>
            </a:r>
            <a:endParaRPr lang="en-US" dirty="0"/>
          </a:p>
        </p:txBody>
      </p:sp>
      <p:sp>
        <p:nvSpPr>
          <p:cNvPr id="3" name="Footer Placeholder 2"/>
          <p:cNvSpPr>
            <a:spLocks noGrp="1"/>
          </p:cNvSpPr>
          <p:nvPr>
            <p:ph type="ftr" sz="quarter" idx="10"/>
          </p:nvPr>
        </p:nvSpPr>
        <p:spPr/>
        <p:txBody>
          <a:bodyPr/>
          <a:lstStyle/>
          <a:p>
            <a:r>
              <a:rPr lang="en-US" dirty="0" smtClean="0"/>
              <a:t>Extension &amp; Supplementary Date_ April 2014 Confidentiality: External</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7</a:t>
            </a:fld>
            <a:endParaRPr lang="en-GB" dirty="0"/>
          </a:p>
        </p:txBody>
      </p:sp>
      <p:sp>
        <p:nvSpPr>
          <p:cNvPr id="6" name="TextBox 5"/>
          <p:cNvSpPr txBox="1"/>
          <p:nvPr/>
        </p:nvSpPr>
        <p:spPr>
          <a:xfrm>
            <a:off x="180975" y="710964"/>
            <a:ext cx="7115175" cy="523220"/>
          </a:xfrm>
          <a:prstGeom prst="rect">
            <a:avLst/>
          </a:prstGeom>
          <a:noFill/>
        </p:spPr>
        <p:txBody>
          <a:bodyPr wrap="square" rtlCol="0">
            <a:spAutoFit/>
          </a:bodyPr>
          <a:lstStyle/>
          <a:p>
            <a:r>
              <a:rPr lang="en-US" sz="2800" dirty="0" smtClean="0">
                <a:solidFill>
                  <a:srgbClr val="0070C0"/>
                </a:solidFill>
              </a:rPr>
              <a:t>Structure and definitions:</a:t>
            </a:r>
            <a:endParaRPr lang="en-GB" sz="2800" dirty="0">
              <a:solidFill>
                <a:srgbClr val="0070C0"/>
              </a:solidFill>
            </a:endParaRPr>
          </a:p>
        </p:txBody>
      </p:sp>
      <p:sp>
        <p:nvSpPr>
          <p:cNvPr id="5" name="TextBox 4"/>
          <p:cNvSpPr txBox="1"/>
          <p:nvPr/>
        </p:nvSpPr>
        <p:spPr>
          <a:xfrm>
            <a:off x="146670" y="1854642"/>
            <a:ext cx="5417388" cy="1200329"/>
          </a:xfrm>
          <a:prstGeom prst="rect">
            <a:avLst/>
          </a:prstGeom>
          <a:noFill/>
        </p:spPr>
        <p:txBody>
          <a:bodyPr wrap="square" rtlCol="0">
            <a:spAutoFit/>
          </a:bodyPr>
          <a:lstStyle/>
          <a:p>
            <a:r>
              <a:rPr lang="en-GB" dirty="0"/>
              <a:t>Additional information that cannot be captured in the structured elements and/or any other specific block.</a:t>
            </a:r>
          </a:p>
        </p:txBody>
      </p:sp>
      <p:sp>
        <p:nvSpPr>
          <p:cNvPr id="9" name="TextBox 8"/>
          <p:cNvSpPr txBox="1"/>
          <p:nvPr/>
        </p:nvSpPr>
        <p:spPr>
          <a:xfrm>
            <a:off x="5762475" y="77658"/>
            <a:ext cx="3614459" cy="3046988"/>
          </a:xfrm>
          <a:prstGeom prst="rect">
            <a:avLst/>
          </a:prstGeom>
          <a:noFill/>
        </p:spPr>
        <p:txBody>
          <a:bodyPr wrap="square" rtlCol="0">
            <a:spAutoFit/>
          </a:bodyPr>
          <a:lstStyle/>
          <a:p>
            <a:r>
              <a:rPr lang="en-US" dirty="0"/>
              <a:t>Unambiguous reference to the location where </a:t>
            </a:r>
            <a:endParaRPr lang="en-US" dirty="0" smtClean="0"/>
          </a:p>
          <a:p>
            <a:r>
              <a:rPr lang="en-US" dirty="0" smtClean="0"/>
              <a:t>the </a:t>
            </a:r>
            <a:r>
              <a:rPr lang="en-US" dirty="0"/>
              <a:t>supplementary data must be inserted in the message </a:t>
            </a:r>
            <a:r>
              <a:rPr lang="en-US" dirty="0" smtClean="0"/>
              <a:t>instance. In </a:t>
            </a:r>
          </a:p>
          <a:p>
            <a:r>
              <a:rPr lang="en-US" dirty="0" smtClean="0"/>
              <a:t>the </a:t>
            </a:r>
            <a:r>
              <a:rPr lang="en-US" dirty="0"/>
              <a:t>case of XML, this is expressed by a valid XPath.</a:t>
            </a:r>
            <a:endParaRPr lang="en-GB" dirty="0"/>
          </a:p>
        </p:txBody>
      </p:sp>
      <p:sp>
        <p:nvSpPr>
          <p:cNvPr id="11" name="TextBox 10"/>
          <p:cNvSpPr txBox="1"/>
          <p:nvPr/>
        </p:nvSpPr>
        <p:spPr>
          <a:xfrm>
            <a:off x="405522" y="4761755"/>
            <a:ext cx="5650221" cy="1938992"/>
          </a:xfrm>
          <a:prstGeom prst="rect">
            <a:avLst/>
          </a:prstGeom>
          <a:solidFill>
            <a:schemeClr val="bg1"/>
          </a:solidFill>
        </p:spPr>
        <p:txBody>
          <a:bodyPr wrap="square" rtlCol="0">
            <a:spAutoFit/>
          </a:bodyPr>
          <a:lstStyle/>
          <a:p>
            <a:r>
              <a:rPr lang="en-US" dirty="0"/>
              <a:t>This component may not be used without the explicit approval of a SEG and submission to the RA of ISO 20022 compliant structure(s) to be used in the Envelope element.</a:t>
            </a:r>
            <a:endParaRPr lang="en-GB" dirty="0"/>
          </a:p>
        </p:txBody>
      </p:sp>
      <p:sp>
        <p:nvSpPr>
          <p:cNvPr id="15" name="Rectangle 14"/>
          <p:cNvSpPr/>
          <p:nvPr/>
        </p:nvSpPr>
        <p:spPr bwMode="auto">
          <a:xfrm>
            <a:off x="819509" y="3217654"/>
            <a:ext cx="5313871" cy="1380226"/>
          </a:xfrm>
          <a:prstGeom prst="rect">
            <a:avLst/>
          </a:prstGeom>
          <a:noFill/>
          <a:ln w="1905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TextBox 9"/>
          <p:cNvSpPr txBox="1"/>
          <p:nvPr/>
        </p:nvSpPr>
        <p:spPr>
          <a:xfrm>
            <a:off x="6189971" y="3821475"/>
            <a:ext cx="3057549" cy="1200329"/>
          </a:xfrm>
          <a:prstGeom prst="rect">
            <a:avLst/>
          </a:prstGeom>
          <a:noFill/>
        </p:spPr>
        <p:txBody>
          <a:bodyPr wrap="square" rtlCol="0">
            <a:spAutoFit/>
          </a:bodyPr>
          <a:lstStyle/>
          <a:p>
            <a:r>
              <a:rPr lang="en-US" dirty="0" smtClean="0"/>
              <a:t>Technical </a:t>
            </a:r>
            <a:r>
              <a:rPr lang="en-US" dirty="0"/>
              <a:t>element wrapping the supplementary data</a:t>
            </a:r>
            <a:r>
              <a:rPr lang="en-GB" dirty="0" smtClean="0"/>
              <a:t>.</a:t>
            </a:r>
            <a:endParaRPr lang="en-GB" dirty="0"/>
          </a:p>
        </p:txBody>
      </p:sp>
      <p:cxnSp>
        <p:nvCxnSpPr>
          <p:cNvPr id="13" name="Straight Connector 12"/>
          <p:cNvCxnSpPr/>
          <p:nvPr/>
        </p:nvCxnSpPr>
        <p:spPr bwMode="auto">
          <a:xfrm>
            <a:off x="468375" y="3424660"/>
            <a:ext cx="36576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16" name="Straight Connector 15"/>
          <p:cNvCxnSpPr/>
          <p:nvPr/>
        </p:nvCxnSpPr>
        <p:spPr bwMode="auto">
          <a:xfrm rot="5400000" flipH="1">
            <a:off x="245850" y="3193186"/>
            <a:ext cx="4572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17" name="Straight Connector 16"/>
          <p:cNvCxnSpPr/>
          <p:nvPr/>
        </p:nvCxnSpPr>
        <p:spPr bwMode="auto">
          <a:xfrm flipH="1">
            <a:off x="5241981" y="3732335"/>
            <a:ext cx="109728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19" name="Straight Connector 18"/>
          <p:cNvCxnSpPr/>
          <p:nvPr/>
        </p:nvCxnSpPr>
        <p:spPr bwMode="auto">
          <a:xfrm rot="5400000" flipH="1">
            <a:off x="6026118" y="3419781"/>
            <a:ext cx="64008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20" name="Straight Connector 19"/>
          <p:cNvCxnSpPr/>
          <p:nvPr/>
        </p:nvCxnSpPr>
        <p:spPr bwMode="auto">
          <a:xfrm flipH="1">
            <a:off x="4436850" y="4083142"/>
            <a:ext cx="18288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22" name="Straight Connector 21"/>
          <p:cNvCxnSpPr/>
          <p:nvPr/>
        </p:nvCxnSpPr>
        <p:spPr bwMode="auto">
          <a:xfrm>
            <a:off x="1135844" y="4431074"/>
            <a:ext cx="27432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23" name="Straight Connector 22"/>
          <p:cNvCxnSpPr/>
          <p:nvPr/>
        </p:nvCxnSpPr>
        <p:spPr bwMode="auto">
          <a:xfrm rot="5400000" flipH="1">
            <a:off x="913139" y="4657699"/>
            <a:ext cx="4572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sp>
        <p:nvSpPr>
          <p:cNvPr id="26" name="TextBox 25"/>
          <p:cNvSpPr txBox="1"/>
          <p:nvPr/>
        </p:nvSpPr>
        <p:spPr>
          <a:xfrm>
            <a:off x="6165915" y="5268753"/>
            <a:ext cx="2320502" cy="1200329"/>
          </a:xfrm>
          <a:prstGeom prst="rect">
            <a:avLst/>
          </a:prstGeom>
          <a:noFill/>
        </p:spPr>
        <p:txBody>
          <a:bodyPr wrap="square" rtlCol="0">
            <a:spAutoFit/>
          </a:bodyPr>
          <a:lstStyle/>
          <a:p>
            <a:r>
              <a:rPr lang="en-GB" sz="1800" i="1" dirty="0" smtClean="0"/>
              <a:t>The Rule is ‘tougher’. But funds didn’t obey the rule on Extension1!</a:t>
            </a:r>
            <a:endParaRPr lang="en-GB" sz="1800" i="1" dirty="0"/>
          </a:p>
        </p:txBody>
      </p:sp>
      <p:sp>
        <p:nvSpPr>
          <p:cNvPr id="27" name="Right Brace 26"/>
          <p:cNvSpPr/>
          <p:nvPr/>
        </p:nvSpPr>
        <p:spPr bwMode="auto">
          <a:xfrm>
            <a:off x="5772689" y="4963053"/>
            <a:ext cx="428085" cy="1599672"/>
          </a:xfrm>
          <a:prstGeom prst="rightBrace">
            <a:avLst/>
          </a:prstGeom>
          <a:noFill/>
          <a:ln w="1905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636696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838200" y="6516113"/>
            <a:ext cx="5678488" cy="228600"/>
          </a:xfrm>
        </p:spPr>
        <p:txBody>
          <a:bodyPr/>
          <a:lstStyle/>
          <a:p>
            <a:r>
              <a:rPr lang="en-US" dirty="0" smtClean="0"/>
              <a:t>Extension &amp; Supplementary Date_ April 2014 Confidentiality: External</a:t>
            </a:r>
            <a:endParaRPr lang="en-GB" dirty="0"/>
          </a:p>
        </p:txBody>
      </p:sp>
      <p:sp>
        <p:nvSpPr>
          <p:cNvPr id="2" name="Title 1"/>
          <p:cNvSpPr>
            <a:spLocks noGrp="1"/>
          </p:cNvSpPr>
          <p:nvPr>
            <p:ph type="title"/>
          </p:nvPr>
        </p:nvSpPr>
        <p:spPr/>
        <p:txBody>
          <a:bodyPr/>
          <a:lstStyle/>
          <a:p>
            <a:r>
              <a:rPr lang="en-GB" dirty="0" smtClean="0"/>
              <a:t>Supplementary Data – scenario for intended usage</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8</a:t>
            </a:fld>
            <a:endParaRPr lang="en-GB" dirty="0"/>
          </a:p>
        </p:txBody>
      </p:sp>
      <p:sp>
        <p:nvSpPr>
          <p:cNvPr id="15" name="TextBox 14"/>
          <p:cNvSpPr txBox="1"/>
          <p:nvPr/>
        </p:nvSpPr>
        <p:spPr>
          <a:xfrm>
            <a:off x="238125" y="710964"/>
            <a:ext cx="7115175" cy="523220"/>
          </a:xfrm>
          <a:prstGeom prst="rect">
            <a:avLst/>
          </a:prstGeom>
          <a:noFill/>
        </p:spPr>
        <p:txBody>
          <a:bodyPr wrap="square" rtlCol="0">
            <a:spAutoFit/>
          </a:bodyPr>
          <a:lstStyle/>
          <a:p>
            <a:r>
              <a:rPr lang="en-US" sz="2800" b="1" dirty="0" smtClean="0">
                <a:solidFill>
                  <a:srgbClr val="0070C0"/>
                </a:solidFill>
              </a:rPr>
              <a:t>Fictitious Scenario</a:t>
            </a:r>
            <a:endParaRPr lang="en-GB" sz="2800" b="1" dirty="0">
              <a:solidFill>
                <a:srgbClr val="0070C0"/>
              </a:solidFill>
            </a:endParaRPr>
          </a:p>
        </p:txBody>
      </p:sp>
      <p:sp>
        <p:nvSpPr>
          <p:cNvPr id="16" name="TextBox 15"/>
          <p:cNvSpPr txBox="1"/>
          <p:nvPr/>
        </p:nvSpPr>
        <p:spPr>
          <a:xfrm>
            <a:off x="267432" y="1345734"/>
            <a:ext cx="8952767" cy="1938992"/>
          </a:xfrm>
          <a:prstGeom prst="rect">
            <a:avLst/>
          </a:prstGeom>
          <a:noFill/>
        </p:spPr>
        <p:txBody>
          <a:bodyPr wrap="square" rtlCol="0">
            <a:spAutoFit/>
          </a:bodyPr>
          <a:lstStyle/>
          <a:p>
            <a:r>
              <a:rPr lang="en-GB" dirty="0" smtClean="0"/>
              <a:t>Let’s imagine that in some markets all order confirmations must be copied to the regulator and two pieces of data must be provided to the regulator that are not present in the MX. The decision is to use the supplementary mechanism, instead of adding the </a:t>
            </a:r>
            <a:r>
              <a:rPr lang="en-GB" dirty="0"/>
              <a:t>two new data elements </a:t>
            </a:r>
            <a:r>
              <a:rPr lang="en-GB" dirty="0" smtClean="0"/>
              <a:t>to </a:t>
            </a:r>
            <a:r>
              <a:rPr lang="en-GB" dirty="0"/>
              <a:t>the ‘base’ </a:t>
            </a:r>
            <a:r>
              <a:rPr lang="en-GB" dirty="0" smtClean="0"/>
              <a:t>message</a:t>
            </a:r>
            <a:r>
              <a:rPr lang="en-GB" dirty="0"/>
              <a:t>.</a:t>
            </a:r>
            <a:endParaRPr lang="en-GB" dirty="0" smtClean="0"/>
          </a:p>
        </p:txBody>
      </p:sp>
      <p:sp>
        <p:nvSpPr>
          <p:cNvPr id="17" name="TextBox 16"/>
          <p:cNvSpPr txBox="1"/>
          <p:nvPr/>
        </p:nvSpPr>
        <p:spPr>
          <a:xfrm>
            <a:off x="267433" y="3422184"/>
            <a:ext cx="8686786" cy="1938992"/>
          </a:xfrm>
          <a:prstGeom prst="rect">
            <a:avLst/>
          </a:prstGeom>
          <a:noFill/>
        </p:spPr>
        <p:txBody>
          <a:bodyPr wrap="square" rtlCol="0">
            <a:spAutoFit/>
          </a:bodyPr>
          <a:lstStyle/>
          <a:p>
            <a:r>
              <a:rPr lang="en-GB" dirty="0" smtClean="0"/>
              <a:t>A schema </a:t>
            </a:r>
            <a:r>
              <a:rPr lang="en-GB" i="1" dirty="0" smtClean="0"/>
              <a:t>(</a:t>
            </a:r>
            <a:r>
              <a:rPr lang="en-GB" i="1" dirty="0"/>
              <a:t>Funds Reporting Data </a:t>
            </a:r>
            <a:r>
              <a:rPr lang="en-GB" i="1" dirty="0" smtClean="0"/>
              <a:t>supl.800.001.01) </a:t>
            </a:r>
            <a:r>
              <a:rPr lang="en-GB" dirty="0" smtClean="0"/>
              <a:t>is created to carry this regulatory data. At ‘run-time’, the additional data is specified in the Supplementary Data sequence as an XML message, conforming to supl.800.001.01. The confirmation is sent to the distributor and the regulator.</a:t>
            </a:r>
          </a:p>
        </p:txBody>
      </p:sp>
      <p:sp>
        <p:nvSpPr>
          <p:cNvPr id="18" name="TextBox 17"/>
          <p:cNvSpPr txBox="1"/>
          <p:nvPr/>
        </p:nvSpPr>
        <p:spPr>
          <a:xfrm>
            <a:off x="276238" y="5546259"/>
            <a:ext cx="8867762" cy="1200329"/>
          </a:xfrm>
          <a:prstGeom prst="rect">
            <a:avLst/>
          </a:prstGeom>
          <a:solidFill>
            <a:schemeClr val="bg1"/>
          </a:solidFill>
        </p:spPr>
        <p:txBody>
          <a:bodyPr wrap="square" rtlCol="0">
            <a:spAutoFit/>
          </a:bodyPr>
          <a:lstStyle/>
          <a:p>
            <a:r>
              <a:rPr lang="en-GB" dirty="0" smtClean="0"/>
              <a:t>The regulator may validate the elements of </a:t>
            </a:r>
            <a:r>
              <a:rPr lang="en-GB" dirty="0"/>
              <a:t>the Supplementary Data </a:t>
            </a:r>
            <a:r>
              <a:rPr lang="en-GB" dirty="0" smtClean="0"/>
              <a:t>sequence against supl.800.001.01. (The distributor can ignore </a:t>
            </a:r>
            <a:r>
              <a:rPr lang="en-GB" dirty="0"/>
              <a:t>the Supplementary Data </a:t>
            </a:r>
            <a:r>
              <a:rPr lang="en-GB" dirty="0" smtClean="0"/>
              <a:t>sequence.)</a:t>
            </a:r>
          </a:p>
        </p:txBody>
      </p:sp>
    </p:spTree>
    <p:extLst>
      <p:ext uri="{BB962C8B-B14F-4D97-AF65-F5344CB8AC3E}">
        <p14:creationId xmlns:p14="http://schemas.microsoft.com/office/powerpoint/2010/main" val="3198795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838200" y="6516113"/>
            <a:ext cx="5678488" cy="228600"/>
          </a:xfrm>
        </p:spPr>
        <p:txBody>
          <a:bodyPr/>
          <a:lstStyle/>
          <a:p>
            <a:r>
              <a:rPr lang="en-US" dirty="0" smtClean="0"/>
              <a:t>Extension &amp; Supplementary Date_ April 2014 Confidentiality: External</a:t>
            </a:r>
            <a:endParaRPr lang="en-GB" dirty="0"/>
          </a:p>
        </p:txBody>
      </p:sp>
      <p:sp>
        <p:nvSpPr>
          <p:cNvPr id="2" name="Title 1"/>
          <p:cNvSpPr>
            <a:spLocks noGrp="1"/>
          </p:cNvSpPr>
          <p:nvPr>
            <p:ph type="title"/>
          </p:nvPr>
        </p:nvSpPr>
        <p:spPr/>
        <p:txBody>
          <a:bodyPr/>
          <a:lstStyle/>
          <a:p>
            <a:r>
              <a:rPr lang="en-GB" dirty="0" smtClean="0"/>
              <a:t>Supplementary Data – scenario for intended usage</a:t>
            </a:r>
            <a:endParaRPr lang="en-GB" dirty="0"/>
          </a:p>
        </p:txBody>
      </p:sp>
      <p:sp>
        <p:nvSpPr>
          <p:cNvPr id="4" name="Slide Number Placeholder 3"/>
          <p:cNvSpPr>
            <a:spLocks noGrp="1"/>
          </p:cNvSpPr>
          <p:nvPr>
            <p:ph type="sldNum" sz="quarter" idx="11"/>
          </p:nvPr>
        </p:nvSpPr>
        <p:spPr/>
        <p:txBody>
          <a:bodyPr/>
          <a:lstStyle/>
          <a:p>
            <a:fld id="{4E410E8B-93B4-41AD-A625-EB8DE5EC5EDC}" type="slidenum">
              <a:rPr lang="en-GB" smtClean="0"/>
              <a:pPr/>
              <a:t>9</a:t>
            </a:fld>
            <a:endParaRPr lang="en-GB" dirty="0"/>
          </a:p>
        </p:txBody>
      </p:sp>
      <p:sp>
        <p:nvSpPr>
          <p:cNvPr id="13" name="TextBox 12"/>
          <p:cNvSpPr txBox="1"/>
          <p:nvPr/>
        </p:nvSpPr>
        <p:spPr>
          <a:xfrm>
            <a:off x="6554822" y="3784114"/>
            <a:ext cx="2209615" cy="2585323"/>
          </a:xfrm>
          <a:prstGeom prst="rect">
            <a:avLst/>
          </a:prstGeom>
          <a:noFill/>
        </p:spPr>
        <p:txBody>
          <a:bodyPr wrap="square" rtlCol="0">
            <a:spAutoFit/>
          </a:bodyPr>
          <a:lstStyle/>
          <a:p>
            <a:r>
              <a:rPr lang="en-GB" sz="1800" dirty="0" smtClean="0">
                <a:solidFill>
                  <a:srgbClr val="0070C0"/>
                </a:solidFill>
              </a:rPr>
              <a:t>The supplementary data sequence contains another message instance, in this case Funds Reporting Data (supl.800.001.01). </a:t>
            </a:r>
            <a:r>
              <a:rPr lang="en-GB" sz="1800" i="1" dirty="0" smtClean="0">
                <a:solidFill>
                  <a:srgbClr val="0070C0"/>
                </a:solidFill>
              </a:rPr>
              <a:t>(This is a fictitious example!)</a:t>
            </a:r>
            <a:endParaRPr lang="en-GB" sz="1800" i="1" dirty="0">
              <a:solidFill>
                <a:srgbClr val="0070C0"/>
              </a:solidFill>
            </a:endParaRPr>
          </a:p>
        </p:txBody>
      </p:sp>
      <p:sp>
        <p:nvSpPr>
          <p:cNvPr id="14" name="Rectangle 13"/>
          <p:cNvSpPr/>
          <p:nvPr/>
        </p:nvSpPr>
        <p:spPr bwMode="auto">
          <a:xfrm>
            <a:off x="241544" y="724619"/>
            <a:ext cx="6219645" cy="6072996"/>
          </a:xfrm>
          <a:prstGeom prst="rect">
            <a:avLst/>
          </a:prstGeom>
          <a:solidFill>
            <a:schemeClr val="bg1"/>
          </a:solid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bwMode="auto">
          <a:xfrm>
            <a:off x="448574" y="3735232"/>
            <a:ext cx="5952226" cy="2794959"/>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764877" y="4382259"/>
            <a:ext cx="5472022" cy="1466445"/>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917276" y="4802065"/>
            <a:ext cx="3464943" cy="848231"/>
          </a:xfrm>
          <a:prstGeom prst="rect">
            <a:avLst/>
          </a:prstGeom>
          <a:solidFill>
            <a:srgbClr val="FFFF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3633343" y="1802920"/>
            <a:ext cx="1715036" cy="923330"/>
          </a:xfrm>
          <a:prstGeom prst="rect">
            <a:avLst/>
          </a:prstGeom>
          <a:noFill/>
        </p:spPr>
        <p:txBody>
          <a:bodyPr wrap="square" rtlCol="0">
            <a:spAutoFit/>
          </a:bodyPr>
          <a:lstStyle/>
          <a:p>
            <a:r>
              <a:rPr lang="en-GB" sz="1800" dirty="0" smtClean="0">
                <a:solidFill>
                  <a:srgbClr val="0070C0"/>
                </a:solidFill>
              </a:rPr>
              <a:t>Extract of ‘normal’ part of the message </a:t>
            </a:r>
            <a:endParaRPr lang="en-GB" sz="1800" dirty="0">
              <a:solidFill>
                <a:srgbClr val="0070C0"/>
              </a:solidFill>
            </a:endParaRPr>
          </a:p>
        </p:txBody>
      </p:sp>
      <p:sp>
        <p:nvSpPr>
          <p:cNvPr id="12" name="Right Brace 11"/>
          <p:cNvSpPr/>
          <p:nvPr/>
        </p:nvSpPr>
        <p:spPr bwMode="auto">
          <a:xfrm>
            <a:off x="3346994" y="992038"/>
            <a:ext cx="293298" cy="2691441"/>
          </a:xfrm>
          <a:prstGeom prst="rightBrac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 name="TextBox 4"/>
          <p:cNvSpPr txBox="1"/>
          <p:nvPr/>
        </p:nvSpPr>
        <p:spPr>
          <a:xfrm>
            <a:off x="250167" y="698734"/>
            <a:ext cx="6305908" cy="6124754"/>
          </a:xfrm>
          <a:prstGeom prst="rect">
            <a:avLst/>
          </a:prstGeom>
          <a:noFill/>
        </p:spPr>
        <p:txBody>
          <a:bodyPr wrap="square" rtlCol="0">
            <a:spAutoFit/>
          </a:bodyPr>
          <a:lstStyle/>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&lt;</a:t>
            </a:r>
            <a:r>
              <a:rPr lang="en-GB" sz="1400" dirty="0" smtClean="0">
                <a:latin typeface="+mn-lt"/>
                <a:cs typeface="Calibri" panose="020F0502020204030204" pitchFamily="34" charset="0"/>
              </a:rPr>
              <a:t>SbcptOrdrConfV04&gt;</a:t>
            </a:r>
            <a:endParaRPr lang="en-GB" sz="1400" dirty="0">
              <a:latin typeface="+mn-lt"/>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&lt;</a:t>
            </a:r>
            <a:r>
              <a:rPr lang="en-GB" sz="1400" dirty="0">
                <a:latin typeface="+mn-lt"/>
                <a:cs typeface="Calibri" panose="020F0502020204030204" pitchFamily="34" charset="0"/>
              </a:rPr>
              <a:t>MltplExctnDtls&gt;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a:t>
            </a:r>
            <a:endParaRPr lang="en-GB" sz="1400" dirty="0">
              <a:latin typeface="+mn-lt"/>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&lt;IndvExctnDtls&gt;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&lt;OrdrRef&gt;</a:t>
            </a:r>
            <a:r>
              <a:rPr lang="en-GB" sz="1400" b="1" dirty="0">
                <a:latin typeface="+mn-lt"/>
                <a:cs typeface="Calibri" panose="020F0502020204030204" pitchFamily="34" charset="0"/>
              </a:rPr>
              <a:t>Order 1</a:t>
            </a:r>
            <a:r>
              <a:rPr lang="en-GB" sz="1400" dirty="0">
                <a:latin typeface="+mn-lt"/>
                <a:cs typeface="Calibri" panose="020F0502020204030204" pitchFamily="34" charset="0"/>
              </a:rPr>
              <a:t>&lt;/OrdrRef&gt;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&lt;</a:t>
            </a:r>
            <a:r>
              <a:rPr lang="en-GB" sz="1400" dirty="0" smtClean="0">
                <a:latin typeface="+mn-lt"/>
                <a:cs typeface="Calibri" panose="020F0502020204030204" pitchFamily="34" charset="0"/>
              </a:rPr>
              <a:t>DealRef&gt;</a:t>
            </a:r>
            <a:r>
              <a:rPr lang="en-GB" sz="1400" b="1" dirty="0" smtClean="0">
                <a:latin typeface="+mn-lt"/>
                <a:cs typeface="Calibri" panose="020F0502020204030204" pitchFamily="34" charset="0"/>
              </a:rPr>
              <a:t>Deal</a:t>
            </a:r>
            <a:r>
              <a:rPr lang="en-GB" sz="1400" dirty="0" smtClean="0">
                <a:latin typeface="+mn-lt"/>
                <a:cs typeface="Calibri" panose="020F0502020204030204" pitchFamily="34" charset="0"/>
              </a:rPr>
              <a:t> </a:t>
            </a:r>
            <a:r>
              <a:rPr lang="en-GB" sz="1400" b="1" dirty="0" smtClean="0">
                <a:latin typeface="+mn-lt"/>
                <a:cs typeface="Calibri" panose="020F0502020204030204" pitchFamily="34" charset="0"/>
              </a:rPr>
              <a:t>1</a:t>
            </a:r>
            <a:r>
              <a:rPr lang="en-GB" sz="1400" dirty="0" smtClean="0">
                <a:latin typeface="+mn-lt"/>
                <a:cs typeface="Calibri" panose="020F0502020204030204" pitchFamily="34" charset="0"/>
              </a:rPr>
              <a:t>&lt;/</a:t>
            </a:r>
            <a:r>
              <a:rPr lang="en-GB" sz="1400" dirty="0">
                <a:latin typeface="+mn-lt"/>
                <a:cs typeface="Calibri" panose="020F0502020204030204" pitchFamily="34" charset="0"/>
              </a:rPr>
              <a:t>DealRef&gt;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&lt;FinInstrmDtls&gt;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&lt;Id&gt;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&lt;ISIN&gt;</a:t>
            </a:r>
            <a:r>
              <a:rPr lang="en-GB" sz="1400" b="1" dirty="0">
                <a:latin typeface="+mn-lt"/>
                <a:cs typeface="Calibri" panose="020F0502020204030204" pitchFamily="34" charset="0"/>
              </a:rPr>
              <a:t>GB1234567890</a:t>
            </a:r>
            <a:r>
              <a:rPr lang="en-GB" sz="1400" dirty="0">
                <a:latin typeface="+mn-lt"/>
                <a:cs typeface="Calibri" panose="020F0502020204030204" pitchFamily="34" charset="0"/>
              </a:rPr>
              <a:t>&lt;/ISIN&gt;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&lt;/Id&gt;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&lt;/FinInstrmDtls&gt;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a:t>
            </a:r>
            <a:endParaRPr lang="en-GB" sz="1400" dirty="0">
              <a:latin typeface="+mn-lt"/>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&lt;/IndvExctnDtls&gt;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&lt;/</a:t>
            </a:r>
            <a:r>
              <a:rPr lang="en-GB" sz="1400" dirty="0">
                <a:latin typeface="+mn-lt"/>
                <a:cs typeface="Calibri" panose="020F0502020204030204" pitchFamily="34" charset="0"/>
              </a:rPr>
              <a:t>MltplExctnDtls&gt;</a:t>
            </a:r>
            <a:r>
              <a:rPr lang="en-GB" sz="1400" dirty="0" smtClean="0">
                <a:latin typeface="+mn-lt"/>
                <a:cs typeface="Calibri" panose="020F0502020204030204" pitchFamily="34" charset="0"/>
              </a:rPr>
              <a:t>	</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&lt;</a:t>
            </a:r>
            <a:r>
              <a:rPr lang="en-GB" sz="1400" dirty="0">
                <a:latin typeface="+mn-lt"/>
                <a:cs typeface="Calibri" panose="020F0502020204030204" pitchFamily="34" charset="0"/>
              </a:rPr>
              <a:t>SplmtryData&gt;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	&lt;</a:t>
            </a:r>
            <a:r>
              <a:rPr lang="en-GB" sz="1400" dirty="0">
                <a:latin typeface="+mn-lt"/>
                <a:cs typeface="Calibri" panose="020F0502020204030204" pitchFamily="34" charset="0"/>
              </a:rPr>
              <a:t>Envlp&gt;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	</a:t>
            </a:r>
            <a:r>
              <a:rPr lang="en-GB" sz="1400" dirty="0">
                <a:latin typeface="+mn-lt"/>
                <a:cs typeface="Calibri" panose="020F0502020204030204" pitchFamily="34" charset="0"/>
              </a:rPr>
              <a:t>	&lt;auto-generated_for_wildcard xmlns</a:t>
            </a:r>
            <a:r>
              <a:rPr lang="en-GB" sz="1400" dirty="0" smtClean="0">
                <a:latin typeface="+mn-lt"/>
                <a:cs typeface="Calibri" panose="020F0502020204030204" pitchFamily="34" charset="0"/>
              </a:rPr>
              <a:t>=""&gt;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			&lt;</a:t>
            </a:r>
            <a:r>
              <a:rPr lang="en-GB" sz="1400" dirty="0">
                <a:latin typeface="+mn-lt"/>
                <a:cs typeface="Calibri" panose="020F0502020204030204" pitchFamily="34" charset="0"/>
              </a:rPr>
              <a:t>Document </a:t>
            </a:r>
            <a:r>
              <a:rPr lang="en-GB" sz="1400" dirty="0" smtClean="0">
                <a:latin typeface="+mn-lt"/>
                <a:cs typeface="Calibri" panose="020F0502020204030204" pitchFamily="34" charset="0"/>
              </a:rPr>
              <a:t>xmlns</a:t>
            </a:r>
            <a:r>
              <a:rPr lang="en-GB" sz="1400" dirty="0">
                <a:latin typeface="+mn-lt"/>
                <a:cs typeface="Calibri" panose="020F0502020204030204" pitchFamily="34" charset="0"/>
              </a:rPr>
              <a:t>="</a:t>
            </a:r>
            <a:r>
              <a:rPr lang="en-GB" sz="1400" dirty="0" smtClean="0">
                <a:latin typeface="+mn-lt"/>
                <a:cs typeface="Calibri" panose="020F0502020204030204" pitchFamily="34" charset="0"/>
              </a:rPr>
              <a:t>urn:iso:std:iso:20022:tech:xsd:</a:t>
            </a:r>
            <a:r>
              <a:rPr lang="en-GB" sz="1400" b="1" dirty="0" smtClean="0">
                <a:latin typeface="+mn-lt"/>
                <a:cs typeface="Calibri" panose="020F0502020204030204" pitchFamily="34" charset="0"/>
              </a:rPr>
              <a:t>supl.800.001.01</a:t>
            </a:r>
            <a:r>
              <a:rPr lang="en-GB" sz="1400" dirty="0" smtClean="0">
                <a:latin typeface="+mn-lt"/>
                <a:cs typeface="Calibri" panose="020F0502020204030204" pitchFamily="34" charset="0"/>
              </a:rPr>
              <a: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						xmlns:xsi</a:t>
            </a:r>
            <a:r>
              <a:rPr lang="en-GB" sz="1400" dirty="0">
                <a:latin typeface="+mn-lt"/>
                <a:cs typeface="Calibri" panose="020F0502020204030204" pitchFamily="34" charset="0"/>
              </a:rPr>
              <a:t>="http://www.w3.org/2001/XMLSchema-instance"&gt;</a:t>
            </a:r>
          </a:p>
          <a:p>
            <a:pPr>
              <a:tabLst>
                <a:tab pos="112713" algn="l"/>
                <a:tab pos="233363" algn="l"/>
                <a:tab pos="344488" algn="l"/>
                <a:tab pos="457200" algn="l"/>
                <a:tab pos="569913" algn="l"/>
                <a:tab pos="690563" algn="l"/>
                <a:tab pos="801688" algn="l"/>
                <a:tab pos="914400" algn="l"/>
              </a:tabLst>
            </a:pPr>
            <a:r>
              <a:rPr lang="en-GB" sz="1400" dirty="0" smtClean="0">
                <a:latin typeface="+mn-lt"/>
                <a:cs typeface="Calibri" panose="020F0502020204030204" pitchFamily="34" charset="0"/>
              </a:rPr>
              <a:t>			</a:t>
            </a:r>
            <a:r>
              <a:rPr lang="en-GB" sz="1400" dirty="0">
                <a:latin typeface="+mn-lt"/>
                <a:cs typeface="Calibri" panose="020F0502020204030204" pitchFamily="34" charset="0"/>
              </a:rPr>
              <a:t>	</a:t>
            </a:r>
            <a:r>
              <a:rPr lang="en-GB" sz="1400" dirty="0" smtClean="0">
                <a:latin typeface="+mn-lt"/>
                <a:cs typeface="Calibri" panose="020F0502020204030204" pitchFamily="34" charset="0"/>
              </a:rPr>
              <a:t>	&lt;FundsRprtngData&gt;</a:t>
            </a:r>
            <a:endParaRPr lang="en-GB" sz="1400" dirty="0">
              <a:latin typeface="+mn-lt"/>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					&lt;Bnfcry</a:t>
            </a:r>
            <a:r>
              <a:rPr lang="en-GB" sz="1400" dirty="0">
                <a:latin typeface="+mn-lt"/>
                <a:cs typeface="Calibri" panose="020F0502020204030204" pitchFamily="34" charset="0"/>
              </a:rPr>
              <a:t>&gt;</a:t>
            </a:r>
            <a:r>
              <a:rPr lang="en-GB" sz="1400" b="1" dirty="0">
                <a:latin typeface="+mn-lt"/>
                <a:cs typeface="Calibri" panose="020F0502020204030204" pitchFamily="34" charset="0"/>
              </a:rPr>
              <a:t>J Chapman</a:t>
            </a:r>
            <a:r>
              <a:rPr lang="en-GB" sz="1400" dirty="0">
                <a:latin typeface="+mn-lt"/>
                <a:cs typeface="Calibri" panose="020F0502020204030204" pitchFamily="34" charset="0"/>
              </a:rPr>
              <a:t>&lt;/</a:t>
            </a:r>
            <a:r>
              <a:rPr lang="en-GB" sz="1400" dirty="0" smtClean="0">
                <a:latin typeface="+mn-lt"/>
                <a:cs typeface="Calibri" panose="020F0502020204030204" pitchFamily="34" charset="0"/>
              </a:rPr>
              <a:t>Bnfcry&gt;</a:t>
            </a: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					&lt;WthhldngTax&gt;</a:t>
            </a:r>
            <a:r>
              <a:rPr lang="en-GB" sz="1400" b="1" dirty="0" smtClean="0">
                <a:latin typeface="+mn-lt"/>
                <a:cs typeface="Calibri" panose="020F0502020204030204" pitchFamily="34" charset="0"/>
              </a:rPr>
              <a:t>GBP</a:t>
            </a:r>
            <a:r>
              <a:rPr lang="en-GB" sz="1400" dirty="0" smtClean="0">
                <a:latin typeface="+mn-lt"/>
                <a:cs typeface="Calibri" panose="020F0502020204030204" pitchFamily="34" charset="0"/>
              </a:rPr>
              <a:t> </a:t>
            </a:r>
            <a:r>
              <a:rPr lang="en-GB" sz="1400" b="1" dirty="0" smtClean="0">
                <a:latin typeface="+mn-lt"/>
                <a:cs typeface="Calibri" panose="020F0502020204030204" pitchFamily="34" charset="0"/>
              </a:rPr>
              <a:t>15</a:t>
            </a:r>
            <a:r>
              <a:rPr lang="en-GB" sz="1400" dirty="0" smtClean="0">
                <a:latin typeface="+mn-lt"/>
                <a:cs typeface="Calibri" panose="020F0502020204030204" pitchFamily="34" charset="0"/>
              </a:rPr>
              <a:t>&lt;/WthhldngTax&gt;</a:t>
            </a:r>
            <a:endParaRPr lang="en-GB" sz="1400" dirty="0">
              <a:latin typeface="+mn-lt"/>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400" dirty="0">
                <a:latin typeface="+mn-lt"/>
                <a:cs typeface="Calibri" panose="020F0502020204030204" pitchFamily="34" charset="0"/>
              </a:rPr>
              <a:t>	</a:t>
            </a:r>
            <a:r>
              <a:rPr lang="en-GB" sz="1400" dirty="0" smtClean="0">
                <a:latin typeface="+mn-lt"/>
                <a:cs typeface="Calibri" panose="020F0502020204030204" pitchFamily="34" charset="0"/>
              </a:rPr>
              <a:t>				&lt;/</a:t>
            </a:r>
            <a:r>
              <a:rPr lang="en-GB" sz="1400" dirty="0" smtClean="0">
                <a:cs typeface="Calibri" panose="020F0502020204030204" pitchFamily="34" charset="0"/>
              </a:rPr>
              <a:t>FundsRprtngData </a:t>
            </a:r>
            <a:r>
              <a:rPr lang="en-GB" sz="1400" dirty="0" smtClean="0">
                <a:latin typeface="+mn-lt"/>
                <a:cs typeface="Calibri" panose="020F0502020204030204" pitchFamily="34" charset="0"/>
              </a:rPr>
              <a:t>&gt;</a:t>
            </a:r>
            <a:endParaRPr lang="en-GB" sz="1400" dirty="0">
              <a:latin typeface="+mn-lt"/>
              <a:cs typeface="Calibri" panose="020F0502020204030204" pitchFamily="34" charset="0"/>
            </a:endParaRPr>
          </a:p>
          <a:p>
            <a:pPr>
              <a:tabLst>
                <a:tab pos="112713" algn="l"/>
                <a:tab pos="233363" algn="l"/>
                <a:tab pos="344488" algn="l"/>
                <a:tab pos="457200" algn="l"/>
                <a:tab pos="569913" algn="l"/>
                <a:tab pos="690563" algn="l"/>
                <a:tab pos="801688" algn="l"/>
                <a:tab pos="914400" algn="l"/>
              </a:tabLst>
            </a:pPr>
            <a:r>
              <a:rPr lang="en-GB" sz="1400" dirty="0" smtClean="0">
                <a:latin typeface="+mn-lt"/>
                <a:cs typeface="Calibri" panose="020F0502020204030204" pitchFamily="34" charset="0"/>
              </a:rPr>
              <a:t>				&lt;/</a:t>
            </a:r>
            <a:r>
              <a:rPr lang="en-GB" sz="1400" dirty="0">
                <a:latin typeface="+mn-lt"/>
                <a:cs typeface="Calibri" panose="020F0502020204030204" pitchFamily="34" charset="0"/>
              </a:rPr>
              <a:t>Document</a:t>
            </a:r>
            <a:r>
              <a:rPr lang="en-GB" sz="1400" dirty="0" smtClean="0">
                <a:latin typeface="+mn-lt"/>
                <a:cs typeface="Calibri" panose="020F0502020204030204" pitchFamily="34" charset="0"/>
              </a:rPr>
              <a:t>&gt;</a:t>
            </a:r>
          </a:p>
          <a:p>
            <a:pPr>
              <a:tabLst>
                <a:tab pos="112713" algn="l"/>
                <a:tab pos="233363" algn="l"/>
                <a:tab pos="344488" algn="l"/>
                <a:tab pos="457200" algn="l"/>
                <a:tab pos="569913" algn="l"/>
                <a:tab pos="690563" algn="l"/>
                <a:tab pos="801688" algn="l"/>
                <a:tab pos="914400" algn="l"/>
              </a:tabLst>
            </a:pPr>
            <a:r>
              <a:rPr lang="en-GB" sz="1400" dirty="0" smtClean="0">
                <a:latin typeface="+mn-lt"/>
                <a:cs typeface="Calibri" panose="020F0502020204030204" pitchFamily="34" charset="0"/>
              </a:rPr>
              <a:t>			&lt;/</a:t>
            </a:r>
            <a:r>
              <a:rPr lang="en-GB" sz="1400" dirty="0">
                <a:latin typeface="+mn-lt"/>
                <a:cs typeface="Calibri" panose="020F0502020204030204" pitchFamily="34" charset="0"/>
              </a:rPr>
              <a:t>auto-generated_for_wildcard&gt;</a:t>
            </a:r>
          </a:p>
          <a:p>
            <a:pPr>
              <a:tabLst>
                <a:tab pos="112713" algn="l"/>
                <a:tab pos="233363" algn="l"/>
                <a:tab pos="344488" algn="l"/>
                <a:tab pos="457200" algn="l"/>
                <a:tab pos="569913" algn="l"/>
                <a:tab pos="690563" algn="l"/>
                <a:tab pos="801688" algn="l"/>
                <a:tab pos="914400" algn="l"/>
              </a:tabLst>
            </a:pPr>
            <a:r>
              <a:rPr lang="en-GB" sz="1400" dirty="0" smtClean="0">
                <a:latin typeface="+mn-lt"/>
                <a:cs typeface="Calibri" panose="020F0502020204030204" pitchFamily="34" charset="0"/>
              </a:rPr>
              <a:t>	</a:t>
            </a:r>
            <a:r>
              <a:rPr lang="en-GB" sz="1400" dirty="0">
                <a:latin typeface="+mn-lt"/>
                <a:cs typeface="Calibri" panose="020F0502020204030204" pitchFamily="34" charset="0"/>
              </a:rPr>
              <a:t>	</a:t>
            </a:r>
            <a:r>
              <a:rPr lang="en-GB" sz="1400" dirty="0" smtClean="0">
                <a:latin typeface="+mn-lt"/>
                <a:cs typeface="Calibri" panose="020F0502020204030204" pitchFamily="34" charset="0"/>
              </a:rPr>
              <a:t>&lt;/</a:t>
            </a:r>
            <a:r>
              <a:rPr lang="en-GB" sz="1400" dirty="0">
                <a:latin typeface="+mn-lt"/>
                <a:cs typeface="Calibri" panose="020F0502020204030204" pitchFamily="34" charset="0"/>
              </a:rPr>
              <a:t>Envlp&gt;</a:t>
            </a:r>
          </a:p>
          <a:p>
            <a:pPr>
              <a:tabLst>
                <a:tab pos="112713" algn="l"/>
                <a:tab pos="233363" algn="l"/>
                <a:tab pos="344488" algn="l"/>
                <a:tab pos="457200" algn="l"/>
                <a:tab pos="569913" algn="l"/>
                <a:tab pos="690563" algn="l"/>
                <a:tab pos="801688" algn="l"/>
                <a:tab pos="914400" algn="l"/>
              </a:tabLst>
            </a:pPr>
            <a:r>
              <a:rPr lang="en-GB" sz="1400" dirty="0" smtClean="0">
                <a:latin typeface="+mn-lt"/>
                <a:cs typeface="Calibri" panose="020F0502020204030204" pitchFamily="34" charset="0"/>
              </a:rPr>
              <a:t>	&lt;/</a:t>
            </a:r>
            <a:r>
              <a:rPr lang="en-GB" sz="1400" dirty="0">
                <a:latin typeface="+mn-lt"/>
                <a:cs typeface="Calibri" panose="020F0502020204030204" pitchFamily="34" charset="0"/>
              </a:rPr>
              <a:t>SplmtryData&gt;</a:t>
            </a:r>
          </a:p>
          <a:p>
            <a:pPr>
              <a:tabLst>
                <a:tab pos="112713" algn="l"/>
                <a:tab pos="233363" algn="l"/>
                <a:tab pos="344488" algn="l"/>
                <a:tab pos="457200" algn="l"/>
                <a:tab pos="569913" algn="l"/>
                <a:tab pos="690563" algn="l"/>
                <a:tab pos="801688" algn="l"/>
                <a:tab pos="914400" algn="l"/>
              </a:tabLst>
            </a:pPr>
            <a:r>
              <a:rPr lang="en-GB" sz="1400" dirty="0" smtClean="0">
                <a:latin typeface="+mn-lt"/>
                <a:cs typeface="Calibri" panose="020F0502020204030204" pitchFamily="34" charset="0"/>
              </a:rPr>
              <a:t>&lt;/SbcptOrdrConfV04&gt;</a:t>
            </a:r>
            <a:endParaRPr lang="en-GB" sz="1400" dirty="0">
              <a:latin typeface="+mn-lt"/>
              <a:cs typeface="Calibri" panose="020F0502020204030204" pitchFamily="34" charset="0"/>
            </a:endParaRPr>
          </a:p>
        </p:txBody>
      </p:sp>
    </p:spTree>
    <p:extLst>
      <p:ext uri="{BB962C8B-B14F-4D97-AF65-F5344CB8AC3E}">
        <p14:creationId xmlns:p14="http://schemas.microsoft.com/office/powerpoint/2010/main" val="40074962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
</p:tagLst>
</file>

<file path=ppt/theme/theme1.xml><?xml version="1.0" encoding="utf-8"?>
<a:theme xmlns:a="http://schemas.openxmlformats.org/drawingml/2006/main" name="SWIFT_PPT_Template_20080902">
  <a:themeElements>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 PPT Template 2008090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Default Design">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SWSDocument" ma:contentTypeID="0x0101004C9DECB2D12E4C3EA904DFA9AD5B1250009395842A517EB14E872042F91B6A71C6" ma:contentTypeVersion="0" ma:contentTypeDescription="PlanetSwift Workspace Document" ma:contentTypeScope="" ma:versionID="50d042700c57195db9e3c2f5a775a1bf">
  <xsd:schema xmlns:xsd="http://www.w3.org/2001/XMLSchema" xmlns:p="http://schemas.microsoft.com/office/2006/metadata/properties" xmlns:ns1="http://schemas.microsoft.com/sharepoint/v3" targetNamespace="http://schemas.microsoft.com/office/2006/metadata/properties" ma:root="true" ma:fieldsID="9e3ec1e9706b857721ce1476aeedeaed" ns1:_="">
    <xsd:import namespace="http://schemas.microsoft.com/sharepoint/v3"/>
    <xsd:element name="properties">
      <xsd:complexType>
        <xsd:sequence>
          <xsd:element name="documentManagement">
            <xsd:complexType>
              <xsd:all>
                <xsd:element ref="ns1:Discus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Discuss" ma:index="8" nillable="true" ma:displayName="Discuss" ma:internalName="Discus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22F363C-343B-4272-824A-0D98A15189A2}">
  <ds:schemaRefs>
    <ds:schemaRef ds:uri="http://purl.org/dc/dcmitype/"/>
    <ds:schemaRef ds:uri="http://purl.org/dc/terms/"/>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7541C741-81D2-44D9-90C2-5B463663DC7E}">
  <ds:schemaRefs>
    <ds:schemaRef ds:uri="http://schemas.microsoft.com/sharepoint/v3/contenttype/forms"/>
  </ds:schemaRefs>
</ds:datastoreItem>
</file>

<file path=customXml/itemProps3.xml><?xml version="1.0" encoding="utf-8"?>
<ds:datastoreItem xmlns:ds="http://schemas.openxmlformats.org/officeDocument/2006/customXml" ds:itemID="{D8B9BD45-22BB-430C-96C8-43C140912A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SWIFT_PPT_Template_20080902</Template>
  <TotalTime>44027</TotalTime>
  <Words>1092</Words>
  <Application>Microsoft Office PowerPoint</Application>
  <PresentationFormat>On-screen Show (4:3)</PresentationFormat>
  <Paragraphs>188</Paragraphs>
  <Slides>15</Slides>
  <Notes>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SWIFT_PPT_Template_20080902</vt:lpstr>
      <vt:lpstr>Default Design</vt:lpstr>
      <vt:lpstr>Extension &amp;  Supplementary Data</vt:lpstr>
      <vt:lpstr>Extension</vt:lpstr>
      <vt:lpstr>Extension</vt:lpstr>
      <vt:lpstr>Extension</vt:lpstr>
      <vt:lpstr>Extension</vt:lpstr>
      <vt:lpstr>Supplementary Data</vt:lpstr>
      <vt:lpstr>Supplementary Data</vt:lpstr>
      <vt:lpstr>Supplementary Data – scenario for intended usage</vt:lpstr>
      <vt:lpstr>Supplementary Data – scenario for intended usage</vt:lpstr>
      <vt:lpstr>Supplementary Data</vt:lpstr>
      <vt:lpstr>Alternatives overview</vt:lpstr>
      <vt:lpstr>Alternative 2 Details</vt:lpstr>
      <vt:lpstr>Alternative 2 Details</vt:lpstr>
      <vt:lpstr>PowerPoint Presentation</vt:lpstr>
      <vt:lpstr>PowerPoint Presentation</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MyStandards and The SMPG</dc:title>
  <dc:creator>smuys</dc:creator>
  <dc:description>©2011</dc:description>
  <cp:lastModifiedBy>CHAPMAN Janice</cp:lastModifiedBy>
  <cp:revision>646</cp:revision>
  <cp:lastPrinted>2008-07-11T16:37:00Z</cp:lastPrinted>
  <dcterms:created xsi:type="dcterms:W3CDTF">2010-08-25T06:24:33Z</dcterms:created>
  <dcterms:modified xsi:type="dcterms:W3CDTF">2014-04-14T06:27:17Z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0x0101004C9DECB2D12E4C3EA904DFA9AD5B1250009395842A517EB14E872042F91B6A71C6</vt:lpwstr>
  </property>
</Properties>
</file>