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50" r:id="rId5"/>
  </p:sldMasterIdLst>
  <p:notesMasterIdLst>
    <p:notesMasterId r:id="rId21"/>
  </p:notesMasterIdLst>
  <p:handoutMasterIdLst>
    <p:handoutMasterId r:id="rId22"/>
  </p:handoutMasterIdLst>
  <p:sldIdLst>
    <p:sldId id="398" r:id="rId6"/>
    <p:sldId id="408" r:id="rId7"/>
    <p:sldId id="409" r:id="rId8"/>
    <p:sldId id="421" r:id="rId9"/>
    <p:sldId id="410" r:id="rId10"/>
    <p:sldId id="411" r:id="rId11"/>
    <p:sldId id="414" r:id="rId12"/>
    <p:sldId id="416" r:id="rId13"/>
    <p:sldId id="413" r:id="rId14"/>
    <p:sldId id="417" r:id="rId15"/>
    <p:sldId id="418" r:id="rId16"/>
    <p:sldId id="422" r:id="rId17"/>
    <p:sldId id="419" r:id="rId18"/>
    <p:sldId id="420" r:id="rId19"/>
    <p:sldId id="412" r:id="rId20"/>
  </p:sldIdLst>
  <p:sldSz cx="9144000" cy="6858000" type="screen4x3"/>
  <p:notesSz cx="6797675" cy="9928225"/>
  <p:custDataLst>
    <p:tags r:id="rId23"/>
  </p:custDataLst>
  <p:defaultTex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FF"/>
    <a:srgbClr val="336699"/>
    <a:srgbClr val="003399"/>
    <a:srgbClr val="00CC00"/>
    <a:srgbClr val="FF6600"/>
    <a:srgbClr val="897865"/>
    <a:srgbClr val="000099"/>
    <a:srgbClr val="4B3A33"/>
    <a:srgbClr val="827C34"/>
    <a:srgbClr val="FFCC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36" autoAdjust="0"/>
    <p:restoredTop sz="98910" autoAdjust="0"/>
  </p:normalViewPr>
  <p:slideViewPr>
    <p:cSldViewPr snapToGrid="0">
      <p:cViewPr>
        <p:scale>
          <a:sx n="100" d="100"/>
          <a:sy n="100" d="100"/>
        </p:scale>
        <p:origin x="-288"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1" y="1"/>
            <a:ext cx="2945764" cy="496411"/>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defTabSz="960288">
              <a:defRPr sz="1300">
                <a:latin typeface="Times New Roman" pitchFamily="18" charset="0"/>
              </a:defRPr>
            </a:lvl1pPr>
          </a:lstStyle>
          <a:p>
            <a:endParaRPr lang="en-GB" dirty="0"/>
          </a:p>
        </p:txBody>
      </p:sp>
      <p:sp>
        <p:nvSpPr>
          <p:cNvPr id="27651" name="Rectangle 3"/>
          <p:cNvSpPr>
            <a:spLocks noGrp="1" noChangeArrowheads="1"/>
          </p:cNvSpPr>
          <p:nvPr>
            <p:ph type="dt" sz="quarter" idx="1"/>
          </p:nvPr>
        </p:nvSpPr>
        <p:spPr bwMode="auto">
          <a:xfrm>
            <a:off x="3851914" y="1"/>
            <a:ext cx="2945763" cy="496411"/>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algn="r" defTabSz="960288">
              <a:defRPr sz="1300">
                <a:latin typeface="Times New Roman" pitchFamily="18" charset="0"/>
              </a:defRPr>
            </a:lvl1pPr>
          </a:lstStyle>
          <a:p>
            <a:endParaRPr lang="en-GB" dirty="0"/>
          </a:p>
        </p:txBody>
      </p:sp>
      <p:sp>
        <p:nvSpPr>
          <p:cNvPr id="27652" name="Rectangle 4"/>
          <p:cNvSpPr>
            <a:spLocks noGrp="1" noChangeArrowheads="1"/>
          </p:cNvSpPr>
          <p:nvPr>
            <p:ph type="ftr" sz="quarter" idx="2"/>
          </p:nvPr>
        </p:nvSpPr>
        <p:spPr bwMode="auto">
          <a:xfrm>
            <a:off x="1" y="9431815"/>
            <a:ext cx="2945764" cy="496411"/>
          </a:xfrm>
          <a:prstGeom prst="rect">
            <a:avLst/>
          </a:prstGeom>
          <a:noFill/>
          <a:ln w="9525">
            <a:noFill/>
            <a:miter lim="800000"/>
            <a:headEnd/>
            <a:tailEnd/>
          </a:ln>
          <a:effectLst/>
        </p:spPr>
        <p:txBody>
          <a:bodyPr vert="horz" wrap="square" lIns="96083" tIns="48041" rIns="96083" bIns="48041" numCol="1" anchor="b" anchorCtr="0" compatLnSpc="1">
            <a:prstTxWarp prst="textNoShape">
              <a:avLst/>
            </a:prstTxWarp>
          </a:bodyPr>
          <a:lstStyle>
            <a:lvl1pPr defTabSz="960288">
              <a:defRPr sz="1300">
                <a:latin typeface="Times New Roman" pitchFamily="18" charset="0"/>
              </a:defRPr>
            </a:lvl1pPr>
          </a:lstStyle>
          <a:p>
            <a:endParaRPr lang="en-GB" dirty="0"/>
          </a:p>
        </p:txBody>
      </p:sp>
      <p:pic>
        <p:nvPicPr>
          <p:cNvPr id="27654" name="Picture 6"/>
          <p:cNvPicPr>
            <a:picLocks noChangeAspect="1" noChangeArrowheads="1"/>
          </p:cNvPicPr>
          <p:nvPr/>
        </p:nvPicPr>
        <p:blipFill>
          <a:blip r:embed="rId2" cstate="print"/>
          <a:srcRect/>
          <a:stretch>
            <a:fillRect/>
          </a:stretch>
        </p:blipFill>
        <p:spPr bwMode="auto">
          <a:xfrm>
            <a:off x="5897799" y="8991092"/>
            <a:ext cx="855980" cy="937135"/>
          </a:xfrm>
          <a:prstGeom prst="rect">
            <a:avLst/>
          </a:prstGeom>
          <a:noFill/>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2945764" cy="496411"/>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defTabSz="960288">
              <a:defRPr sz="1300">
                <a:latin typeface="Times New Roman" pitchFamily="18" charset="0"/>
              </a:defRPr>
            </a:lvl1pPr>
          </a:lstStyle>
          <a:p>
            <a:endParaRPr lang="en-GB" dirty="0"/>
          </a:p>
        </p:txBody>
      </p:sp>
      <p:sp>
        <p:nvSpPr>
          <p:cNvPr id="3075" name="Rectangle 3"/>
          <p:cNvSpPr>
            <a:spLocks noGrp="1" noChangeArrowheads="1"/>
          </p:cNvSpPr>
          <p:nvPr>
            <p:ph type="dt" idx="1"/>
          </p:nvPr>
        </p:nvSpPr>
        <p:spPr bwMode="auto">
          <a:xfrm>
            <a:off x="3851914" y="1"/>
            <a:ext cx="2945763" cy="496411"/>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algn="r" defTabSz="960288">
              <a:defRPr sz="1300">
                <a:latin typeface="Times New Roman" pitchFamily="18" charset="0"/>
              </a:defRPr>
            </a:lvl1pPr>
          </a:lstStyle>
          <a:p>
            <a:endParaRPr lang="en-GB" dirty="0"/>
          </a:p>
        </p:txBody>
      </p:sp>
      <p:sp>
        <p:nvSpPr>
          <p:cNvPr id="3076"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06149" y="4715909"/>
            <a:ext cx="4985380" cy="4467701"/>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8" name="Rectangle 6"/>
          <p:cNvSpPr>
            <a:spLocks noGrp="1" noChangeArrowheads="1"/>
          </p:cNvSpPr>
          <p:nvPr>
            <p:ph type="ftr" sz="quarter" idx="4"/>
          </p:nvPr>
        </p:nvSpPr>
        <p:spPr bwMode="auto">
          <a:xfrm>
            <a:off x="1" y="9431815"/>
            <a:ext cx="2945764" cy="496411"/>
          </a:xfrm>
          <a:prstGeom prst="rect">
            <a:avLst/>
          </a:prstGeom>
          <a:noFill/>
          <a:ln w="9525">
            <a:noFill/>
            <a:miter lim="800000"/>
            <a:headEnd/>
            <a:tailEnd/>
          </a:ln>
          <a:effectLst/>
        </p:spPr>
        <p:txBody>
          <a:bodyPr vert="horz" wrap="square" lIns="96083" tIns="48041" rIns="96083" bIns="48041" numCol="1" anchor="b" anchorCtr="0" compatLnSpc="1">
            <a:prstTxWarp prst="textNoShape">
              <a:avLst/>
            </a:prstTxWarp>
          </a:bodyPr>
          <a:lstStyle>
            <a:lvl1pPr defTabSz="960288">
              <a:defRPr sz="1300">
                <a:latin typeface="Times New Roman" pitchFamily="18" charset="0"/>
              </a:defRPr>
            </a:lvl1pPr>
          </a:lstStyle>
          <a:p>
            <a:endParaRPr lang="en-GB" dirty="0"/>
          </a:p>
        </p:txBody>
      </p:sp>
      <p:sp>
        <p:nvSpPr>
          <p:cNvPr id="3079" name="Rectangle 7"/>
          <p:cNvSpPr>
            <a:spLocks noGrp="1" noChangeArrowheads="1"/>
          </p:cNvSpPr>
          <p:nvPr>
            <p:ph type="sldNum" sz="quarter" idx="5"/>
          </p:nvPr>
        </p:nvSpPr>
        <p:spPr bwMode="auto">
          <a:xfrm>
            <a:off x="3851914" y="9431815"/>
            <a:ext cx="2945763" cy="496411"/>
          </a:xfrm>
          <a:prstGeom prst="rect">
            <a:avLst/>
          </a:prstGeom>
          <a:noFill/>
          <a:ln w="9525">
            <a:noFill/>
            <a:miter lim="800000"/>
            <a:headEnd/>
            <a:tailEnd/>
          </a:ln>
          <a:effectLst/>
        </p:spPr>
        <p:txBody>
          <a:bodyPr vert="horz" wrap="square" lIns="96083" tIns="48041" rIns="96083" bIns="48041" numCol="1" anchor="b" anchorCtr="0" compatLnSpc="1">
            <a:prstTxWarp prst="textNoShape">
              <a:avLst/>
            </a:prstTxWarp>
          </a:bodyPr>
          <a:lstStyle>
            <a:lvl1pPr algn="r" defTabSz="960288">
              <a:defRPr sz="1300">
                <a:latin typeface="Times New Roman" pitchFamily="18" charset="0"/>
              </a:defRPr>
            </a:lvl1pPr>
          </a:lstStyle>
          <a:p>
            <a:fld id="{89CC0516-41AD-4022-A625-75D12DFB297F}" type="slidenum">
              <a:rPr lang="en-GB"/>
              <a:pPr/>
              <a:t>‹#›</a:t>
            </a:fld>
            <a:endParaRPr lang="en-GB"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F3EBE7-AE8A-41FF-829B-129F1B3F645C}" type="slidenum">
              <a:rPr lang="en-GB"/>
              <a:pPr/>
              <a:t>1</a:t>
            </a:fld>
            <a:endParaRPr lang="en-GB" dirty="0"/>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9CC0516-41AD-4022-A625-75D12DFB297F}" type="slidenum">
              <a:rPr lang="en-GB" smtClean="0"/>
              <a:pPr/>
              <a:t>3</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9CC0516-41AD-4022-A625-75D12DFB297F}" type="slidenum">
              <a:rPr lang="en-GB" smtClean="0"/>
              <a:pPr/>
              <a:t>15</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3731" name="Rectangle 3"/>
          <p:cNvSpPr>
            <a:spLocks noGrp="1" noChangeArrowheads="1"/>
          </p:cNvSpPr>
          <p:nvPr>
            <p:ph type="subTitle" sz="quarter" idx="1"/>
          </p:nvPr>
        </p:nvSpPr>
        <p:spPr>
          <a:xfrm>
            <a:off x="1828800" y="3449638"/>
            <a:ext cx="6400800" cy="1046162"/>
          </a:xfrm>
        </p:spPr>
        <p:txBody>
          <a:bodyPr/>
          <a:lstStyle>
            <a:lvl1pPr marL="0" indent="0">
              <a:buFontTx/>
              <a:buNone/>
              <a:defRPr sz="3200" i="1">
                <a:solidFill>
                  <a:schemeClr val="accent1"/>
                </a:solidFill>
                <a:latin typeface="Times New Roman" pitchFamily="18" charset="0"/>
              </a:defRPr>
            </a:lvl1pPr>
          </a:lstStyle>
          <a:p>
            <a:r>
              <a:rPr lang="en-US" smtClean="0"/>
              <a:t>Click to edit Master subtitle style</a:t>
            </a:r>
            <a:endParaRPr lang="en-GB"/>
          </a:p>
        </p:txBody>
      </p:sp>
      <p:sp>
        <p:nvSpPr>
          <p:cNvPr id="73730" name="Rectangle 2"/>
          <p:cNvSpPr>
            <a:spLocks noGrp="1" noChangeArrowheads="1"/>
          </p:cNvSpPr>
          <p:nvPr>
            <p:ph type="ctrTitle"/>
          </p:nvPr>
        </p:nvSpPr>
        <p:spPr>
          <a:xfrm>
            <a:off x="1828800" y="2617788"/>
            <a:ext cx="6402388" cy="811212"/>
          </a:xfrm>
        </p:spPr>
        <p:txBody>
          <a:bodyPr/>
          <a:lstStyle>
            <a:lvl1pPr>
              <a:defRPr sz="4400"/>
            </a:lvl1pPr>
          </a:lstStyle>
          <a:p>
            <a:r>
              <a:rPr lang="en-US" smtClean="0"/>
              <a:t>Click to edit Master title style</a:t>
            </a:r>
            <a:endParaRPr lang="en-GB"/>
          </a:p>
        </p:txBody>
      </p:sp>
      <p:sp>
        <p:nvSpPr>
          <p:cNvPr id="73734" name="Rectangle 6"/>
          <p:cNvSpPr>
            <a:spLocks noGrp="1" noChangeArrowheads="1"/>
          </p:cNvSpPr>
          <p:nvPr>
            <p:ph type="dt" sz="quarter" idx="2"/>
          </p:nvPr>
        </p:nvSpPr>
        <p:spPr bwMode="auto">
          <a:xfrm>
            <a:off x="1828800" y="4506913"/>
            <a:ext cx="4176713" cy="36036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2000"/>
            </a:lvl1pPr>
          </a:lstStyle>
          <a:p>
            <a:endParaRPr lang="en-GB" dirty="0"/>
          </a:p>
        </p:txBody>
      </p:sp>
      <p:pic>
        <p:nvPicPr>
          <p:cNvPr id="73737" name="Picture 9"/>
          <p:cNvPicPr>
            <a:picLocks noChangeAspect="1" noChangeArrowheads="1"/>
          </p:cNvPicPr>
          <p:nvPr/>
        </p:nvPicPr>
        <p:blipFill>
          <a:blip r:embed="rId2" cstate="print"/>
          <a:srcRect/>
          <a:stretch>
            <a:fillRect/>
          </a:stretch>
        </p:blipFill>
        <p:spPr bwMode="auto">
          <a:xfrm>
            <a:off x="0" y="0"/>
            <a:ext cx="9145588" cy="1828800"/>
          </a:xfrm>
          <a:prstGeom prst="rect">
            <a:avLst/>
          </a:prstGeom>
          <a:noFill/>
        </p:spPr>
      </p:pic>
      <p:pic>
        <p:nvPicPr>
          <p:cNvPr id="73739" name="Picture 11"/>
          <p:cNvPicPr>
            <a:picLocks noChangeAspect="1" noChangeArrowheads="1"/>
          </p:cNvPicPr>
          <p:nvPr/>
        </p:nvPicPr>
        <p:blipFill>
          <a:blip r:embed="rId3" cstate="print"/>
          <a:srcRect/>
          <a:stretch>
            <a:fillRect/>
          </a:stretch>
        </p:blipFill>
        <p:spPr bwMode="auto">
          <a:xfrm>
            <a:off x="914400" y="2628900"/>
            <a:ext cx="758825" cy="75882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US" dirty="0" smtClean="0"/>
              <a:t>SWIFT </a:t>
            </a:r>
            <a:r>
              <a:rPr lang="en-US" smtClean="0"/>
              <a:t>MyStandards</a:t>
            </a:r>
            <a:r>
              <a:rPr lang="en-US" dirty="0" smtClean="0"/>
              <a:t> Demonstration (Investment Funds)</a:t>
            </a:r>
            <a:endParaRPr lang="en-GB" dirty="0"/>
          </a:p>
        </p:txBody>
      </p:sp>
      <p:sp>
        <p:nvSpPr>
          <p:cNvPr id="5" name="Slide Number Placeholder 4"/>
          <p:cNvSpPr>
            <a:spLocks noGrp="1"/>
          </p:cNvSpPr>
          <p:nvPr>
            <p:ph type="sldNum" sz="quarter" idx="11"/>
          </p:nvPr>
        </p:nvSpPr>
        <p:spPr/>
        <p:txBody>
          <a:bodyPr/>
          <a:lstStyle>
            <a:lvl1pPr>
              <a:defRPr/>
            </a:lvl1pPr>
          </a:lstStyle>
          <a:p>
            <a:fld id="{24E79C9C-8438-46B6-9693-B1B0A60DF526}" type="slidenum">
              <a:rPr lang="en-GB"/>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533400"/>
            <a:ext cx="1905000" cy="5638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533400"/>
            <a:ext cx="55626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US" dirty="0" smtClean="0"/>
              <a:t>SWIFT </a:t>
            </a:r>
            <a:r>
              <a:rPr lang="en-US" smtClean="0"/>
              <a:t>MyStandards</a:t>
            </a:r>
            <a:r>
              <a:rPr lang="en-US" dirty="0" smtClean="0"/>
              <a:t> Demonstration (Investment Funds)</a:t>
            </a:r>
            <a:endParaRPr lang="en-GB" dirty="0"/>
          </a:p>
        </p:txBody>
      </p:sp>
      <p:sp>
        <p:nvSpPr>
          <p:cNvPr id="5" name="Slide Number Placeholder 4"/>
          <p:cNvSpPr>
            <a:spLocks noGrp="1"/>
          </p:cNvSpPr>
          <p:nvPr>
            <p:ph type="sldNum" sz="quarter" idx="11"/>
          </p:nvPr>
        </p:nvSpPr>
        <p:spPr/>
        <p:txBody>
          <a:bodyPr/>
          <a:lstStyle>
            <a:lvl1pPr>
              <a:defRPr/>
            </a:lvl1pPr>
          </a:lstStyle>
          <a:p>
            <a:fld id="{392D3877-E549-4366-A6C2-F80CD5FFE74D}" type="slidenum">
              <a:rPr lang="en-GB"/>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6200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838200" y="1831975"/>
            <a:ext cx="3733800" cy="4340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724400" y="1831975"/>
            <a:ext cx="3733800" cy="4340225"/>
          </a:xfrm>
        </p:spPr>
        <p:txBody>
          <a:bodyPr/>
          <a:lstStyle/>
          <a:p>
            <a:r>
              <a:rPr lang="en-US" dirty="0" smtClean="0"/>
              <a:t>Click icon to add chart</a:t>
            </a:r>
            <a:endParaRPr lang="en-GB" dirty="0"/>
          </a:p>
        </p:txBody>
      </p:sp>
      <p:sp>
        <p:nvSpPr>
          <p:cNvPr id="5" name="Footer Placeholder 4"/>
          <p:cNvSpPr>
            <a:spLocks noGrp="1"/>
          </p:cNvSpPr>
          <p:nvPr>
            <p:ph type="ftr" sz="quarter" idx="10"/>
          </p:nvPr>
        </p:nvSpPr>
        <p:spPr>
          <a:xfrm>
            <a:off x="838200" y="6403975"/>
            <a:ext cx="5678488" cy="228600"/>
          </a:xfrm>
        </p:spPr>
        <p:txBody>
          <a:bodyPr/>
          <a:lstStyle>
            <a:lvl1pPr>
              <a:defRPr/>
            </a:lvl1pPr>
          </a:lstStyle>
          <a:p>
            <a:r>
              <a:rPr lang="en-US" dirty="0" smtClean="0"/>
              <a:t>SWIFT </a:t>
            </a:r>
            <a:r>
              <a:rPr lang="en-US" smtClean="0"/>
              <a:t>MyStandards</a:t>
            </a:r>
            <a:r>
              <a:rPr lang="en-US" dirty="0" smtClean="0"/>
              <a:t> Demonstration (Investment Funds)</a:t>
            </a:r>
            <a:endParaRPr lang="en-GB" dirty="0"/>
          </a:p>
        </p:txBody>
      </p:sp>
      <p:sp>
        <p:nvSpPr>
          <p:cNvPr id="6" name="Slide Number Placeholder 5"/>
          <p:cNvSpPr>
            <a:spLocks noGrp="1"/>
          </p:cNvSpPr>
          <p:nvPr>
            <p:ph type="sldNum" sz="quarter" idx="11"/>
          </p:nvPr>
        </p:nvSpPr>
        <p:spPr>
          <a:xfrm>
            <a:off x="8153400" y="6403975"/>
            <a:ext cx="762000" cy="228600"/>
          </a:xfrm>
        </p:spPr>
        <p:txBody>
          <a:bodyPr/>
          <a:lstStyle>
            <a:lvl1pPr>
              <a:defRPr/>
            </a:lvl1pPr>
          </a:lstStyle>
          <a:p>
            <a:fld id="{A9FE6CBD-8800-4F7B-B2D1-7786F787820D}" type="slidenum">
              <a:rPr lang="en-GB"/>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23825"/>
            <a:ext cx="7620000" cy="1143000"/>
          </a:xfr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sz="900"/>
            </a:lvl1pPr>
          </a:lstStyle>
          <a:p>
            <a:r>
              <a:rPr lang="en-US" dirty="0" smtClean="0"/>
              <a:t>SWIFT </a:t>
            </a:r>
            <a:r>
              <a:rPr lang="en-US" smtClean="0"/>
              <a:t>MyStandards</a:t>
            </a:r>
            <a:r>
              <a:rPr lang="en-US" dirty="0" smtClean="0"/>
              <a:t> Demonstration (Investment Funds)</a:t>
            </a:r>
            <a:endParaRPr lang="en-GB" dirty="0"/>
          </a:p>
        </p:txBody>
      </p:sp>
      <p:sp>
        <p:nvSpPr>
          <p:cNvPr id="5" name="Slide Number Placeholder 4"/>
          <p:cNvSpPr>
            <a:spLocks noGrp="1"/>
          </p:cNvSpPr>
          <p:nvPr>
            <p:ph type="sldNum" sz="quarter" idx="11"/>
          </p:nvPr>
        </p:nvSpPr>
        <p:spPr/>
        <p:txBody>
          <a:bodyPr/>
          <a:lstStyle>
            <a:lvl1pPr>
              <a:defRPr/>
            </a:lvl1pPr>
          </a:lstStyle>
          <a:p>
            <a:fld id="{EA52E39D-21CE-4915-B848-429A65988FB2}" type="slidenum">
              <a:rPr lang="en-GB"/>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dirty="0" smtClean="0"/>
              <a:t>SWIFT </a:t>
            </a:r>
            <a:r>
              <a:rPr lang="en-US" smtClean="0"/>
              <a:t>MyStandards</a:t>
            </a:r>
            <a:r>
              <a:rPr lang="en-US" dirty="0" smtClean="0"/>
              <a:t> Demonstration (Investment Funds)</a:t>
            </a:r>
            <a:endParaRPr lang="en-GB" dirty="0"/>
          </a:p>
        </p:txBody>
      </p:sp>
      <p:sp>
        <p:nvSpPr>
          <p:cNvPr id="5" name="Slide Number Placeholder 4"/>
          <p:cNvSpPr>
            <a:spLocks noGrp="1"/>
          </p:cNvSpPr>
          <p:nvPr>
            <p:ph type="sldNum" sz="quarter" idx="11"/>
          </p:nvPr>
        </p:nvSpPr>
        <p:spPr/>
        <p:txBody>
          <a:bodyPr/>
          <a:lstStyle>
            <a:lvl1pPr>
              <a:defRPr/>
            </a:lvl1pPr>
          </a:lstStyle>
          <a:p>
            <a:fld id="{64208FB2-A779-48CD-B4B9-5BF42C02B97E}"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31975"/>
            <a:ext cx="3733800" cy="4340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24400" y="1831975"/>
            <a:ext cx="3733800" cy="4340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r>
              <a:rPr lang="en-US" dirty="0" smtClean="0"/>
              <a:t>SWIFT </a:t>
            </a:r>
            <a:r>
              <a:rPr lang="en-US" smtClean="0"/>
              <a:t>MyStandards</a:t>
            </a:r>
            <a:r>
              <a:rPr lang="en-US" dirty="0" smtClean="0"/>
              <a:t> Demonstration (Investment Funds)</a:t>
            </a:r>
            <a:endParaRPr lang="en-GB" dirty="0"/>
          </a:p>
        </p:txBody>
      </p:sp>
      <p:sp>
        <p:nvSpPr>
          <p:cNvPr id="6" name="Slide Number Placeholder 5"/>
          <p:cNvSpPr>
            <a:spLocks noGrp="1"/>
          </p:cNvSpPr>
          <p:nvPr>
            <p:ph type="sldNum" sz="quarter" idx="11"/>
          </p:nvPr>
        </p:nvSpPr>
        <p:spPr/>
        <p:txBody>
          <a:bodyPr/>
          <a:lstStyle>
            <a:lvl1pPr>
              <a:defRPr/>
            </a:lvl1pPr>
          </a:lstStyle>
          <a:p>
            <a:fld id="{6AC03281-7299-4CB3-B1D8-D163F663D725}"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r>
              <a:rPr lang="en-US" dirty="0" smtClean="0"/>
              <a:t>SWIFT </a:t>
            </a:r>
            <a:r>
              <a:rPr lang="en-US" smtClean="0"/>
              <a:t>MyStandards</a:t>
            </a:r>
            <a:r>
              <a:rPr lang="en-US" dirty="0" smtClean="0"/>
              <a:t> Demonstration (Investment Funds)</a:t>
            </a:r>
            <a:endParaRPr lang="en-GB" dirty="0"/>
          </a:p>
        </p:txBody>
      </p:sp>
      <p:sp>
        <p:nvSpPr>
          <p:cNvPr id="8" name="Slide Number Placeholder 7"/>
          <p:cNvSpPr>
            <a:spLocks noGrp="1"/>
          </p:cNvSpPr>
          <p:nvPr>
            <p:ph type="sldNum" sz="quarter" idx="11"/>
          </p:nvPr>
        </p:nvSpPr>
        <p:spPr/>
        <p:txBody>
          <a:bodyPr/>
          <a:lstStyle>
            <a:lvl1pPr>
              <a:defRPr/>
            </a:lvl1pPr>
          </a:lstStyle>
          <a:p>
            <a:fld id="{F0CAF18F-23BB-4B77-B9A4-BDD0BE736017}"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US" dirty="0" smtClean="0"/>
              <a:t>SWIFT </a:t>
            </a:r>
            <a:r>
              <a:rPr lang="en-US" smtClean="0"/>
              <a:t>MyStandards</a:t>
            </a:r>
            <a:r>
              <a:rPr lang="en-US" dirty="0" smtClean="0"/>
              <a:t> Demonstration (Investment Funds)</a:t>
            </a:r>
            <a:endParaRPr lang="en-GB" dirty="0"/>
          </a:p>
        </p:txBody>
      </p:sp>
      <p:sp>
        <p:nvSpPr>
          <p:cNvPr id="4" name="Slide Number Placeholder 3"/>
          <p:cNvSpPr>
            <a:spLocks noGrp="1"/>
          </p:cNvSpPr>
          <p:nvPr>
            <p:ph type="sldNum" sz="quarter" idx="11"/>
          </p:nvPr>
        </p:nvSpPr>
        <p:spPr/>
        <p:txBody>
          <a:bodyPr/>
          <a:lstStyle>
            <a:lvl1pPr>
              <a:defRPr/>
            </a:lvl1pPr>
          </a:lstStyle>
          <a:p>
            <a:fld id="{4E410E8B-93B4-41AD-A625-EB8DE5EC5EDC}"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dirty="0" smtClean="0"/>
              <a:t>SWIFT </a:t>
            </a:r>
            <a:r>
              <a:rPr lang="en-US" smtClean="0"/>
              <a:t>MyStandards</a:t>
            </a:r>
            <a:r>
              <a:rPr lang="en-US" dirty="0" smtClean="0"/>
              <a:t> Demonstration (Investment Funds)</a:t>
            </a:r>
            <a:endParaRPr lang="en-GB" dirty="0"/>
          </a:p>
        </p:txBody>
      </p:sp>
      <p:sp>
        <p:nvSpPr>
          <p:cNvPr id="3" name="Slide Number Placeholder 2"/>
          <p:cNvSpPr>
            <a:spLocks noGrp="1"/>
          </p:cNvSpPr>
          <p:nvPr>
            <p:ph type="sldNum" sz="quarter" idx="11"/>
          </p:nvPr>
        </p:nvSpPr>
        <p:spPr/>
        <p:txBody>
          <a:bodyPr/>
          <a:lstStyle>
            <a:lvl1pPr>
              <a:defRPr/>
            </a:lvl1pPr>
          </a:lstStyle>
          <a:p>
            <a:fld id="{29CDFB67-BE1C-4FE1-8BB4-182F8F6CE5C0}"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smtClean="0"/>
              <a:t>SWIFT </a:t>
            </a:r>
            <a:r>
              <a:rPr lang="en-US" smtClean="0"/>
              <a:t>MyStandards</a:t>
            </a:r>
            <a:r>
              <a:rPr lang="en-US" dirty="0" smtClean="0"/>
              <a:t> Demonstration (Investment Funds)</a:t>
            </a:r>
            <a:endParaRPr lang="en-GB" dirty="0"/>
          </a:p>
        </p:txBody>
      </p:sp>
      <p:sp>
        <p:nvSpPr>
          <p:cNvPr id="6" name="Slide Number Placeholder 5"/>
          <p:cNvSpPr>
            <a:spLocks noGrp="1"/>
          </p:cNvSpPr>
          <p:nvPr>
            <p:ph type="sldNum" sz="quarter" idx="11"/>
          </p:nvPr>
        </p:nvSpPr>
        <p:spPr/>
        <p:txBody>
          <a:bodyPr/>
          <a:lstStyle>
            <a:lvl1pPr>
              <a:defRPr/>
            </a:lvl1pPr>
          </a:lstStyle>
          <a:p>
            <a:fld id="{5763E5A6-87FB-4C9C-ACA7-5EEEB2FF1646}"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smtClean="0"/>
              <a:t>SWIFT </a:t>
            </a:r>
            <a:r>
              <a:rPr lang="en-US" smtClean="0"/>
              <a:t>MyStandards</a:t>
            </a:r>
            <a:r>
              <a:rPr lang="en-US" dirty="0" smtClean="0"/>
              <a:t> Demonstration (Investment Funds)</a:t>
            </a:r>
            <a:endParaRPr lang="en-GB" dirty="0"/>
          </a:p>
        </p:txBody>
      </p:sp>
      <p:sp>
        <p:nvSpPr>
          <p:cNvPr id="6" name="Slide Number Placeholder 5"/>
          <p:cNvSpPr>
            <a:spLocks noGrp="1"/>
          </p:cNvSpPr>
          <p:nvPr>
            <p:ph type="sldNum" sz="quarter" idx="11"/>
          </p:nvPr>
        </p:nvSpPr>
        <p:spPr/>
        <p:txBody>
          <a:bodyPr/>
          <a:lstStyle>
            <a:lvl1pPr>
              <a:defRPr/>
            </a:lvl1pPr>
          </a:lstStyle>
          <a:p>
            <a:fld id="{A77079D5-EE61-420A-B889-2473FF0002E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838200" y="1831975"/>
            <a:ext cx="7620000" cy="4340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58" name="Rectangle 34"/>
          <p:cNvSpPr>
            <a:spLocks noGrp="1" noChangeArrowheads="1"/>
          </p:cNvSpPr>
          <p:nvPr>
            <p:ph type="title"/>
          </p:nvPr>
        </p:nvSpPr>
        <p:spPr bwMode="auto">
          <a:xfrm>
            <a:off x="838200" y="533400"/>
            <a:ext cx="76200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GB" smtClean="0"/>
          </a:p>
        </p:txBody>
      </p:sp>
      <p:pic>
        <p:nvPicPr>
          <p:cNvPr id="1059" name="Picture 35"/>
          <p:cNvPicPr>
            <a:picLocks noChangeAspect="1" noChangeArrowheads="1"/>
          </p:cNvPicPr>
          <p:nvPr/>
        </p:nvPicPr>
        <p:blipFill>
          <a:blip r:embed="rId14" cstate="print"/>
          <a:srcRect/>
          <a:stretch>
            <a:fillRect/>
          </a:stretch>
        </p:blipFill>
        <p:spPr bwMode="auto">
          <a:xfrm>
            <a:off x="0" y="0"/>
            <a:ext cx="139700" cy="1828800"/>
          </a:xfrm>
          <a:prstGeom prst="rect">
            <a:avLst/>
          </a:prstGeom>
          <a:noFill/>
        </p:spPr>
      </p:pic>
      <p:sp>
        <p:nvSpPr>
          <p:cNvPr id="1060" name="Rectangle 36"/>
          <p:cNvSpPr>
            <a:spLocks noGrp="1" noChangeArrowheads="1"/>
          </p:cNvSpPr>
          <p:nvPr>
            <p:ph type="ftr" sz="quarter" idx="3"/>
          </p:nvPr>
        </p:nvSpPr>
        <p:spPr bwMode="auto">
          <a:xfrm>
            <a:off x="838200" y="6403975"/>
            <a:ext cx="5678488"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900"/>
            </a:lvl1pPr>
          </a:lstStyle>
          <a:p>
            <a:r>
              <a:rPr lang="en-US" dirty="0" smtClean="0"/>
              <a:t>SWIFT </a:t>
            </a:r>
            <a:r>
              <a:rPr lang="en-US" smtClean="0"/>
              <a:t>MyStandards</a:t>
            </a:r>
            <a:r>
              <a:rPr lang="en-US" dirty="0" smtClean="0"/>
              <a:t> Demonstration (Investment Funds)</a:t>
            </a:r>
            <a:endParaRPr lang="en-GB" dirty="0"/>
          </a:p>
        </p:txBody>
      </p:sp>
      <p:sp>
        <p:nvSpPr>
          <p:cNvPr id="1061" name="Rectangle 37"/>
          <p:cNvSpPr>
            <a:spLocks noGrp="1" noChangeArrowheads="1"/>
          </p:cNvSpPr>
          <p:nvPr>
            <p:ph type="sldNum" sz="quarter" idx="4"/>
          </p:nvPr>
        </p:nvSpPr>
        <p:spPr bwMode="auto">
          <a:xfrm>
            <a:off x="8153400" y="6403975"/>
            <a:ext cx="7620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900"/>
            </a:lvl1pPr>
          </a:lstStyle>
          <a:p>
            <a:fld id="{C6655C5B-E70B-4C3B-B436-6685A8811E90}" type="slidenum">
              <a:rPr lang="en-GB"/>
              <a:pPr/>
              <a:t>‹#›</a:t>
            </a:fld>
            <a:endParaRPr lang="en-GB" dirty="0"/>
          </a:p>
        </p:txBody>
      </p:sp>
      <p:pic>
        <p:nvPicPr>
          <p:cNvPr id="1066" name="Picture 42"/>
          <p:cNvPicPr>
            <a:picLocks noChangeAspect="1" noChangeArrowheads="1"/>
          </p:cNvPicPr>
          <p:nvPr/>
        </p:nvPicPr>
        <p:blipFill>
          <a:blip r:embed="rId15" cstate="print"/>
          <a:srcRect/>
          <a:stretch>
            <a:fillRect/>
          </a:stretch>
        </p:blipFill>
        <p:spPr bwMode="auto">
          <a:xfrm>
            <a:off x="542925" y="6343650"/>
            <a:ext cx="357188" cy="35718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2" r:id="rId12"/>
  </p:sldLayoutIdLst>
  <p:hf hd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231775" indent="-231775" algn="l" rtl="0" eaLnBrk="1" fontAlgn="base" hangingPunct="1">
        <a:spcBef>
          <a:spcPct val="20000"/>
        </a:spcBef>
        <a:spcAft>
          <a:spcPct val="0"/>
        </a:spcAft>
        <a:buChar char="•"/>
        <a:defRPr sz="2000">
          <a:solidFill>
            <a:srgbClr val="000000"/>
          </a:solidFill>
          <a:latin typeface="+mn-lt"/>
          <a:ea typeface="+mn-ea"/>
          <a:cs typeface="+mn-cs"/>
        </a:defRPr>
      </a:lvl1pPr>
      <a:lvl2pPr marL="446088" indent="-212725" algn="l" rtl="0" eaLnBrk="1" fontAlgn="base" hangingPunct="1">
        <a:spcBef>
          <a:spcPct val="20000"/>
        </a:spcBef>
        <a:spcAft>
          <a:spcPct val="0"/>
        </a:spcAft>
        <a:buChar char="–"/>
        <a:defRPr sz="2000">
          <a:solidFill>
            <a:srgbClr val="000000"/>
          </a:solidFill>
          <a:latin typeface="+mn-lt"/>
        </a:defRPr>
      </a:lvl2pPr>
      <a:lvl3pPr marL="630238" indent="-182563" algn="l" rtl="0" eaLnBrk="1" fontAlgn="base" hangingPunct="1">
        <a:spcBef>
          <a:spcPct val="20000"/>
        </a:spcBef>
        <a:spcAft>
          <a:spcPct val="0"/>
        </a:spcAft>
        <a:buChar char="•"/>
        <a:defRPr sz="1600">
          <a:solidFill>
            <a:srgbClr val="000000"/>
          </a:solidFill>
          <a:latin typeface="+mn-lt"/>
        </a:defRPr>
      </a:lvl3pPr>
      <a:lvl4pPr marL="1027113" indent="-228600" algn="l" rtl="0" eaLnBrk="1" fontAlgn="base" hangingPunct="1">
        <a:spcBef>
          <a:spcPct val="20000"/>
        </a:spcBef>
        <a:spcAft>
          <a:spcPct val="0"/>
        </a:spcAft>
        <a:buChar char="–"/>
        <a:defRPr sz="1600">
          <a:solidFill>
            <a:srgbClr val="000000"/>
          </a:solidFill>
          <a:latin typeface="+mn-lt"/>
        </a:defRPr>
      </a:lvl4pPr>
      <a:lvl5pPr marL="1257300" indent="-228600" algn="l" rtl="0" eaLnBrk="1" fontAlgn="base" hangingPunct="1">
        <a:spcBef>
          <a:spcPct val="20000"/>
        </a:spcBef>
        <a:spcAft>
          <a:spcPct val="0"/>
        </a:spcAft>
        <a:buChar char="–"/>
        <a:defRPr sz="1600">
          <a:solidFill>
            <a:srgbClr val="000000"/>
          </a:solidFill>
          <a:latin typeface="+mn-lt"/>
        </a:defRPr>
      </a:lvl5pPr>
      <a:lvl6pPr marL="1714500" indent="-228600" algn="l" rtl="0" eaLnBrk="1" fontAlgn="base" hangingPunct="1">
        <a:spcBef>
          <a:spcPct val="20000"/>
        </a:spcBef>
        <a:spcAft>
          <a:spcPct val="0"/>
        </a:spcAft>
        <a:buChar char="–"/>
        <a:defRPr sz="1600">
          <a:solidFill>
            <a:srgbClr val="000000"/>
          </a:solidFill>
          <a:latin typeface="+mn-lt"/>
        </a:defRPr>
      </a:lvl6pPr>
      <a:lvl7pPr marL="2171700" indent="-228600" algn="l" rtl="0" eaLnBrk="1" fontAlgn="base" hangingPunct="1">
        <a:spcBef>
          <a:spcPct val="20000"/>
        </a:spcBef>
        <a:spcAft>
          <a:spcPct val="0"/>
        </a:spcAft>
        <a:buChar char="–"/>
        <a:defRPr sz="1600">
          <a:solidFill>
            <a:srgbClr val="000000"/>
          </a:solidFill>
          <a:latin typeface="+mn-lt"/>
        </a:defRPr>
      </a:lvl7pPr>
      <a:lvl8pPr marL="2628900" indent="-228600" algn="l" rtl="0" eaLnBrk="1" fontAlgn="base" hangingPunct="1">
        <a:spcBef>
          <a:spcPct val="20000"/>
        </a:spcBef>
        <a:spcAft>
          <a:spcPct val="0"/>
        </a:spcAft>
        <a:buChar char="–"/>
        <a:defRPr sz="1600">
          <a:solidFill>
            <a:srgbClr val="000000"/>
          </a:solidFill>
          <a:latin typeface="+mn-lt"/>
        </a:defRPr>
      </a:lvl8pPr>
      <a:lvl9pPr marL="3086100" indent="-228600" algn="l" rtl="0" eaLnBrk="1" fontAlgn="base" hangingPunct="1">
        <a:spcBef>
          <a:spcPct val="20000"/>
        </a:spcBef>
        <a:spcAft>
          <a:spcPct val="0"/>
        </a:spcAft>
        <a:buChar char="–"/>
        <a:defRPr sz="1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fontAlgn="base">
        <a:spcBef>
          <a:spcPct val="0"/>
        </a:spcBef>
        <a:spcAft>
          <a:spcPct val="0"/>
        </a:spcAft>
        <a:defRPr sz="3200">
          <a:solidFill>
            <a:schemeClr val="tx2"/>
          </a:solidFill>
          <a:latin typeface="+mj-lt"/>
          <a:ea typeface="+mj-ea"/>
          <a:cs typeface="+mj-cs"/>
        </a:defRPr>
      </a:lvl1pPr>
      <a:lvl2pPr algn="l" rtl="0" fontAlgn="base">
        <a:spcBef>
          <a:spcPct val="0"/>
        </a:spcBef>
        <a:spcAft>
          <a:spcPct val="0"/>
        </a:spcAft>
        <a:defRPr sz="3200">
          <a:solidFill>
            <a:schemeClr val="tx2"/>
          </a:solidFill>
          <a:latin typeface="Times" pitchFamily="18" charset="0"/>
        </a:defRPr>
      </a:lvl2pPr>
      <a:lvl3pPr algn="l" rtl="0" fontAlgn="base">
        <a:spcBef>
          <a:spcPct val="0"/>
        </a:spcBef>
        <a:spcAft>
          <a:spcPct val="0"/>
        </a:spcAft>
        <a:defRPr sz="3200">
          <a:solidFill>
            <a:schemeClr val="tx2"/>
          </a:solidFill>
          <a:latin typeface="Times" pitchFamily="18" charset="0"/>
        </a:defRPr>
      </a:lvl3pPr>
      <a:lvl4pPr algn="l" rtl="0" fontAlgn="base">
        <a:spcBef>
          <a:spcPct val="0"/>
        </a:spcBef>
        <a:spcAft>
          <a:spcPct val="0"/>
        </a:spcAft>
        <a:defRPr sz="3200">
          <a:solidFill>
            <a:schemeClr val="tx2"/>
          </a:solidFill>
          <a:latin typeface="Times" pitchFamily="18" charset="0"/>
        </a:defRPr>
      </a:lvl4pPr>
      <a:lvl5pPr algn="l" rtl="0" fontAlgn="base">
        <a:spcBef>
          <a:spcPct val="0"/>
        </a:spcBef>
        <a:spcAft>
          <a:spcPct val="0"/>
        </a:spcAft>
        <a:defRPr sz="3200">
          <a:solidFill>
            <a:schemeClr val="tx2"/>
          </a:solidFill>
          <a:latin typeface="Times" pitchFamily="18" charset="0"/>
        </a:defRPr>
      </a:lvl5pPr>
      <a:lvl6pPr marL="457200" algn="l" rtl="0" fontAlgn="base">
        <a:spcBef>
          <a:spcPct val="0"/>
        </a:spcBef>
        <a:spcAft>
          <a:spcPct val="0"/>
        </a:spcAft>
        <a:defRPr sz="3200">
          <a:solidFill>
            <a:schemeClr val="tx2"/>
          </a:solidFill>
          <a:latin typeface="Times" pitchFamily="18" charset="0"/>
        </a:defRPr>
      </a:lvl6pPr>
      <a:lvl7pPr marL="914400" algn="l" rtl="0" fontAlgn="base">
        <a:spcBef>
          <a:spcPct val="0"/>
        </a:spcBef>
        <a:spcAft>
          <a:spcPct val="0"/>
        </a:spcAft>
        <a:defRPr sz="3200">
          <a:solidFill>
            <a:schemeClr val="tx2"/>
          </a:solidFill>
          <a:latin typeface="Times" pitchFamily="18" charset="0"/>
        </a:defRPr>
      </a:lvl7pPr>
      <a:lvl8pPr marL="1371600" algn="l" rtl="0" fontAlgn="base">
        <a:spcBef>
          <a:spcPct val="0"/>
        </a:spcBef>
        <a:spcAft>
          <a:spcPct val="0"/>
        </a:spcAft>
        <a:defRPr sz="3200">
          <a:solidFill>
            <a:schemeClr val="tx2"/>
          </a:solidFill>
          <a:latin typeface="Times" pitchFamily="18" charset="0"/>
        </a:defRPr>
      </a:lvl8pPr>
      <a:lvl9pPr marL="1828800" algn="l" rtl="0" fontAlgn="base">
        <a:spcBef>
          <a:spcPct val="0"/>
        </a:spcBef>
        <a:spcAft>
          <a:spcPct val="0"/>
        </a:spcAft>
        <a:defRPr sz="3200">
          <a:solidFill>
            <a:schemeClr val="tx2"/>
          </a:solidFill>
          <a:latin typeface="Times" pitchFamily="18" charset="0"/>
        </a:defRPr>
      </a:lvl9pPr>
    </p:titleStyle>
    <p:bodyStyle>
      <a:lvl1pPr marL="231775" indent="-231775" algn="l" rtl="0" fontAlgn="base">
        <a:spcBef>
          <a:spcPct val="20000"/>
        </a:spcBef>
        <a:spcAft>
          <a:spcPct val="0"/>
        </a:spcAft>
        <a:buChar char="•"/>
        <a:defRPr sz="2400">
          <a:solidFill>
            <a:srgbClr val="000000"/>
          </a:solidFill>
          <a:latin typeface="+mn-lt"/>
          <a:ea typeface="+mn-ea"/>
          <a:cs typeface="+mn-cs"/>
        </a:defRPr>
      </a:lvl1pPr>
      <a:lvl2pPr marL="446088" indent="-212725" algn="l" rtl="0" fontAlgn="base">
        <a:spcBef>
          <a:spcPct val="20000"/>
        </a:spcBef>
        <a:spcAft>
          <a:spcPct val="0"/>
        </a:spcAft>
        <a:buChar char="–"/>
        <a:defRPr sz="2400">
          <a:solidFill>
            <a:srgbClr val="000000"/>
          </a:solidFill>
          <a:latin typeface="+mn-lt"/>
        </a:defRPr>
      </a:lvl2pPr>
      <a:lvl3pPr marL="630238" indent="-182563" algn="l" rtl="0" fontAlgn="base">
        <a:spcBef>
          <a:spcPct val="20000"/>
        </a:spcBef>
        <a:spcAft>
          <a:spcPct val="0"/>
        </a:spcAft>
        <a:defRPr sz="2000">
          <a:solidFill>
            <a:srgbClr val="000000"/>
          </a:solidFill>
          <a:latin typeface="+mn-lt"/>
        </a:defRPr>
      </a:lvl3pPr>
      <a:lvl4pPr marL="1027113" indent="-228600" algn="l" rtl="0" fontAlgn="base">
        <a:spcBef>
          <a:spcPct val="20000"/>
        </a:spcBef>
        <a:spcAft>
          <a:spcPct val="0"/>
        </a:spcAft>
        <a:buChar char="–"/>
        <a:defRPr sz="2000">
          <a:solidFill>
            <a:srgbClr val="000000"/>
          </a:solidFill>
          <a:latin typeface="+mn-lt"/>
        </a:defRPr>
      </a:lvl4pPr>
      <a:lvl5pPr marL="1257300" indent="-228600" algn="l" rtl="0" fontAlgn="base">
        <a:spcBef>
          <a:spcPct val="20000"/>
        </a:spcBef>
        <a:spcAft>
          <a:spcPct val="0"/>
        </a:spcAft>
        <a:buChar char="»"/>
        <a:defRPr sz="2000">
          <a:solidFill>
            <a:srgbClr val="000000"/>
          </a:solidFill>
          <a:latin typeface="+mn-lt"/>
        </a:defRPr>
      </a:lvl5pPr>
      <a:lvl6pPr marL="1714500" indent="-228600" algn="l" rtl="0" fontAlgn="base">
        <a:spcBef>
          <a:spcPct val="20000"/>
        </a:spcBef>
        <a:spcAft>
          <a:spcPct val="0"/>
        </a:spcAft>
        <a:buChar char="»"/>
        <a:defRPr sz="2000">
          <a:solidFill>
            <a:srgbClr val="000000"/>
          </a:solidFill>
          <a:latin typeface="+mn-lt"/>
        </a:defRPr>
      </a:lvl6pPr>
      <a:lvl7pPr marL="2171700" indent="-228600" algn="l" rtl="0" fontAlgn="base">
        <a:spcBef>
          <a:spcPct val="20000"/>
        </a:spcBef>
        <a:spcAft>
          <a:spcPct val="0"/>
        </a:spcAft>
        <a:buChar char="»"/>
        <a:defRPr sz="2000">
          <a:solidFill>
            <a:srgbClr val="000000"/>
          </a:solidFill>
          <a:latin typeface="+mn-lt"/>
        </a:defRPr>
      </a:lvl7pPr>
      <a:lvl8pPr marL="2628900" indent="-228600" algn="l" rtl="0" fontAlgn="base">
        <a:spcBef>
          <a:spcPct val="20000"/>
        </a:spcBef>
        <a:spcAft>
          <a:spcPct val="0"/>
        </a:spcAft>
        <a:buChar char="»"/>
        <a:defRPr sz="2000">
          <a:solidFill>
            <a:srgbClr val="000000"/>
          </a:solidFill>
          <a:latin typeface="+mn-lt"/>
        </a:defRPr>
      </a:lvl8pPr>
      <a:lvl9pPr marL="3086100" indent="-228600" algn="l" rtl="0" fontAlgn="base">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image" Target="../media/image12.emf"/><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7.png"/><Relationship Id="rId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15.png"/><Relationship Id="rId9" Type="http://schemas.openxmlformats.org/officeDocument/2006/relationships/image" Target="../media/image10.png"/></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image" Target="../media/image12.emf"/><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7.png"/><Relationship Id="rId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15.png"/><Relationship Id="rId9" Type="http://schemas.openxmlformats.org/officeDocument/2006/relationships/image" Target="../media/image10.png"/></Relationships>
</file>

<file path=ppt/slides/_rels/slide1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image" Target="../media/image12.emf"/><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7.png"/><Relationship Id="rId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15.png"/><Relationship Id="rId9"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wift.com/mystandard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wift.com/mystandard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7.png"/><Relationship Id="rId7" Type="http://schemas.openxmlformats.org/officeDocument/2006/relationships/image" Target="../media/image12.emf"/><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8.png"/><Relationship Id="rId9" Type="http://schemas.openxmlformats.org/officeDocument/2006/relationships/image" Target="../media/image13.png"/></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8.png"/><Relationship Id="rId7" Type="http://schemas.openxmlformats.org/officeDocument/2006/relationships/image" Target="../media/image12.emf"/><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8.png"/><Relationship Id="rId7" Type="http://schemas.openxmlformats.org/officeDocument/2006/relationships/image" Target="../media/image12.emf"/><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image" Target="../media/image12.emf"/><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15.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3" name="Rectangle 27"/>
          <p:cNvSpPr>
            <a:spLocks noGrp="1" noChangeArrowheads="1"/>
          </p:cNvSpPr>
          <p:nvPr>
            <p:ph type="ctrTitle"/>
          </p:nvPr>
        </p:nvSpPr>
        <p:spPr/>
        <p:txBody>
          <a:bodyPr/>
          <a:lstStyle/>
          <a:p>
            <a:r>
              <a:rPr lang="en-GB" dirty="0" smtClean="0"/>
              <a:t>MyStandards</a:t>
            </a:r>
            <a:endParaRPr lang="en-GB" dirty="0"/>
          </a:p>
        </p:txBody>
      </p:sp>
      <p:sp>
        <p:nvSpPr>
          <p:cNvPr id="4130" name="Text Box 34"/>
          <p:cNvSpPr txBox="1">
            <a:spLocks noChangeArrowheads="1"/>
          </p:cNvSpPr>
          <p:nvPr/>
        </p:nvSpPr>
        <p:spPr bwMode="auto">
          <a:xfrm>
            <a:off x="838200" y="609600"/>
            <a:ext cx="7848600" cy="457200"/>
          </a:xfrm>
          <a:prstGeom prst="rect">
            <a:avLst/>
          </a:prstGeom>
          <a:noFill/>
          <a:ln w="9525">
            <a:noFill/>
            <a:miter lim="800000"/>
            <a:headEnd/>
            <a:tailEnd/>
          </a:ln>
          <a:effectLst/>
        </p:spPr>
        <p:txBody>
          <a:bodyPr>
            <a:spAutoFit/>
          </a:bodyPr>
          <a:lstStyle/>
          <a:p>
            <a:pPr>
              <a:spcBef>
                <a:spcPct val="50000"/>
              </a:spcBef>
            </a:pPr>
            <a:endParaRPr lang="en-GB" dirty="0"/>
          </a:p>
        </p:txBody>
      </p:sp>
      <p:sp>
        <p:nvSpPr>
          <p:cNvPr id="6" name="Subtitle 5"/>
          <p:cNvSpPr>
            <a:spLocks noGrp="1"/>
          </p:cNvSpPr>
          <p:nvPr>
            <p:ph type="subTitle" sz="quarter" idx="1"/>
          </p:nvPr>
        </p:nvSpPr>
        <p:spPr>
          <a:xfrm>
            <a:off x="1828800" y="3449638"/>
            <a:ext cx="7315200" cy="2787674"/>
          </a:xfrm>
        </p:spPr>
        <p:txBody>
          <a:bodyPr/>
          <a:lstStyle/>
          <a:p>
            <a:r>
              <a:rPr lang="en-US" sz="2800" dirty="0" smtClean="0"/>
              <a:t>Information for Investment Funds Users (1)</a:t>
            </a:r>
            <a:endParaRPr lang="en-GB" sz="2800" dirty="0" smtClean="0"/>
          </a:p>
          <a:p>
            <a:endParaRPr lang="en-GB" dirty="0" smtClean="0"/>
          </a:p>
        </p:txBody>
      </p:sp>
      <p:sp>
        <p:nvSpPr>
          <p:cNvPr id="7" name="SpeakerAndDate"/>
          <p:cNvSpPr txBox="1">
            <a:spLocks noChangeArrowheads="1"/>
          </p:cNvSpPr>
          <p:nvPr/>
        </p:nvSpPr>
        <p:spPr bwMode="auto">
          <a:xfrm>
            <a:off x="1828800" y="5514975"/>
            <a:ext cx="3733800" cy="763588"/>
          </a:xfrm>
          <a:prstGeom prst="rect">
            <a:avLst/>
          </a:prstGeom>
          <a:noFill/>
          <a:ln w="9525">
            <a:noFill/>
            <a:miter lim="800000"/>
            <a:headEnd/>
            <a:tailEnd/>
          </a:ln>
          <a:effectLst/>
        </p:spPr>
        <p:txBody>
          <a:bodyPr>
            <a:spAutoFit/>
          </a:bodyPr>
          <a:lstStyle/>
          <a:p>
            <a:pPr>
              <a:spcBef>
                <a:spcPct val="50000"/>
              </a:spcBef>
            </a:pPr>
            <a:r>
              <a:rPr lang="en-GB" sz="2000" dirty="0" smtClean="0"/>
              <a:t>Janice E. Chapman, Standards</a:t>
            </a:r>
            <a:endParaRPr lang="en-GB" sz="2000" dirty="0"/>
          </a:p>
          <a:p>
            <a:pPr>
              <a:spcBef>
                <a:spcPct val="50000"/>
              </a:spcBef>
            </a:pPr>
            <a:r>
              <a:rPr lang="en-GB" sz="1600" dirty="0" smtClean="0"/>
              <a:t>January 2012</a:t>
            </a:r>
            <a:endParaRPr lang="en-GB"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Box 123"/>
          <p:cNvSpPr txBox="1"/>
          <p:nvPr/>
        </p:nvSpPr>
        <p:spPr>
          <a:xfrm>
            <a:off x="4751293" y="3670528"/>
            <a:ext cx="838691" cy="230832"/>
          </a:xfrm>
          <a:prstGeom prst="rect">
            <a:avLst/>
          </a:prstGeom>
          <a:noFill/>
        </p:spPr>
        <p:txBody>
          <a:bodyPr wrap="none" rtlCol="0">
            <a:spAutoFit/>
          </a:bodyPr>
          <a:lstStyle/>
          <a:p>
            <a:r>
              <a:rPr lang="en-US" sz="900" dirty="0" smtClean="0">
                <a:solidFill>
                  <a:srgbClr val="336699"/>
                </a:solidFill>
              </a:rPr>
              <a:t>DEFINITION</a:t>
            </a:r>
            <a:endParaRPr lang="en-GB" sz="900" dirty="0">
              <a:solidFill>
                <a:srgbClr val="336699"/>
              </a:solidFill>
            </a:endParaRPr>
          </a:p>
        </p:txBody>
      </p:sp>
      <p:cxnSp>
        <p:nvCxnSpPr>
          <p:cNvPr id="126" name="Straight Connector 125"/>
          <p:cNvCxnSpPr/>
          <p:nvPr/>
        </p:nvCxnSpPr>
        <p:spPr bwMode="auto">
          <a:xfrm>
            <a:off x="4778185" y="3854833"/>
            <a:ext cx="360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sp>
        <p:nvSpPr>
          <p:cNvPr id="91" name="Rectangle 90"/>
          <p:cNvSpPr/>
          <p:nvPr/>
        </p:nvSpPr>
        <p:spPr bwMode="auto">
          <a:xfrm>
            <a:off x="905431" y="3290047"/>
            <a:ext cx="3783110" cy="179294"/>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81" name="Rectangle 80"/>
          <p:cNvSpPr/>
          <p:nvPr/>
        </p:nvSpPr>
        <p:spPr bwMode="auto">
          <a:xfrm>
            <a:off x="5208491" y="2814909"/>
            <a:ext cx="977156" cy="2330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78" name="Rectangle 77"/>
          <p:cNvSpPr/>
          <p:nvPr/>
        </p:nvSpPr>
        <p:spPr bwMode="auto">
          <a:xfrm>
            <a:off x="1174373" y="2814909"/>
            <a:ext cx="977156" cy="2330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79" name="Rectangle 78"/>
          <p:cNvSpPr/>
          <p:nvPr/>
        </p:nvSpPr>
        <p:spPr bwMode="auto">
          <a:xfrm>
            <a:off x="2182903" y="2814909"/>
            <a:ext cx="977156" cy="233083"/>
          </a:xfrm>
          <a:prstGeom prst="rect">
            <a:avLst/>
          </a:prstGeom>
          <a:solidFill>
            <a:srgbClr val="3366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80" name="Rectangle 79"/>
          <p:cNvSpPr/>
          <p:nvPr/>
        </p:nvSpPr>
        <p:spPr bwMode="auto">
          <a:xfrm>
            <a:off x="3191433" y="2814909"/>
            <a:ext cx="977156" cy="2330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72" name="Rectangle 71"/>
          <p:cNvSpPr/>
          <p:nvPr/>
        </p:nvSpPr>
        <p:spPr bwMode="auto">
          <a:xfrm>
            <a:off x="4199962" y="2814909"/>
            <a:ext cx="977156" cy="2330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smtClean="0"/>
              <a:t>How to view content 6</a:t>
            </a:r>
            <a:endParaRPr lang="en-GB" dirty="0"/>
          </a:p>
        </p:txBody>
      </p:sp>
      <p:sp>
        <p:nvSpPr>
          <p:cNvPr id="4" name="Footer Placeholder 3"/>
          <p:cNvSpPr>
            <a:spLocks noGrp="1"/>
          </p:cNvSpPr>
          <p:nvPr>
            <p:ph type="ftr" sz="quarter" idx="10"/>
          </p:nvPr>
        </p:nvSpPr>
        <p:spPr/>
        <p:txBody>
          <a:bodyPr/>
          <a:lstStyle/>
          <a:p>
            <a:r>
              <a:rPr lang="en-US" dirty="0" smtClean="0"/>
              <a:t>SWIFT MyStandards Demonstration (Investment Funds)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10</a:t>
            </a:fld>
            <a:endParaRPr lang="en-GB" dirty="0"/>
          </a:p>
        </p:txBody>
      </p:sp>
      <p:sp>
        <p:nvSpPr>
          <p:cNvPr id="39" name="Rectangle 38"/>
          <p:cNvSpPr/>
          <p:nvPr/>
        </p:nvSpPr>
        <p:spPr bwMode="auto">
          <a:xfrm>
            <a:off x="878572" y="2510118"/>
            <a:ext cx="4894699" cy="171444"/>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52" name="TextBox 51"/>
          <p:cNvSpPr txBox="1"/>
          <p:nvPr/>
        </p:nvSpPr>
        <p:spPr>
          <a:xfrm>
            <a:off x="831068" y="2440771"/>
            <a:ext cx="2693366" cy="276999"/>
          </a:xfrm>
          <a:prstGeom prst="rect">
            <a:avLst/>
          </a:prstGeom>
          <a:noFill/>
        </p:spPr>
        <p:txBody>
          <a:bodyPr wrap="none" rtlCol="0">
            <a:spAutoFit/>
          </a:bodyPr>
          <a:lstStyle/>
          <a:p>
            <a:pPr>
              <a:tabLst>
                <a:tab pos="1438275" algn="l"/>
                <a:tab pos="2867025" algn="l"/>
                <a:tab pos="4838700" algn="l"/>
              </a:tabLst>
            </a:pPr>
            <a:r>
              <a:rPr lang="en-US" sz="1200" b="1" dirty="0" smtClean="0">
                <a:solidFill>
                  <a:srgbClr val="003399"/>
                </a:solidFill>
              </a:rPr>
              <a:t>Price Report V03 (reda.001.001.03)</a:t>
            </a:r>
            <a:endParaRPr lang="en-GB" sz="1200" b="1" dirty="0">
              <a:solidFill>
                <a:srgbClr val="003399"/>
              </a:solidFill>
            </a:endParaRPr>
          </a:p>
        </p:txBody>
      </p:sp>
      <p:pic>
        <p:nvPicPr>
          <p:cNvPr id="59" name="Picture 30" descr="SWIFT_Logo_color"/>
          <p:cNvPicPr>
            <a:picLocks noChangeAspect="1" noChangeArrowheads="1"/>
          </p:cNvPicPr>
          <p:nvPr/>
        </p:nvPicPr>
        <p:blipFill>
          <a:blip r:embed="rId2" cstate="print"/>
          <a:srcRect/>
          <a:stretch>
            <a:fillRect/>
          </a:stretch>
        </p:blipFill>
        <p:spPr bwMode="auto">
          <a:xfrm>
            <a:off x="882322" y="1354687"/>
            <a:ext cx="362169" cy="362169"/>
          </a:xfrm>
          <a:prstGeom prst="rect">
            <a:avLst/>
          </a:prstGeom>
          <a:noFill/>
        </p:spPr>
      </p:pic>
      <p:cxnSp>
        <p:nvCxnSpPr>
          <p:cNvPr id="60" name="Straight Connector 59"/>
          <p:cNvCxnSpPr/>
          <p:nvPr/>
        </p:nvCxnSpPr>
        <p:spPr bwMode="auto">
          <a:xfrm>
            <a:off x="832207" y="1335647"/>
            <a:ext cx="78480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61" name="Straight Connector 60"/>
          <p:cNvCxnSpPr/>
          <p:nvPr/>
        </p:nvCxnSpPr>
        <p:spPr bwMode="auto">
          <a:xfrm rot="16200000">
            <a:off x="-1445231" y="3617141"/>
            <a:ext cx="45720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62" name="Straight Connector 61"/>
          <p:cNvCxnSpPr/>
          <p:nvPr/>
        </p:nvCxnSpPr>
        <p:spPr bwMode="auto">
          <a:xfrm rot="16200000">
            <a:off x="6402512" y="3632049"/>
            <a:ext cx="45720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63" name="TextBox 62"/>
          <p:cNvSpPr txBox="1"/>
          <p:nvPr/>
        </p:nvSpPr>
        <p:spPr>
          <a:xfrm>
            <a:off x="1118923" y="2128116"/>
            <a:ext cx="599844" cy="261610"/>
          </a:xfrm>
          <a:prstGeom prst="rect">
            <a:avLst/>
          </a:prstGeom>
          <a:noFill/>
        </p:spPr>
        <p:txBody>
          <a:bodyPr wrap="none" rtlCol="0">
            <a:spAutoFit/>
          </a:bodyPr>
          <a:lstStyle/>
          <a:p>
            <a:pPr>
              <a:tabLst>
                <a:tab pos="1438275" algn="l"/>
                <a:tab pos="2867025" algn="l"/>
                <a:tab pos="4838700" algn="l"/>
              </a:tabLst>
            </a:pPr>
            <a:r>
              <a:rPr lang="en-US" sz="1100" dirty="0" smtClean="0">
                <a:solidFill>
                  <a:schemeClr val="bg1">
                    <a:lumMod val="50000"/>
                  </a:schemeClr>
                </a:solidFill>
              </a:rPr>
              <a:t>Home </a:t>
            </a:r>
            <a:endParaRPr lang="en-GB" sz="1100" dirty="0">
              <a:solidFill>
                <a:schemeClr val="bg1">
                  <a:lumMod val="50000"/>
                </a:schemeClr>
              </a:solidFill>
            </a:endParaRPr>
          </a:p>
        </p:txBody>
      </p:sp>
      <p:pic>
        <p:nvPicPr>
          <p:cNvPr id="64" name="Picture 3"/>
          <p:cNvPicPr>
            <a:picLocks noChangeAspect="1" noChangeArrowheads="1"/>
          </p:cNvPicPr>
          <p:nvPr/>
        </p:nvPicPr>
        <p:blipFill>
          <a:blip r:embed="rId3" cstate="print"/>
          <a:srcRect/>
          <a:stretch>
            <a:fillRect/>
          </a:stretch>
        </p:blipFill>
        <p:spPr bwMode="auto">
          <a:xfrm>
            <a:off x="919491" y="2156449"/>
            <a:ext cx="200025" cy="228600"/>
          </a:xfrm>
          <a:prstGeom prst="rect">
            <a:avLst/>
          </a:prstGeom>
          <a:noFill/>
          <a:ln w="9525">
            <a:noFill/>
            <a:miter lim="800000"/>
            <a:headEnd/>
            <a:tailEnd/>
          </a:ln>
        </p:spPr>
      </p:pic>
      <p:sp>
        <p:nvSpPr>
          <p:cNvPr id="65" name="TextBox 64"/>
          <p:cNvSpPr txBox="1"/>
          <p:nvPr/>
        </p:nvSpPr>
        <p:spPr>
          <a:xfrm>
            <a:off x="4126503" y="2823935"/>
            <a:ext cx="1172116" cy="230832"/>
          </a:xfrm>
          <a:prstGeom prst="rect">
            <a:avLst/>
          </a:prstGeom>
          <a:noFill/>
        </p:spPr>
        <p:txBody>
          <a:bodyPr wrap="none" rtlCol="0">
            <a:spAutoFit/>
          </a:bodyPr>
          <a:lstStyle/>
          <a:p>
            <a:pPr>
              <a:tabLst>
                <a:tab pos="1438275" algn="l"/>
                <a:tab pos="2867025" algn="l"/>
                <a:tab pos="4838700" algn="l"/>
              </a:tabLst>
            </a:pPr>
            <a:r>
              <a:rPr lang="en-US" sz="900" dirty="0" smtClean="0"/>
              <a:t>Change Requests  </a:t>
            </a:r>
            <a:endParaRPr lang="en-GB" sz="900" dirty="0"/>
          </a:p>
        </p:txBody>
      </p:sp>
      <p:sp>
        <p:nvSpPr>
          <p:cNvPr id="66" name="TextBox 65"/>
          <p:cNvSpPr txBox="1"/>
          <p:nvPr/>
        </p:nvSpPr>
        <p:spPr>
          <a:xfrm>
            <a:off x="1256179" y="2823935"/>
            <a:ext cx="761747" cy="230832"/>
          </a:xfrm>
          <a:prstGeom prst="rect">
            <a:avLst/>
          </a:prstGeom>
          <a:noFill/>
        </p:spPr>
        <p:txBody>
          <a:bodyPr wrap="none" rtlCol="0">
            <a:spAutoFit/>
          </a:bodyPr>
          <a:lstStyle/>
          <a:p>
            <a:pPr>
              <a:tabLst>
                <a:tab pos="1438275" algn="l"/>
                <a:tab pos="2867025" algn="l"/>
                <a:tab pos="4838700" algn="l"/>
              </a:tabLst>
            </a:pPr>
            <a:r>
              <a:rPr lang="en-US" sz="900" dirty="0" smtClean="0"/>
              <a:t>Description</a:t>
            </a:r>
            <a:endParaRPr lang="en-GB" sz="900" dirty="0"/>
          </a:p>
        </p:txBody>
      </p:sp>
      <p:sp>
        <p:nvSpPr>
          <p:cNvPr id="67" name="TextBox 66"/>
          <p:cNvSpPr txBox="1"/>
          <p:nvPr/>
        </p:nvSpPr>
        <p:spPr>
          <a:xfrm>
            <a:off x="2341256" y="2823935"/>
            <a:ext cx="588623" cy="230832"/>
          </a:xfrm>
          <a:prstGeom prst="rect">
            <a:avLst/>
          </a:prstGeom>
          <a:noFill/>
        </p:spPr>
        <p:txBody>
          <a:bodyPr wrap="none" rtlCol="0">
            <a:spAutoFit/>
          </a:bodyPr>
          <a:lstStyle/>
          <a:p>
            <a:pPr>
              <a:tabLst>
                <a:tab pos="1438275" algn="l"/>
                <a:tab pos="2867025" algn="l"/>
                <a:tab pos="4838700" algn="l"/>
              </a:tabLst>
            </a:pPr>
            <a:r>
              <a:rPr lang="en-US" sz="900" dirty="0" smtClean="0">
                <a:solidFill>
                  <a:schemeClr val="bg1"/>
                </a:solidFill>
              </a:rPr>
              <a:t>Content</a:t>
            </a:r>
            <a:endParaRPr lang="en-GB" sz="900" dirty="0">
              <a:solidFill>
                <a:schemeClr val="bg1"/>
              </a:solidFill>
            </a:endParaRPr>
          </a:p>
        </p:txBody>
      </p:sp>
      <p:sp>
        <p:nvSpPr>
          <p:cNvPr id="68" name="TextBox 67"/>
          <p:cNvSpPr txBox="1"/>
          <p:nvPr/>
        </p:nvSpPr>
        <p:spPr>
          <a:xfrm>
            <a:off x="3340187" y="2823935"/>
            <a:ext cx="633507" cy="230832"/>
          </a:xfrm>
          <a:prstGeom prst="rect">
            <a:avLst/>
          </a:prstGeom>
          <a:noFill/>
        </p:spPr>
        <p:txBody>
          <a:bodyPr wrap="none" rtlCol="0">
            <a:spAutoFit/>
          </a:bodyPr>
          <a:lstStyle/>
          <a:p>
            <a:pPr>
              <a:tabLst>
                <a:tab pos="1438275" algn="l"/>
                <a:tab pos="2867025" algn="l"/>
                <a:tab pos="4838700" algn="l"/>
              </a:tabLst>
            </a:pPr>
            <a:r>
              <a:rPr lang="en-US" sz="900" dirty="0" smtClean="0"/>
              <a:t>Versions</a:t>
            </a:r>
            <a:endParaRPr lang="en-GB" sz="900" dirty="0"/>
          </a:p>
        </p:txBody>
      </p:sp>
      <p:sp>
        <p:nvSpPr>
          <p:cNvPr id="69" name="TextBox 68"/>
          <p:cNvSpPr txBox="1"/>
          <p:nvPr/>
        </p:nvSpPr>
        <p:spPr>
          <a:xfrm>
            <a:off x="5183193" y="2823935"/>
            <a:ext cx="1018227" cy="230832"/>
          </a:xfrm>
          <a:prstGeom prst="rect">
            <a:avLst/>
          </a:prstGeom>
          <a:noFill/>
        </p:spPr>
        <p:txBody>
          <a:bodyPr wrap="none" rtlCol="0">
            <a:spAutoFit/>
          </a:bodyPr>
          <a:lstStyle/>
          <a:p>
            <a:pPr>
              <a:tabLst>
                <a:tab pos="1438275" algn="l"/>
                <a:tab pos="2867025" algn="l"/>
                <a:tab pos="4838700" algn="l"/>
              </a:tabLst>
            </a:pPr>
            <a:r>
              <a:rPr lang="en-US" sz="900" smtClean="0"/>
              <a:t>Market Practice</a:t>
            </a:r>
            <a:endParaRPr lang="en-GB" sz="900" dirty="0"/>
          </a:p>
        </p:txBody>
      </p:sp>
      <p:sp>
        <p:nvSpPr>
          <p:cNvPr id="71" name="TextBox 70"/>
          <p:cNvSpPr txBox="1"/>
          <p:nvPr/>
        </p:nvSpPr>
        <p:spPr>
          <a:xfrm>
            <a:off x="5874640" y="2474319"/>
            <a:ext cx="538930" cy="246221"/>
          </a:xfrm>
          <a:prstGeom prst="rect">
            <a:avLst/>
          </a:prstGeom>
          <a:noFill/>
        </p:spPr>
        <p:txBody>
          <a:bodyPr wrap="none" rtlCol="0">
            <a:spAutoFit/>
          </a:bodyPr>
          <a:lstStyle/>
          <a:p>
            <a:pPr>
              <a:tabLst>
                <a:tab pos="1438275" algn="l"/>
                <a:tab pos="2867025" algn="l"/>
                <a:tab pos="4838700" algn="l"/>
              </a:tabLst>
            </a:pPr>
            <a:r>
              <a:rPr lang="en-US" sz="1000" dirty="0" smtClean="0"/>
              <a:t>export</a:t>
            </a:r>
            <a:endParaRPr lang="en-GB" sz="1000" dirty="0"/>
          </a:p>
        </p:txBody>
      </p:sp>
      <p:pic>
        <p:nvPicPr>
          <p:cNvPr id="2050" name="Picture 2"/>
          <p:cNvPicPr>
            <a:picLocks noChangeAspect="1" noChangeArrowheads="1"/>
          </p:cNvPicPr>
          <p:nvPr/>
        </p:nvPicPr>
        <p:blipFill>
          <a:blip r:embed="rId4" cstate="print"/>
          <a:srcRect/>
          <a:stretch>
            <a:fillRect/>
          </a:stretch>
        </p:blipFill>
        <p:spPr bwMode="auto">
          <a:xfrm>
            <a:off x="5790360" y="2519083"/>
            <a:ext cx="180975" cy="152400"/>
          </a:xfrm>
          <a:prstGeom prst="rect">
            <a:avLst/>
          </a:prstGeom>
          <a:noFill/>
          <a:ln w="9525">
            <a:noFill/>
            <a:miter lim="800000"/>
            <a:headEnd/>
            <a:tailEnd/>
          </a:ln>
        </p:spPr>
      </p:pic>
      <p:sp>
        <p:nvSpPr>
          <p:cNvPr id="85" name="Rectangle 84"/>
          <p:cNvSpPr/>
          <p:nvPr/>
        </p:nvSpPr>
        <p:spPr bwMode="auto">
          <a:xfrm>
            <a:off x="905432" y="2805945"/>
            <a:ext cx="242050" cy="2330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pic>
        <p:nvPicPr>
          <p:cNvPr id="10" name="Picture 3"/>
          <p:cNvPicPr>
            <a:picLocks noChangeAspect="1" noChangeArrowheads="1"/>
          </p:cNvPicPr>
          <p:nvPr/>
        </p:nvPicPr>
        <p:blipFill>
          <a:blip r:embed="rId5" cstate="print"/>
          <a:srcRect/>
          <a:stretch>
            <a:fillRect/>
          </a:stretch>
        </p:blipFill>
        <p:spPr bwMode="auto">
          <a:xfrm>
            <a:off x="927287" y="2837042"/>
            <a:ext cx="171450" cy="161925"/>
          </a:xfrm>
          <a:prstGeom prst="rect">
            <a:avLst/>
          </a:prstGeom>
          <a:noFill/>
          <a:ln w="9525">
            <a:noFill/>
            <a:miter lim="800000"/>
            <a:headEnd/>
            <a:tailEnd/>
          </a:ln>
        </p:spPr>
      </p:pic>
      <p:sp>
        <p:nvSpPr>
          <p:cNvPr id="86" name="Rectangle 85"/>
          <p:cNvSpPr/>
          <p:nvPr/>
        </p:nvSpPr>
        <p:spPr bwMode="auto">
          <a:xfrm>
            <a:off x="6203573" y="2814909"/>
            <a:ext cx="977156" cy="2330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70" name="TextBox 69"/>
          <p:cNvSpPr txBox="1"/>
          <p:nvPr/>
        </p:nvSpPr>
        <p:spPr>
          <a:xfrm>
            <a:off x="6279650" y="2823935"/>
            <a:ext cx="742511" cy="230832"/>
          </a:xfrm>
          <a:prstGeom prst="rect">
            <a:avLst/>
          </a:prstGeom>
          <a:noFill/>
        </p:spPr>
        <p:txBody>
          <a:bodyPr wrap="none" rtlCol="0">
            <a:spAutoFit/>
          </a:bodyPr>
          <a:lstStyle/>
          <a:p>
            <a:pPr>
              <a:tabLst>
                <a:tab pos="1438275" algn="l"/>
                <a:tab pos="2867025" algn="l"/>
                <a:tab pos="4838700" algn="l"/>
              </a:tabLst>
            </a:pPr>
            <a:r>
              <a:rPr lang="en-US" sz="900" dirty="0" smtClean="0"/>
              <a:t>Comments</a:t>
            </a:r>
            <a:endParaRPr lang="en-GB" sz="900" dirty="0"/>
          </a:p>
        </p:txBody>
      </p:sp>
      <p:sp>
        <p:nvSpPr>
          <p:cNvPr id="41" name="Rectangle 40"/>
          <p:cNvSpPr/>
          <p:nvPr/>
        </p:nvSpPr>
        <p:spPr bwMode="auto">
          <a:xfrm>
            <a:off x="899592" y="1732440"/>
            <a:ext cx="1296144" cy="360040"/>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2" name="Rectangle 41"/>
          <p:cNvSpPr/>
          <p:nvPr/>
        </p:nvSpPr>
        <p:spPr bwMode="auto">
          <a:xfrm>
            <a:off x="2195735" y="1732440"/>
            <a:ext cx="6401727" cy="360040"/>
          </a:xfrm>
          <a:prstGeom prst="rect">
            <a:avLst/>
          </a:prstGeom>
          <a:gradFill flip="none" rotWithShape="1">
            <a:gsLst>
              <a:gs pos="0">
                <a:srgbClr val="897865">
                  <a:shade val="30000"/>
                  <a:satMod val="115000"/>
                </a:srgbClr>
              </a:gs>
              <a:gs pos="50000">
                <a:srgbClr val="897865">
                  <a:shade val="67500"/>
                  <a:satMod val="115000"/>
                </a:srgbClr>
              </a:gs>
              <a:gs pos="100000">
                <a:srgbClr val="897865">
                  <a:shade val="100000"/>
                  <a:satMod val="115000"/>
                </a:srgb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4" name="TextBox 43"/>
          <p:cNvSpPr txBox="1"/>
          <p:nvPr/>
        </p:nvSpPr>
        <p:spPr>
          <a:xfrm>
            <a:off x="1013640" y="1732440"/>
            <a:ext cx="7712368" cy="338554"/>
          </a:xfrm>
          <a:prstGeom prst="rect">
            <a:avLst/>
          </a:prstGeom>
          <a:noFill/>
        </p:spPr>
        <p:txBody>
          <a:bodyPr wrap="none" rtlCol="0">
            <a:spAutoFit/>
          </a:bodyPr>
          <a:lstStyle/>
          <a:p>
            <a:pPr>
              <a:tabLst>
                <a:tab pos="1344613" algn="l"/>
                <a:tab pos="2774950" algn="l"/>
                <a:tab pos="4667250" algn="l"/>
                <a:tab pos="6548438" algn="l"/>
              </a:tabLst>
            </a:pPr>
            <a:r>
              <a:rPr lang="en-US" sz="1600" dirty="0" smtClean="0">
                <a:solidFill>
                  <a:schemeClr val="bg1">
                    <a:lumMod val="50000"/>
                  </a:schemeClr>
                </a:solidFill>
              </a:rPr>
              <a:t>News feed</a:t>
            </a:r>
            <a:r>
              <a:rPr lang="en-US" sz="1600" dirty="0" smtClean="0">
                <a:solidFill>
                  <a:schemeClr val="bg1"/>
                </a:solidFill>
              </a:rPr>
              <a:t>	Workspace	Base Standards	Market Practices	Directory</a:t>
            </a:r>
            <a:endParaRPr lang="en-GB" sz="1600" dirty="0">
              <a:solidFill>
                <a:schemeClr val="bg1"/>
              </a:solidFill>
            </a:endParaRPr>
          </a:p>
        </p:txBody>
      </p:sp>
      <p:cxnSp>
        <p:nvCxnSpPr>
          <p:cNvPr id="45" name="Straight Connector 44"/>
          <p:cNvCxnSpPr/>
          <p:nvPr/>
        </p:nvCxnSpPr>
        <p:spPr bwMode="auto">
          <a:xfrm>
            <a:off x="3552501" y="1736342"/>
            <a:ext cx="0" cy="3240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51" name="Straight Connector 50"/>
          <p:cNvCxnSpPr/>
          <p:nvPr/>
        </p:nvCxnSpPr>
        <p:spPr bwMode="auto">
          <a:xfrm>
            <a:off x="5387033" y="1734630"/>
            <a:ext cx="0" cy="3240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pic>
        <p:nvPicPr>
          <p:cNvPr id="53" name="Picture 4"/>
          <p:cNvPicPr>
            <a:picLocks noChangeAspect="1" noChangeArrowheads="1"/>
          </p:cNvPicPr>
          <p:nvPr/>
        </p:nvPicPr>
        <p:blipFill>
          <a:blip r:embed="rId6" cstate="print"/>
          <a:srcRect/>
          <a:stretch>
            <a:fillRect/>
          </a:stretch>
        </p:blipFill>
        <p:spPr bwMode="auto">
          <a:xfrm>
            <a:off x="922283" y="1823932"/>
            <a:ext cx="152400" cy="190500"/>
          </a:xfrm>
          <a:prstGeom prst="rect">
            <a:avLst/>
          </a:prstGeom>
          <a:noFill/>
          <a:ln w="9525">
            <a:noFill/>
            <a:miter lim="800000"/>
            <a:headEnd/>
            <a:tailEnd/>
          </a:ln>
        </p:spPr>
      </p:pic>
      <p:pic>
        <p:nvPicPr>
          <p:cNvPr id="54" name="Picture 9"/>
          <p:cNvPicPr>
            <a:picLocks noChangeAspect="1" noChangeArrowheads="1"/>
          </p:cNvPicPr>
          <p:nvPr/>
        </p:nvPicPr>
        <p:blipFill>
          <a:blip r:embed="rId7" cstate="print"/>
          <a:srcRect/>
          <a:stretch>
            <a:fillRect/>
          </a:stretch>
        </p:blipFill>
        <p:spPr bwMode="auto">
          <a:xfrm>
            <a:off x="2202739" y="1813420"/>
            <a:ext cx="219075" cy="190500"/>
          </a:xfrm>
          <a:prstGeom prst="rect">
            <a:avLst/>
          </a:prstGeom>
          <a:noFill/>
          <a:ln w="9525">
            <a:noFill/>
            <a:miter lim="800000"/>
            <a:headEnd/>
            <a:tailEnd/>
          </a:ln>
        </p:spPr>
      </p:pic>
      <p:pic>
        <p:nvPicPr>
          <p:cNvPr id="55" name="Picture 10"/>
          <p:cNvPicPr>
            <a:picLocks noChangeAspect="1" noChangeArrowheads="1"/>
          </p:cNvPicPr>
          <p:nvPr/>
        </p:nvPicPr>
        <p:blipFill>
          <a:blip r:embed="rId8" cstate="print"/>
          <a:srcRect/>
          <a:stretch>
            <a:fillRect/>
          </a:stretch>
        </p:blipFill>
        <p:spPr bwMode="auto">
          <a:xfrm>
            <a:off x="3620653" y="1848729"/>
            <a:ext cx="200025" cy="161925"/>
          </a:xfrm>
          <a:prstGeom prst="rect">
            <a:avLst/>
          </a:prstGeom>
          <a:noFill/>
          <a:ln w="9525">
            <a:noFill/>
            <a:miter lim="800000"/>
            <a:headEnd/>
            <a:tailEnd/>
          </a:ln>
        </p:spPr>
      </p:pic>
      <p:pic>
        <p:nvPicPr>
          <p:cNvPr id="56" name="Picture 11"/>
          <p:cNvPicPr>
            <a:picLocks noChangeAspect="1" noChangeArrowheads="1"/>
          </p:cNvPicPr>
          <p:nvPr/>
        </p:nvPicPr>
        <p:blipFill>
          <a:blip r:embed="rId9" cstate="print"/>
          <a:srcRect/>
          <a:stretch>
            <a:fillRect/>
          </a:stretch>
        </p:blipFill>
        <p:spPr bwMode="auto">
          <a:xfrm>
            <a:off x="5455202" y="1800118"/>
            <a:ext cx="209550" cy="238125"/>
          </a:xfrm>
          <a:prstGeom prst="rect">
            <a:avLst/>
          </a:prstGeom>
          <a:noFill/>
          <a:ln w="9525">
            <a:noFill/>
            <a:miter lim="800000"/>
            <a:headEnd/>
            <a:tailEnd/>
          </a:ln>
        </p:spPr>
      </p:pic>
      <p:pic>
        <p:nvPicPr>
          <p:cNvPr id="57" name="Picture 12"/>
          <p:cNvPicPr>
            <a:picLocks noChangeAspect="1" noChangeArrowheads="1"/>
          </p:cNvPicPr>
          <p:nvPr/>
        </p:nvPicPr>
        <p:blipFill>
          <a:blip r:embed="rId10" cstate="print"/>
          <a:srcRect/>
          <a:stretch>
            <a:fillRect/>
          </a:stretch>
        </p:blipFill>
        <p:spPr bwMode="auto">
          <a:xfrm>
            <a:off x="7420632" y="1799134"/>
            <a:ext cx="209550" cy="219075"/>
          </a:xfrm>
          <a:prstGeom prst="rect">
            <a:avLst/>
          </a:prstGeom>
          <a:noFill/>
          <a:ln w="9525">
            <a:noFill/>
            <a:miter lim="800000"/>
            <a:headEnd/>
            <a:tailEnd/>
          </a:ln>
        </p:spPr>
      </p:pic>
      <p:cxnSp>
        <p:nvCxnSpPr>
          <p:cNvPr id="58" name="Straight Connector 57"/>
          <p:cNvCxnSpPr/>
          <p:nvPr/>
        </p:nvCxnSpPr>
        <p:spPr bwMode="auto">
          <a:xfrm>
            <a:off x="7378745" y="1729375"/>
            <a:ext cx="0" cy="3240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74" name="TextBox 73"/>
          <p:cNvSpPr txBox="1"/>
          <p:nvPr/>
        </p:nvSpPr>
        <p:spPr>
          <a:xfrm>
            <a:off x="877457" y="3252313"/>
            <a:ext cx="6340760" cy="230832"/>
          </a:xfrm>
          <a:prstGeom prst="rect">
            <a:avLst/>
          </a:prstGeom>
          <a:noFill/>
        </p:spPr>
        <p:txBody>
          <a:bodyPr wrap="square" rtlCol="0">
            <a:spAutoFit/>
          </a:bodyPr>
          <a:lstStyle/>
          <a:p>
            <a:pPr>
              <a:tabLst>
                <a:tab pos="1612900" algn="l"/>
                <a:tab pos="1882775" algn="l"/>
                <a:tab pos="2241550" algn="l"/>
                <a:tab pos="2330450" algn="l"/>
                <a:tab pos="2505075" algn="l"/>
                <a:tab pos="2778125" algn="l"/>
              </a:tabLst>
            </a:pPr>
            <a:r>
              <a:rPr lang="en-US" sz="900" b="1" dirty="0" smtClean="0">
                <a:solidFill>
                  <a:schemeClr val="bg1">
                    <a:lumMod val="50000"/>
                  </a:schemeClr>
                </a:solidFill>
              </a:rPr>
              <a:t>Name / Tags	Min	Max	Data type</a:t>
            </a:r>
            <a:endParaRPr lang="en-GB" sz="900" b="1" dirty="0">
              <a:solidFill>
                <a:schemeClr val="bg1">
                  <a:lumMod val="50000"/>
                </a:schemeClr>
              </a:solidFill>
            </a:endParaRPr>
          </a:p>
        </p:txBody>
      </p:sp>
      <p:cxnSp>
        <p:nvCxnSpPr>
          <p:cNvPr id="109" name="Straight Connector 108"/>
          <p:cNvCxnSpPr/>
          <p:nvPr/>
        </p:nvCxnSpPr>
        <p:spPr bwMode="auto">
          <a:xfrm>
            <a:off x="905435" y="3666565"/>
            <a:ext cx="378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14" name="Straight Connector 113"/>
          <p:cNvCxnSpPr/>
          <p:nvPr/>
        </p:nvCxnSpPr>
        <p:spPr bwMode="auto">
          <a:xfrm rot="5400000">
            <a:off x="3975883" y="3993742"/>
            <a:ext cx="1404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15" name="Straight Connector 114"/>
          <p:cNvCxnSpPr/>
          <p:nvPr/>
        </p:nvCxnSpPr>
        <p:spPr bwMode="auto">
          <a:xfrm rot="5400000">
            <a:off x="201742" y="4002707"/>
            <a:ext cx="1404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16" name="Straight Connector 115"/>
          <p:cNvCxnSpPr/>
          <p:nvPr/>
        </p:nvCxnSpPr>
        <p:spPr bwMode="auto">
          <a:xfrm>
            <a:off x="905435" y="3836895"/>
            <a:ext cx="378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17" name="Straight Connector 116"/>
          <p:cNvCxnSpPr/>
          <p:nvPr/>
        </p:nvCxnSpPr>
        <p:spPr bwMode="auto">
          <a:xfrm>
            <a:off x="914400" y="3989295"/>
            <a:ext cx="378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18" name="Straight Connector 117"/>
          <p:cNvCxnSpPr/>
          <p:nvPr/>
        </p:nvCxnSpPr>
        <p:spPr bwMode="auto">
          <a:xfrm>
            <a:off x="896471" y="4159624"/>
            <a:ext cx="378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19" name="Straight Connector 118"/>
          <p:cNvCxnSpPr/>
          <p:nvPr/>
        </p:nvCxnSpPr>
        <p:spPr bwMode="auto">
          <a:xfrm>
            <a:off x="896470" y="4329954"/>
            <a:ext cx="378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20" name="Straight Connector 119"/>
          <p:cNvCxnSpPr/>
          <p:nvPr/>
        </p:nvCxnSpPr>
        <p:spPr bwMode="auto">
          <a:xfrm>
            <a:off x="905435" y="4500283"/>
            <a:ext cx="378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21" name="Straight Connector 120"/>
          <p:cNvCxnSpPr/>
          <p:nvPr/>
        </p:nvCxnSpPr>
        <p:spPr bwMode="auto">
          <a:xfrm>
            <a:off x="896470" y="4697506"/>
            <a:ext cx="378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sp>
        <p:nvSpPr>
          <p:cNvPr id="122" name="Rectangle 121"/>
          <p:cNvSpPr/>
          <p:nvPr/>
        </p:nvSpPr>
        <p:spPr bwMode="auto">
          <a:xfrm>
            <a:off x="4764737" y="3281074"/>
            <a:ext cx="3635192" cy="233083"/>
          </a:xfrm>
          <a:prstGeom prst="rect">
            <a:avLst/>
          </a:prstGeom>
          <a:solidFill>
            <a:srgbClr val="3366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123" name="TextBox 122"/>
          <p:cNvSpPr txBox="1"/>
          <p:nvPr/>
        </p:nvSpPr>
        <p:spPr>
          <a:xfrm>
            <a:off x="4751293" y="3290100"/>
            <a:ext cx="1332416" cy="230832"/>
          </a:xfrm>
          <a:prstGeom prst="rect">
            <a:avLst/>
          </a:prstGeom>
          <a:noFill/>
        </p:spPr>
        <p:txBody>
          <a:bodyPr wrap="none" rtlCol="0">
            <a:spAutoFit/>
          </a:bodyPr>
          <a:lstStyle/>
          <a:p>
            <a:pPr>
              <a:tabLst>
                <a:tab pos="1438275" algn="l"/>
                <a:tab pos="2867025" algn="l"/>
                <a:tab pos="4838700" algn="l"/>
              </a:tabLst>
            </a:pPr>
            <a:r>
              <a:rPr lang="en-US" sz="900" dirty="0" smtClean="0">
                <a:solidFill>
                  <a:schemeClr val="bg1"/>
                </a:solidFill>
              </a:rPr>
              <a:t>Message Identification</a:t>
            </a:r>
            <a:endParaRPr lang="en-GB" sz="900" dirty="0">
              <a:solidFill>
                <a:schemeClr val="bg1"/>
              </a:solidFill>
            </a:endParaRPr>
          </a:p>
        </p:txBody>
      </p:sp>
      <p:sp>
        <p:nvSpPr>
          <p:cNvPr id="130" name="TextBox 129"/>
          <p:cNvSpPr txBox="1"/>
          <p:nvPr/>
        </p:nvSpPr>
        <p:spPr>
          <a:xfrm>
            <a:off x="4751293" y="4441492"/>
            <a:ext cx="691215" cy="230832"/>
          </a:xfrm>
          <a:prstGeom prst="rect">
            <a:avLst/>
          </a:prstGeom>
          <a:noFill/>
        </p:spPr>
        <p:txBody>
          <a:bodyPr wrap="none" rtlCol="0">
            <a:spAutoFit/>
          </a:bodyPr>
          <a:lstStyle/>
          <a:p>
            <a:r>
              <a:rPr lang="en-US" sz="900" dirty="0" smtClean="0">
                <a:solidFill>
                  <a:srgbClr val="336699"/>
                </a:solidFill>
              </a:rPr>
              <a:t>XML TAG</a:t>
            </a:r>
            <a:endParaRPr lang="en-GB" sz="900" dirty="0">
              <a:solidFill>
                <a:srgbClr val="336699"/>
              </a:solidFill>
            </a:endParaRPr>
          </a:p>
        </p:txBody>
      </p:sp>
      <p:sp>
        <p:nvSpPr>
          <p:cNvPr id="131" name="TextBox 130"/>
          <p:cNvSpPr txBox="1"/>
          <p:nvPr/>
        </p:nvSpPr>
        <p:spPr>
          <a:xfrm>
            <a:off x="4751293" y="3935505"/>
            <a:ext cx="3765176" cy="369332"/>
          </a:xfrm>
          <a:prstGeom prst="rect">
            <a:avLst/>
          </a:prstGeom>
          <a:noFill/>
        </p:spPr>
        <p:txBody>
          <a:bodyPr wrap="square" rtlCol="0">
            <a:spAutoFit/>
          </a:bodyPr>
          <a:lstStyle/>
          <a:p>
            <a:r>
              <a:rPr lang="en-US" sz="900" dirty="0" smtClean="0"/>
              <a:t>Reference that uniquely identifies a message from a business application standpoint. </a:t>
            </a:r>
            <a:endParaRPr lang="en-GB" sz="900" dirty="0"/>
          </a:p>
        </p:txBody>
      </p:sp>
      <p:sp>
        <p:nvSpPr>
          <p:cNvPr id="132" name="TextBox 131"/>
          <p:cNvSpPr txBox="1"/>
          <p:nvPr/>
        </p:nvSpPr>
        <p:spPr>
          <a:xfrm>
            <a:off x="4751293" y="4643717"/>
            <a:ext cx="1532965" cy="230832"/>
          </a:xfrm>
          <a:prstGeom prst="rect">
            <a:avLst/>
          </a:prstGeom>
          <a:noFill/>
        </p:spPr>
        <p:txBody>
          <a:bodyPr wrap="square" rtlCol="0">
            <a:spAutoFit/>
          </a:bodyPr>
          <a:lstStyle/>
          <a:p>
            <a:r>
              <a:rPr lang="en-US" sz="900" dirty="0" err="1" smtClean="0"/>
              <a:t>MsgId</a:t>
            </a:r>
            <a:endParaRPr lang="en-GB" sz="900" dirty="0"/>
          </a:p>
        </p:txBody>
      </p:sp>
      <p:cxnSp>
        <p:nvCxnSpPr>
          <p:cNvPr id="133" name="Straight Connector 132"/>
          <p:cNvCxnSpPr/>
          <p:nvPr/>
        </p:nvCxnSpPr>
        <p:spPr bwMode="auto">
          <a:xfrm>
            <a:off x="4778185" y="4643728"/>
            <a:ext cx="360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sp>
        <p:nvSpPr>
          <p:cNvPr id="134" name="Rectangle 133"/>
          <p:cNvSpPr/>
          <p:nvPr/>
        </p:nvSpPr>
        <p:spPr bwMode="auto">
          <a:xfrm>
            <a:off x="4764737" y="5029192"/>
            <a:ext cx="3635192" cy="233083"/>
          </a:xfrm>
          <a:prstGeom prst="rect">
            <a:avLst/>
          </a:prstGeom>
          <a:solidFill>
            <a:srgbClr val="3366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135" name="TextBox 134"/>
          <p:cNvSpPr txBox="1"/>
          <p:nvPr/>
        </p:nvSpPr>
        <p:spPr>
          <a:xfrm>
            <a:off x="4751293" y="5038218"/>
            <a:ext cx="742511" cy="230832"/>
          </a:xfrm>
          <a:prstGeom prst="rect">
            <a:avLst/>
          </a:prstGeom>
          <a:noFill/>
        </p:spPr>
        <p:txBody>
          <a:bodyPr wrap="none" rtlCol="0">
            <a:spAutoFit/>
          </a:bodyPr>
          <a:lstStyle/>
          <a:p>
            <a:pPr>
              <a:tabLst>
                <a:tab pos="1438275" algn="l"/>
                <a:tab pos="2867025" algn="l"/>
                <a:tab pos="4838700" algn="l"/>
              </a:tabLst>
            </a:pPr>
            <a:r>
              <a:rPr lang="en-US" sz="900" dirty="0" smtClean="0">
                <a:solidFill>
                  <a:schemeClr val="bg1"/>
                </a:solidFill>
              </a:rPr>
              <a:t>Comments</a:t>
            </a:r>
            <a:endParaRPr lang="en-GB" sz="900" dirty="0">
              <a:solidFill>
                <a:schemeClr val="bg1"/>
              </a:solidFill>
            </a:endParaRPr>
          </a:p>
        </p:txBody>
      </p:sp>
      <p:sp>
        <p:nvSpPr>
          <p:cNvPr id="136" name="Rectangle 135"/>
          <p:cNvSpPr/>
          <p:nvPr/>
        </p:nvSpPr>
        <p:spPr bwMode="auto">
          <a:xfrm>
            <a:off x="918876" y="3469334"/>
            <a:ext cx="3760700" cy="197232"/>
          </a:xfrm>
          <a:prstGeom prst="rect">
            <a:avLst/>
          </a:prstGeom>
          <a:solidFill>
            <a:srgbClr val="3366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73" name="TextBox 72"/>
          <p:cNvSpPr txBox="1"/>
          <p:nvPr/>
        </p:nvSpPr>
        <p:spPr>
          <a:xfrm>
            <a:off x="878969" y="3455705"/>
            <a:ext cx="3710960" cy="1259319"/>
          </a:xfrm>
          <a:prstGeom prst="rect">
            <a:avLst/>
          </a:prstGeom>
          <a:noFill/>
        </p:spPr>
        <p:txBody>
          <a:bodyPr wrap="square" rtlCol="0">
            <a:spAutoFit/>
          </a:bodyPr>
          <a:lstStyle/>
          <a:p>
            <a:pPr>
              <a:lnSpc>
                <a:spcPts val="1300"/>
              </a:lnSpc>
              <a:tabLst>
                <a:tab pos="268288" algn="l"/>
                <a:tab pos="1703388" algn="l"/>
                <a:tab pos="1882775" algn="l"/>
                <a:tab pos="2241550" algn="l"/>
                <a:tab pos="2330450" algn="l"/>
                <a:tab pos="2778125" algn="l"/>
              </a:tabLst>
            </a:pPr>
            <a:r>
              <a:rPr lang="en-US" sz="1000" dirty="0" smtClean="0">
                <a:solidFill>
                  <a:schemeClr val="bg1"/>
                </a:solidFill>
              </a:rPr>
              <a:t>+	Message Identification	1	1	MessageIdentification</a:t>
            </a:r>
          </a:p>
          <a:p>
            <a:pPr>
              <a:lnSpc>
                <a:spcPts val="1300"/>
              </a:lnSpc>
              <a:tabLst>
                <a:tab pos="268288" algn="l"/>
                <a:tab pos="1703388" algn="l"/>
                <a:tab pos="1882775" algn="l"/>
                <a:tab pos="2241550" algn="l"/>
                <a:tab pos="2330450" algn="l"/>
                <a:tab pos="2778125" algn="l"/>
              </a:tabLst>
            </a:pPr>
            <a:r>
              <a:rPr lang="en-US" sz="1000" dirty="0" smtClean="0">
                <a:solidFill>
                  <a:schemeClr val="tx1">
                    <a:lumMod val="65000"/>
                    <a:lumOff val="35000"/>
                  </a:schemeClr>
                </a:solidFill>
              </a:rPr>
              <a:t>+	Pool Reference	0	1	AdditionalReference3</a:t>
            </a:r>
          </a:p>
          <a:p>
            <a:pPr>
              <a:lnSpc>
                <a:spcPts val="1300"/>
              </a:lnSpc>
              <a:tabLst>
                <a:tab pos="268288" algn="l"/>
                <a:tab pos="1703388" algn="l"/>
                <a:tab pos="1882775" algn="l"/>
                <a:tab pos="2241550" algn="l"/>
                <a:tab pos="2330450" algn="l"/>
                <a:tab pos="2778125" algn="l"/>
              </a:tabLst>
            </a:pPr>
            <a:r>
              <a:rPr lang="en-US" sz="1000" dirty="0" smtClean="0">
                <a:solidFill>
                  <a:schemeClr val="tx1">
                    <a:lumMod val="65000"/>
                    <a:lumOff val="35000"/>
                  </a:schemeClr>
                </a:solidFill>
              </a:rPr>
              <a:t>+	Previous Reference	0	1	AdditionalReference3</a:t>
            </a:r>
          </a:p>
          <a:p>
            <a:pPr>
              <a:lnSpc>
                <a:spcPts val="1300"/>
              </a:lnSpc>
              <a:tabLst>
                <a:tab pos="268288" algn="l"/>
                <a:tab pos="1703388" algn="l"/>
                <a:tab pos="1882775" algn="l"/>
                <a:tab pos="2241550" algn="l"/>
                <a:tab pos="2330450" algn="l"/>
                <a:tab pos="2778125" algn="l"/>
              </a:tabLst>
            </a:pPr>
            <a:r>
              <a:rPr lang="en-US" sz="1000" dirty="0" smtClean="0">
                <a:solidFill>
                  <a:schemeClr val="tx1">
                    <a:lumMod val="65000"/>
                    <a:lumOff val="35000"/>
                  </a:schemeClr>
                </a:solidFill>
              </a:rPr>
              <a:t>+	Related Reference	0	1	AdditionalReference3</a:t>
            </a:r>
          </a:p>
          <a:p>
            <a:pPr>
              <a:lnSpc>
                <a:spcPts val="1300"/>
              </a:lnSpc>
              <a:tabLst>
                <a:tab pos="268288" algn="l"/>
                <a:tab pos="1703388" algn="l"/>
                <a:tab pos="1882775" algn="l"/>
                <a:tab pos="2241550" algn="l"/>
                <a:tab pos="2330450" algn="l"/>
                <a:tab pos="2778125" algn="l"/>
              </a:tabLst>
            </a:pPr>
            <a:r>
              <a:rPr lang="en-US" sz="1000" dirty="0" smtClean="0">
                <a:solidFill>
                  <a:schemeClr val="tx1">
                    <a:lumMod val="65000"/>
                    <a:lumOff val="35000"/>
                  </a:schemeClr>
                </a:solidFill>
              </a:rPr>
              <a:t>+	Message Pagination	1	1	Pagination</a:t>
            </a:r>
          </a:p>
          <a:p>
            <a:pPr>
              <a:lnSpc>
                <a:spcPts val="1300"/>
              </a:lnSpc>
              <a:tabLst>
                <a:tab pos="268288" algn="l"/>
                <a:tab pos="1703388" algn="l"/>
                <a:tab pos="1882775" algn="l"/>
                <a:tab pos="2241550" algn="l"/>
                <a:tab pos="2330450" algn="l"/>
                <a:tab pos="2778125" algn="l"/>
              </a:tabLst>
            </a:pPr>
            <a:r>
              <a:rPr lang="en-US" sz="1000" dirty="0" smtClean="0">
                <a:solidFill>
                  <a:schemeClr val="tx1">
                    <a:lumMod val="65000"/>
                    <a:lumOff val="35000"/>
                  </a:schemeClr>
                </a:solidFill>
              </a:rPr>
              <a:t>+	Price Valuation Details	1	*	PriveValuation3</a:t>
            </a:r>
          </a:p>
          <a:p>
            <a:pPr>
              <a:lnSpc>
                <a:spcPts val="1300"/>
              </a:lnSpc>
              <a:tabLst>
                <a:tab pos="268288" algn="l"/>
                <a:tab pos="1703388" algn="l"/>
                <a:tab pos="1882775" algn="l"/>
                <a:tab pos="2241550" algn="l"/>
                <a:tab pos="2330450" algn="l"/>
                <a:tab pos="2778125" algn="l"/>
              </a:tabLst>
            </a:pPr>
            <a:r>
              <a:rPr lang="en-US" sz="1000" dirty="0" smtClean="0">
                <a:solidFill>
                  <a:schemeClr val="tx1">
                    <a:lumMod val="65000"/>
                    <a:lumOff val="35000"/>
                  </a:schemeClr>
                </a:solidFill>
              </a:rPr>
              <a:t>+	Extension	0	*	Extension1</a:t>
            </a:r>
            <a:endParaRPr lang="en-GB" sz="1000" dirty="0">
              <a:solidFill>
                <a:schemeClr val="tx1">
                  <a:lumMod val="65000"/>
                  <a:lumOff val="35000"/>
                </a:schemeClr>
              </a:solidFill>
            </a:endParaRPr>
          </a:p>
        </p:txBody>
      </p:sp>
      <p:pic>
        <p:nvPicPr>
          <p:cNvPr id="4098" name="Picture 2"/>
          <p:cNvPicPr>
            <a:picLocks noChangeAspect="1" noChangeArrowheads="1"/>
          </p:cNvPicPr>
          <p:nvPr/>
        </p:nvPicPr>
        <p:blipFill>
          <a:blip r:embed="rId11" cstate="print"/>
          <a:srcRect/>
          <a:stretch>
            <a:fillRect/>
          </a:stretch>
        </p:blipFill>
        <p:spPr bwMode="auto">
          <a:xfrm>
            <a:off x="1067627" y="3510520"/>
            <a:ext cx="123825" cy="123825"/>
          </a:xfrm>
          <a:prstGeom prst="rect">
            <a:avLst/>
          </a:prstGeom>
          <a:noFill/>
          <a:ln w="9525">
            <a:noFill/>
            <a:miter lim="800000"/>
            <a:headEnd/>
            <a:tailEnd/>
          </a:ln>
        </p:spPr>
      </p:pic>
      <p:pic>
        <p:nvPicPr>
          <p:cNvPr id="75" name="Picture 2"/>
          <p:cNvPicPr>
            <a:picLocks noChangeAspect="1" noChangeArrowheads="1"/>
          </p:cNvPicPr>
          <p:nvPr/>
        </p:nvPicPr>
        <p:blipFill>
          <a:blip r:embed="rId11" cstate="print"/>
          <a:srcRect/>
          <a:stretch>
            <a:fillRect/>
          </a:stretch>
        </p:blipFill>
        <p:spPr bwMode="auto">
          <a:xfrm>
            <a:off x="1067627" y="3679572"/>
            <a:ext cx="123825" cy="123825"/>
          </a:xfrm>
          <a:prstGeom prst="rect">
            <a:avLst/>
          </a:prstGeom>
          <a:noFill/>
          <a:ln w="9525">
            <a:noFill/>
            <a:miter lim="800000"/>
            <a:headEnd/>
            <a:tailEnd/>
          </a:ln>
        </p:spPr>
      </p:pic>
      <p:pic>
        <p:nvPicPr>
          <p:cNvPr id="76" name="Picture 2"/>
          <p:cNvPicPr>
            <a:picLocks noChangeAspect="1" noChangeArrowheads="1"/>
          </p:cNvPicPr>
          <p:nvPr/>
        </p:nvPicPr>
        <p:blipFill>
          <a:blip r:embed="rId11" cstate="print"/>
          <a:srcRect/>
          <a:stretch>
            <a:fillRect/>
          </a:stretch>
        </p:blipFill>
        <p:spPr bwMode="auto">
          <a:xfrm>
            <a:off x="1067627" y="3848624"/>
            <a:ext cx="123825" cy="123825"/>
          </a:xfrm>
          <a:prstGeom prst="rect">
            <a:avLst/>
          </a:prstGeom>
          <a:noFill/>
          <a:ln w="9525">
            <a:noFill/>
            <a:miter lim="800000"/>
            <a:headEnd/>
            <a:tailEnd/>
          </a:ln>
        </p:spPr>
      </p:pic>
      <p:pic>
        <p:nvPicPr>
          <p:cNvPr id="77" name="Picture 2"/>
          <p:cNvPicPr>
            <a:picLocks noChangeAspect="1" noChangeArrowheads="1"/>
          </p:cNvPicPr>
          <p:nvPr/>
        </p:nvPicPr>
        <p:blipFill>
          <a:blip r:embed="rId11" cstate="print"/>
          <a:srcRect/>
          <a:stretch>
            <a:fillRect/>
          </a:stretch>
        </p:blipFill>
        <p:spPr bwMode="auto">
          <a:xfrm>
            <a:off x="1067627" y="4017676"/>
            <a:ext cx="123825" cy="123825"/>
          </a:xfrm>
          <a:prstGeom prst="rect">
            <a:avLst/>
          </a:prstGeom>
          <a:noFill/>
          <a:ln w="9525">
            <a:noFill/>
            <a:miter lim="800000"/>
            <a:headEnd/>
            <a:tailEnd/>
          </a:ln>
        </p:spPr>
      </p:pic>
      <p:pic>
        <p:nvPicPr>
          <p:cNvPr id="82" name="Picture 2"/>
          <p:cNvPicPr>
            <a:picLocks noChangeAspect="1" noChangeArrowheads="1"/>
          </p:cNvPicPr>
          <p:nvPr/>
        </p:nvPicPr>
        <p:blipFill>
          <a:blip r:embed="rId11" cstate="print"/>
          <a:srcRect/>
          <a:stretch>
            <a:fillRect/>
          </a:stretch>
        </p:blipFill>
        <p:spPr bwMode="auto">
          <a:xfrm>
            <a:off x="1067627" y="4186728"/>
            <a:ext cx="123825" cy="123825"/>
          </a:xfrm>
          <a:prstGeom prst="rect">
            <a:avLst/>
          </a:prstGeom>
          <a:noFill/>
          <a:ln w="9525">
            <a:noFill/>
            <a:miter lim="800000"/>
            <a:headEnd/>
            <a:tailEnd/>
          </a:ln>
        </p:spPr>
      </p:pic>
      <p:pic>
        <p:nvPicPr>
          <p:cNvPr id="83" name="Picture 2"/>
          <p:cNvPicPr>
            <a:picLocks noChangeAspect="1" noChangeArrowheads="1"/>
          </p:cNvPicPr>
          <p:nvPr/>
        </p:nvPicPr>
        <p:blipFill>
          <a:blip r:embed="rId11" cstate="print"/>
          <a:srcRect/>
          <a:stretch>
            <a:fillRect/>
          </a:stretch>
        </p:blipFill>
        <p:spPr bwMode="auto">
          <a:xfrm>
            <a:off x="1067627" y="4355780"/>
            <a:ext cx="123825" cy="123825"/>
          </a:xfrm>
          <a:prstGeom prst="rect">
            <a:avLst/>
          </a:prstGeom>
          <a:noFill/>
          <a:ln w="9525">
            <a:noFill/>
            <a:miter lim="800000"/>
            <a:headEnd/>
            <a:tailEnd/>
          </a:ln>
        </p:spPr>
      </p:pic>
      <p:pic>
        <p:nvPicPr>
          <p:cNvPr id="84" name="Picture 2"/>
          <p:cNvPicPr>
            <a:picLocks noChangeAspect="1" noChangeArrowheads="1"/>
          </p:cNvPicPr>
          <p:nvPr/>
        </p:nvPicPr>
        <p:blipFill>
          <a:blip r:embed="rId11" cstate="print"/>
          <a:srcRect/>
          <a:stretch>
            <a:fillRect/>
          </a:stretch>
        </p:blipFill>
        <p:spPr bwMode="auto">
          <a:xfrm>
            <a:off x="1067627" y="4524832"/>
            <a:ext cx="123825" cy="123825"/>
          </a:xfrm>
          <a:prstGeom prst="rect">
            <a:avLst/>
          </a:prstGeom>
          <a:noFill/>
          <a:ln w="9525">
            <a:noFill/>
            <a:miter lim="800000"/>
            <a:headEnd/>
            <a:tailEnd/>
          </a:ln>
        </p:spPr>
      </p:pic>
      <p:sp>
        <p:nvSpPr>
          <p:cNvPr id="137" name="TextBox 136"/>
          <p:cNvSpPr txBox="1"/>
          <p:nvPr/>
        </p:nvSpPr>
        <p:spPr>
          <a:xfrm>
            <a:off x="912052" y="5719036"/>
            <a:ext cx="5578398" cy="430887"/>
          </a:xfrm>
          <a:prstGeom prst="rect">
            <a:avLst/>
          </a:prstGeom>
          <a:noFill/>
        </p:spPr>
        <p:txBody>
          <a:bodyPr wrap="square" rtlCol="0">
            <a:spAutoFit/>
          </a:bodyPr>
          <a:lstStyle/>
          <a:p>
            <a:r>
              <a:rPr lang="en-US" sz="1100" i="1" dirty="0" smtClean="0">
                <a:solidFill>
                  <a:srgbClr val="9900FF"/>
                </a:solidFill>
              </a:rPr>
              <a:t>The Message Identification sequence has been selected and its definition is displayed on the right hand side.</a:t>
            </a:r>
            <a:endParaRPr lang="en-GB" sz="1100" i="1" dirty="0">
              <a:solidFill>
                <a:srgbClr val="99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24"/>
                                        </p:tgtEl>
                                        <p:attrNameLst>
                                          <p:attrName>style.visibility</p:attrName>
                                        </p:attrNameLst>
                                      </p:cBhvr>
                                      <p:to>
                                        <p:strVal val="visible"/>
                                      </p:to>
                                    </p:set>
                                    <p:animEffect transition="in" filter="wipe(up)">
                                      <p:cBhvr>
                                        <p:cTn id="7" dur="500"/>
                                        <p:tgtEl>
                                          <p:spTgt spid="124"/>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30"/>
                                        </p:tgtEl>
                                        <p:attrNameLst>
                                          <p:attrName>style.visibility</p:attrName>
                                        </p:attrNameLst>
                                      </p:cBhvr>
                                      <p:to>
                                        <p:strVal val="visible"/>
                                      </p:to>
                                    </p:set>
                                    <p:animEffect transition="in" filter="wipe(up)">
                                      <p:cBhvr>
                                        <p:cTn id="10" dur="500"/>
                                        <p:tgtEl>
                                          <p:spTgt spid="130"/>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37"/>
                                        </p:tgtEl>
                                        <p:attrNameLst>
                                          <p:attrName>style.visibility</p:attrName>
                                        </p:attrNameLst>
                                      </p:cBhvr>
                                      <p:to>
                                        <p:strVal val="visible"/>
                                      </p:to>
                                    </p:set>
                                    <p:animEffect transition="in" filter="dissolve">
                                      <p:cBhvr>
                                        <p:cTn id="13" dur="10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p:bldP spid="130" grpId="0"/>
      <p:bldP spid="13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Box 123"/>
          <p:cNvSpPr txBox="1"/>
          <p:nvPr/>
        </p:nvSpPr>
        <p:spPr>
          <a:xfrm>
            <a:off x="4751293" y="3670528"/>
            <a:ext cx="838691" cy="230832"/>
          </a:xfrm>
          <a:prstGeom prst="rect">
            <a:avLst/>
          </a:prstGeom>
          <a:noFill/>
        </p:spPr>
        <p:txBody>
          <a:bodyPr wrap="none" rtlCol="0">
            <a:spAutoFit/>
          </a:bodyPr>
          <a:lstStyle/>
          <a:p>
            <a:r>
              <a:rPr lang="en-US" sz="900" dirty="0" smtClean="0">
                <a:solidFill>
                  <a:srgbClr val="336699"/>
                </a:solidFill>
              </a:rPr>
              <a:t>DEFINITION</a:t>
            </a:r>
            <a:endParaRPr lang="en-GB" sz="900" dirty="0">
              <a:solidFill>
                <a:srgbClr val="336699"/>
              </a:solidFill>
            </a:endParaRPr>
          </a:p>
        </p:txBody>
      </p:sp>
      <p:cxnSp>
        <p:nvCxnSpPr>
          <p:cNvPr id="126" name="Straight Connector 125"/>
          <p:cNvCxnSpPr/>
          <p:nvPr/>
        </p:nvCxnSpPr>
        <p:spPr bwMode="auto">
          <a:xfrm>
            <a:off x="4778185" y="3854833"/>
            <a:ext cx="360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sp>
        <p:nvSpPr>
          <p:cNvPr id="91" name="Rectangle 90"/>
          <p:cNvSpPr/>
          <p:nvPr/>
        </p:nvSpPr>
        <p:spPr bwMode="auto">
          <a:xfrm>
            <a:off x="905431" y="3290047"/>
            <a:ext cx="3783110" cy="179294"/>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81" name="Rectangle 80"/>
          <p:cNvSpPr/>
          <p:nvPr/>
        </p:nvSpPr>
        <p:spPr bwMode="auto">
          <a:xfrm>
            <a:off x="5208491" y="2814909"/>
            <a:ext cx="977156" cy="2330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78" name="Rectangle 77"/>
          <p:cNvSpPr/>
          <p:nvPr/>
        </p:nvSpPr>
        <p:spPr bwMode="auto">
          <a:xfrm>
            <a:off x="1174373" y="2814909"/>
            <a:ext cx="977156" cy="2330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79" name="Rectangle 78"/>
          <p:cNvSpPr/>
          <p:nvPr/>
        </p:nvSpPr>
        <p:spPr bwMode="auto">
          <a:xfrm>
            <a:off x="2182903" y="2814909"/>
            <a:ext cx="977156" cy="233083"/>
          </a:xfrm>
          <a:prstGeom prst="rect">
            <a:avLst/>
          </a:prstGeom>
          <a:solidFill>
            <a:srgbClr val="3366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80" name="Rectangle 79"/>
          <p:cNvSpPr/>
          <p:nvPr/>
        </p:nvSpPr>
        <p:spPr bwMode="auto">
          <a:xfrm>
            <a:off x="3191433" y="2814909"/>
            <a:ext cx="977156" cy="2330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72" name="Rectangle 71"/>
          <p:cNvSpPr/>
          <p:nvPr/>
        </p:nvSpPr>
        <p:spPr bwMode="auto">
          <a:xfrm>
            <a:off x="4199962" y="2814909"/>
            <a:ext cx="977156" cy="2330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smtClean="0"/>
              <a:t>How to view content 7</a:t>
            </a:r>
            <a:endParaRPr lang="en-GB" dirty="0"/>
          </a:p>
        </p:txBody>
      </p:sp>
      <p:sp>
        <p:nvSpPr>
          <p:cNvPr id="4" name="Footer Placeholder 3"/>
          <p:cNvSpPr>
            <a:spLocks noGrp="1"/>
          </p:cNvSpPr>
          <p:nvPr>
            <p:ph type="ftr" sz="quarter" idx="10"/>
          </p:nvPr>
        </p:nvSpPr>
        <p:spPr/>
        <p:txBody>
          <a:bodyPr/>
          <a:lstStyle/>
          <a:p>
            <a:r>
              <a:rPr lang="en-US" dirty="0" smtClean="0"/>
              <a:t>SWIFT </a:t>
            </a:r>
            <a:r>
              <a:rPr lang="en-US" smtClean="0"/>
              <a:t>MyStandards</a:t>
            </a:r>
            <a:r>
              <a:rPr lang="en-US" dirty="0" smtClean="0"/>
              <a:t> Demonstration (Investment Funds)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11</a:t>
            </a:fld>
            <a:endParaRPr lang="en-GB" dirty="0"/>
          </a:p>
        </p:txBody>
      </p:sp>
      <p:sp>
        <p:nvSpPr>
          <p:cNvPr id="39" name="Rectangle 38"/>
          <p:cNvSpPr/>
          <p:nvPr/>
        </p:nvSpPr>
        <p:spPr bwMode="auto">
          <a:xfrm>
            <a:off x="878572" y="2510118"/>
            <a:ext cx="4894699" cy="171444"/>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52" name="TextBox 51"/>
          <p:cNvSpPr txBox="1"/>
          <p:nvPr/>
        </p:nvSpPr>
        <p:spPr>
          <a:xfrm>
            <a:off x="831068" y="2440771"/>
            <a:ext cx="2693366" cy="276999"/>
          </a:xfrm>
          <a:prstGeom prst="rect">
            <a:avLst/>
          </a:prstGeom>
          <a:noFill/>
        </p:spPr>
        <p:txBody>
          <a:bodyPr wrap="none" rtlCol="0">
            <a:spAutoFit/>
          </a:bodyPr>
          <a:lstStyle/>
          <a:p>
            <a:pPr>
              <a:tabLst>
                <a:tab pos="1438275" algn="l"/>
                <a:tab pos="2867025" algn="l"/>
                <a:tab pos="4838700" algn="l"/>
              </a:tabLst>
            </a:pPr>
            <a:r>
              <a:rPr lang="en-US" sz="1200" b="1" dirty="0" smtClean="0">
                <a:solidFill>
                  <a:srgbClr val="003399"/>
                </a:solidFill>
              </a:rPr>
              <a:t>Price Report V03 (reda.001.001.03)</a:t>
            </a:r>
            <a:endParaRPr lang="en-GB" sz="1200" b="1" dirty="0">
              <a:solidFill>
                <a:srgbClr val="003399"/>
              </a:solidFill>
            </a:endParaRPr>
          </a:p>
        </p:txBody>
      </p:sp>
      <p:pic>
        <p:nvPicPr>
          <p:cNvPr id="59" name="Picture 30" descr="SWIFT_Logo_color"/>
          <p:cNvPicPr>
            <a:picLocks noChangeAspect="1" noChangeArrowheads="1"/>
          </p:cNvPicPr>
          <p:nvPr/>
        </p:nvPicPr>
        <p:blipFill>
          <a:blip r:embed="rId2" cstate="print"/>
          <a:srcRect/>
          <a:stretch>
            <a:fillRect/>
          </a:stretch>
        </p:blipFill>
        <p:spPr bwMode="auto">
          <a:xfrm>
            <a:off x="882322" y="1354687"/>
            <a:ext cx="362169" cy="362169"/>
          </a:xfrm>
          <a:prstGeom prst="rect">
            <a:avLst/>
          </a:prstGeom>
          <a:noFill/>
        </p:spPr>
      </p:pic>
      <p:cxnSp>
        <p:nvCxnSpPr>
          <p:cNvPr id="60" name="Straight Connector 59"/>
          <p:cNvCxnSpPr/>
          <p:nvPr/>
        </p:nvCxnSpPr>
        <p:spPr bwMode="auto">
          <a:xfrm>
            <a:off x="832207" y="1335647"/>
            <a:ext cx="78480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61" name="Straight Connector 60"/>
          <p:cNvCxnSpPr/>
          <p:nvPr/>
        </p:nvCxnSpPr>
        <p:spPr bwMode="auto">
          <a:xfrm rot="16200000">
            <a:off x="-1445231" y="3617141"/>
            <a:ext cx="45720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62" name="Straight Connector 61"/>
          <p:cNvCxnSpPr/>
          <p:nvPr/>
        </p:nvCxnSpPr>
        <p:spPr bwMode="auto">
          <a:xfrm rot="16200000">
            <a:off x="6402512" y="3632049"/>
            <a:ext cx="45720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63" name="TextBox 62"/>
          <p:cNvSpPr txBox="1"/>
          <p:nvPr/>
        </p:nvSpPr>
        <p:spPr>
          <a:xfrm>
            <a:off x="1118923" y="2128116"/>
            <a:ext cx="599844" cy="261610"/>
          </a:xfrm>
          <a:prstGeom prst="rect">
            <a:avLst/>
          </a:prstGeom>
          <a:noFill/>
        </p:spPr>
        <p:txBody>
          <a:bodyPr wrap="none" rtlCol="0">
            <a:spAutoFit/>
          </a:bodyPr>
          <a:lstStyle/>
          <a:p>
            <a:pPr>
              <a:tabLst>
                <a:tab pos="1438275" algn="l"/>
                <a:tab pos="2867025" algn="l"/>
                <a:tab pos="4838700" algn="l"/>
              </a:tabLst>
            </a:pPr>
            <a:r>
              <a:rPr lang="en-US" sz="1100" dirty="0" smtClean="0">
                <a:solidFill>
                  <a:schemeClr val="bg1">
                    <a:lumMod val="50000"/>
                  </a:schemeClr>
                </a:solidFill>
              </a:rPr>
              <a:t>Home </a:t>
            </a:r>
            <a:endParaRPr lang="en-GB" sz="1100" dirty="0">
              <a:solidFill>
                <a:schemeClr val="bg1">
                  <a:lumMod val="50000"/>
                </a:schemeClr>
              </a:solidFill>
            </a:endParaRPr>
          </a:p>
        </p:txBody>
      </p:sp>
      <p:pic>
        <p:nvPicPr>
          <p:cNvPr id="64" name="Picture 3"/>
          <p:cNvPicPr>
            <a:picLocks noChangeAspect="1" noChangeArrowheads="1"/>
          </p:cNvPicPr>
          <p:nvPr/>
        </p:nvPicPr>
        <p:blipFill>
          <a:blip r:embed="rId3" cstate="print"/>
          <a:srcRect/>
          <a:stretch>
            <a:fillRect/>
          </a:stretch>
        </p:blipFill>
        <p:spPr bwMode="auto">
          <a:xfrm>
            <a:off x="919491" y="2156449"/>
            <a:ext cx="200025" cy="228600"/>
          </a:xfrm>
          <a:prstGeom prst="rect">
            <a:avLst/>
          </a:prstGeom>
          <a:noFill/>
          <a:ln w="9525">
            <a:noFill/>
            <a:miter lim="800000"/>
            <a:headEnd/>
            <a:tailEnd/>
          </a:ln>
        </p:spPr>
      </p:pic>
      <p:sp>
        <p:nvSpPr>
          <p:cNvPr id="65" name="TextBox 64"/>
          <p:cNvSpPr txBox="1"/>
          <p:nvPr/>
        </p:nvSpPr>
        <p:spPr>
          <a:xfrm>
            <a:off x="4126503" y="2823935"/>
            <a:ext cx="1172116" cy="230832"/>
          </a:xfrm>
          <a:prstGeom prst="rect">
            <a:avLst/>
          </a:prstGeom>
          <a:noFill/>
        </p:spPr>
        <p:txBody>
          <a:bodyPr wrap="none" rtlCol="0">
            <a:spAutoFit/>
          </a:bodyPr>
          <a:lstStyle/>
          <a:p>
            <a:pPr>
              <a:tabLst>
                <a:tab pos="1438275" algn="l"/>
                <a:tab pos="2867025" algn="l"/>
                <a:tab pos="4838700" algn="l"/>
              </a:tabLst>
            </a:pPr>
            <a:r>
              <a:rPr lang="en-US" sz="900" dirty="0" smtClean="0"/>
              <a:t>Change Requests  </a:t>
            </a:r>
            <a:endParaRPr lang="en-GB" sz="900" dirty="0"/>
          </a:p>
        </p:txBody>
      </p:sp>
      <p:sp>
        <p:nvSpPr>
          <p:cNvPr id="66" name="TextBox 65"/>
          <p:cNvSpPr txBox="1"/>
          <p:nvPr/>
        </p:nvSpPr>
        <p:spPr>
          <a:xfrm>
            <a:off x="1256179" y="2823935"/>
            <a:ext cx="761747" cy="230832"/>
          </a:xfrm>
          <a:prstGeom prst="rect">
            <a:avLst/>
          </a:prstGeom>
          <a:noFill/>
        </p:spPr>
        <p:txBody>
          <a:bodyPr wrap="none" rtlCol="0">
            <a:spAutoFit/>
          </a:bodyPr>
          <a:lstStyle/>
          <a:p>
            <a:pPr>
              <a:tabLst>
                <a:tab pos="1438275" algn="l"/>
                <a:tab pos="2867025" algn="l"/>
                <a:tab pos="4838700" algn="l"/>
              </a:tabLst>
            </a:pPr>
            <a:r>
              <a:rPr lang="en-US" sz="900" dirty="0" smtClean="0"/>
              <a:t>Description</a:t>
            </a:r>
            <a:endParaRPr lang="en-GB" sz="900" dirty="0"/>
          </a:p>
        </p:txBody>
      </p:sp>
      <p:sp>
        <p:nvSpPr>
          <p:cNvPr id="67" name="TextBox 66"/>
          <p:cNvSpPr txBox="1"/>
          <p:nvPr/>
        </p:nvSpPr>
        <p:spPr>
          <a:xfrm>
            <a:off x="2341256" y="2823935"/>
            <a:ext cx="588623" cy="230832"/>
          </a:xfrm>
          <a:prstGeom prst="rect">
            <a:avLst/>
          </a:prstGeom>
          <a:noFill/>
        </p:spPr>
        <p:txBody>
          <a:bodyPr wrap="none" rtlCol="0">
            <a:spAutoFit/>
          </a:bodyPr>
          <a:lstStyle/>
          <a:p>
            <a:pPr>
              <a:tabLst>
                <a:tab pos="1438275" algn="l"/>
                <a:tab pos="2867025" algn="l"/>
                <a:tab pos="4838700" algn="l"/>
              </a:tabLst>
            </a:pPr>
            <a:r>
              <a:rPr lang="en-US" sz="900" dirty="0" smtClean="0">
                <a:solidFill>
                  <a:schemeClr val="bg1"/>
                </a:solidFill>
              </a:rPr>
              <a:t>Content</a:t>
            </a:r>
            <a:endParaRPr lang="en-GB" sz="900" dirty="0">
              <a:solidFill>
                <a:schemeClr val="bg1"/>
              </a:solidFill>
            </a:endParaRPr>
          </a:p>
        </p:txBody>
      </p:sp>
      <p:sp>
        <p:nvSpPr>
          <p:cNvPr id="68" name="TextBox 67"/>
          <p:cNvSpPr txBox="1"/>
          <p:nvPr/>
        </p:nvSpPr>
        <p:spPr>
          <a:xfrm>
            <a:off x="3340187" y="2823935"/>
            <a:ext cx="633507" cy="230832"/>
          </a:xfrm>
          <a:prstGeom prst="rect">
            <a:avLst/>
          </a:prstGeom>
          <a:noFill/>
        </p:spPr>
        <p:txBody>
          <a:bodyPr wrap="none" rtlCol="0">
            <a:spAutoFit/>
          </a:bodyPr>
          <a:lstStyle/>
          <a:p>
            <a:pPr>
              <a:tabLst>
                <a:tab pos="1438275" algn="l"/>
                <a:tab pos="2867025" algn="l"/>
                <a:tab pos="4838700" algn="l"/>
              </a:tabLst>
            </a:pPr>
            <a:r>
              <a:rPr lang="en-US" sz="900" dirty="0" smtClean="0"/>
              <a:t>Versions</a:t>
            </a:r>
            <a:endParaRPr lang="en-GB" sz="900" dirty="0"/>
          </a:p>
        </p:txBody>
      </p:sp>
      <p:sp>
        <p:nvSpPr>
          <p:cNvPr id="69" name="TextBox 68"/>
          <p:cNvSpPr txBox="1"/>
          <p:nvPr/>
        </p:nvSpPr>
        <p:spPr>
          <a:xfrm>
            <a:off x="5183193" y="2823935"/>
            <a:ext cx="1018227" cy="230832"/>
          </a:xfrm>
          <a:prstGeom prst="rect">
            <a:avLst/>
          </a:prstGeom>
          <a:noFill/>
        </p:spPr>
        <p:txBody>
          <a:bodyPr wrap="none" rtlCol="0">
            <a:spAutoFit/>
          </a:bodyPr>
          <a:lstStyle/>
          <a:p>
            <a:pPr>
              <a:tabLst>
                <a:tab pos="1438275" algn="l"/>
                <a:tab pos="2867025" algn="l"/>
                <a:tab pos="4838700" algn="l"/>
              </a:tabLst>
            </a:pPr>
            <a:r>
              <a:rPr lang="en-US" sz="900" smtClean="0"/>
              <a:t>Market Practice</a:t>
            </a:r>
            <a:endParaRPr lang="en-GB" sz="900" dirty="0"/>
          </a:p>
        </p:txBody>
      </p:sp>
      <p:sp>
        <p:nvSpPr>
          <p:cNvPr id="71" name="TextBox 70"/>
          <p:cNvSpPr txBox="1"/>
          <p:nvPr/>
        </p:nvSpPr>
        <p:spPr>
          <a:xfrm>
            <a:off x="5874640" y="2474319"/>
            <a:ext cx="538930" cy="246221"/>
          </a:xfrm>
          <a:prstGeom prst="rect">
            <a:avLst/>
          </a:prstGeom>
          <a:noFill/>
        </p:spPr>
        <p:txBody>
          <a:bodyPr wrap="none" rtlCol="0">
            <a:spAutoFit/>
          </a:bodyPr>
          <a:lstStyle/>
          <a:p>
            <a:pPr>
              <a:tabLst>
                <a:tab pos="1438275" algn="l"/>
                <a:tab pos="2867025" algn="l"/>
                <a:tab pos="4838700" algn="l"/>
              </a:tabLst>
            </a:pPr>
            <a:r>
              <a:rPr lang="en-US" sz="1000" dirty="0" smtClean="0"/>
              <a:t>export</a:t>
            </a:r>
            <a:endParaRPr lang="en-GB" sz="1000" dirty="0"/>
          </a:p>
        </p:txBody>
      </p:sp>
      <p:pic>
        <p:nvPicPr>
          <p:cNvPr id="2050" name="Picture 2"/>
          <p:cNvPicPr>
            <a:picLocks noChangeAspect="1" noChangeArrowheads="1"/>
          </p:cNvPicPr>
          <p:nvPr/>
        </p:nvPicPr>
        <p:blipFill>
          <a:blip r:embed="rId4" cstate="print"/>
          <a:srcRect/>
          <a:stretch>
            <a:fillRect/>
          </a:stretch>
        </p:blipFill>
        <p:spPr bwMode="auto">
          <a:xfrm>
            <a:off x="5790360" y="2519083"/>
            <a:ext cx="180975" cy="152400"/>
          </a:xfrm>
          <a:prstGeom prst="rect">
            <a:avLst/>
          </a:prstGeom>
          <a:noFill/>
          <a:ln w="9525">
            <a:noFill/>
            <a:miter lim="800000"/>
            <a:headEnd/>
            <a:tailEnd/>
          </a:ln>
        </p:spPr>
      </p:pic>
      <p:sp>
        <p:nvSpPr>
          <p:cNvPr id="85" name="Rectangle 84"/>
          <p:cNvSpPr/>
          <p:nvPr/>
        </p:nvSpPr>
        <p:spPr bwMode="auto">
          <a:xfrm>
            <a:off x="905432" y="2805945"/>
            <a:ext cx="242050" cy="2330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pic>
        <p:nvPicPr>
          <p:cNvPr id="10" name="Picture 3"/>
          <p:cNvPicPr>
            <a:picLocks noChangeAspect="1" noChangeArrowheads="1"/>
          </p:cNvPicPr>
          <p:nvPr/>
        </p:nvPicPr>
        <p:blipFill>
          <a:blip r:embed="rId5" cstate="print"/>
          <a:srcRect/>
          <a:stretch>
            <a:fillRect/>
          </a:stretch>
        </p:blipFill>
        <p:spPr bwMode="auto">
          <a:xfrm>
            <a:off x="927287" y="2837042"/>
            <a:ext cx="171450" cy="161925"/>
          </a:xfrm>
          <a:prstGeom prst="rect">
            <a:avLst/>
          </a:prstGeom>
          <a:noFill/>
          <a:ln w="9525">
            <a:noFill/>
            <a:miter lim="800000"/>
            <a:headEnd/>
            <a:tailEnd/>
          </a:ln>
        </p:spPr>
      </p:pic>
      <p:sp>
        <p:nvSpPr>
          <p:cNvPr id="86" name="Rectangle 85"/>
          <p:cNvSpPr/>
          <p:nvPr/>
        </p:nvSpPr>
        <p:spPr bwMode="auto">
          <a:xfrm>
            <a:off x="6203573" y="2814909"/>
            <a:ext cx="977156" cy="2330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70" name="TextBox 69"/>
          <p:cNvSpPr txBox="1"/>
          <p:nvPr/>
        </p:nvSpPr>
        <p:spPr>
          <a:xfrm>
            <a:off x="6279650" y="2823935"/>
            <a:ext cx="742511" cy="230832"/>
          </a:xfrm>
          <a:prstGeom prst="rect">
            <a:avLst/>
          </a:prstGeom>
          <a:noFill/>
        </p:spPr>
        <p:txBody>
          <a:bodyPr wrap="none" rtlCol="0">
            <a:spAutoFit/>
          </a:bodyPr>
          <a:lstStyle/>
          <a:p>
            <a:pPr>
              <a:tabLst>
                <a:tab pos="1438275" algn="l"/>
                <a:tab pos="2867025" algn="l"/>
                <a:tab pos="4838700" algn="l"/>
              </a:tabLst>
            </a:pPr>
            <a:r>
              <a:rPr lang="en-US" sz="900" dirty="0" smtClean="0"/>
              <a:t>Comments</a:t>
            </a:r>
            <a:endParaRPr lang="en-GB" sz="900" dirty="0"/>
          </a:p>
        </p:txBody>
      </p:sp>
      <p:sp>
        <p:nvSpPr>
          <p:cNvPr id="41" name="Rectangle 40"/>
          <p:cNvSpPr/>
          <p:nvPr/>
        </p:nvSpPr>
        <p:spPr bwMode="auto">
          <a:xfrm>
            <a:off x="899592" y="1732440"/>
            <a:ext cx="1296144" cy="360040"/>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2" name="Rectangle 41"/>
          <p:cNvSpPr/>
          <p:nvPr/>
        </p:nvSpPr>
        <p:spPr bwMode="auto">
          <a:xfrm>
            <a:off x="2195735" y="1732440"/>
            <a:ext cx="6401727" cy="360040"/>
          </a:xfrm>
          <a:prstGeom prst="rect">
            <a:avLst/>
          </a:prstGeom>
          <a:gradFill flip="none" rotWithShape="1">
            <a:gsLst>
              <a:gs pos="0">
                <a:srgbClr val="897865">
                  <a:shade val="30000"/>
                  <a:satMod val="115000"/>
                </a:srgbClr>
              </a:gs>
              <a:gs pos="50000">
                <a:srgbClr val="897865">
                  <a:shade val="67500"/>
                  <a:satMod val="115000"/>
                </a:srgbClr>
              </a:gs>
              <a:gs pos="100000">
                <a:srgbClr val="897865">
                  <a:shade val="100000"/>
                  <a:satMod val="115000"/>
                </a:srgb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4" name="TextBox 43"/>
          <p:cNvSpPr txBox="1"/>
          <p:nvPr/>
        </p:nvSpPr>
        <p:spPr>
          <a:xfrm>
            <a:off x="1013640" y="1732440"/>
            <a:ext cx="7712368" cy="338554"/>
          </a:xfrm>
          <a:prstGeom prst="rect">
            <a:avLst/>
          </a:prstGeom>
          <a:noFill/>
        </p:spPr>
        <p:txBody>
          <a:bodyPr wrap="none" rtlCol="0">
            <a:spAutoFit/>
          </a:bodyPr>
          <a:lstStyle/>
          <a:p>
            <a:pPr>
              <a:tabLst>
                <a:tab pos="1344613" algn="l"/>
                <a:tab pos="2774950" algn="l"/>
                <a:tab pos="4667250" algn="l"/>
                <a:tab pos="6548438" algn="l"/>
              </a:tabLst>
            </a:pPr>
            <a:r>
              <a:rPr lang="en-US" sz="1600" dirty="0" smtClean="0">
                <a:solidFill>
                  <a:schemeClr val="bg1">
                    <a:lumMod val="50000"/>
                  </a:schemeClr>
                </a:solidFill>
              </a:rPr>
              <a:t>News feed</a:t>
            </a:r>
            <a:r>
              <a:rPr lang="en-US" sz="1600" dirty="0" smtClean="0">
                <a:solidFill>
                  <a:schemeClr val="bg1"/>
                </a:solidFill>
              </a:rPr>
              <a:t>	Workspace	Base Standards	Market Practices	Directory</a:t>
            </a:r>
            <a:endParaRPr lang="en-GB" sz="1600" dirty="0">
              <a:solidFill>
                <a:schemeClr val="bg1"/>
              </a:solidFill>
            </a:endParaRPr>
          </a:p>
        </p:txBody>
      </p:sp>
      <p:cxnSp>
        <p:nvCxnSpPr>
          <p:cNvPr id="45" name="Straight Connector 44"/>
          <p:cNvCxnSpPr/>
          <p:nvPr/>
        </p:nvCxnSpPr>
        <p:spPr bwMode="auto">
          <a:xfrm>
            <a:off x="3552501" y="1736342"/>
            <a:ext cx="0" cy="3240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51" name="Straight Connector 50"/>
          <p:cNvCxnSpPr/>
          <p:nvPr/>
        </p:nvCxnSpPr>
        <p:spPr bwMode="auto">
          <a:xfrm>
            <a:off x="5387033" y="1734630"/>
            <a:ext cx="0" cy="3240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pic>
        <p:nvPicPr>
          <p:cNvPr id="53" name="Picture 4"/>
          <p:cNvPicPr>
            <a:picLocks noChangeAspect="1" noChangeArrowheads="1"/>
          </p:cNvPicPr>
          <p:nvPr/>
        </p:nvPicPr>
        <p:blipFill>
          <a:blip r:embed="rId6" cstate="print"/>
          <a:srcRect/>
          <a:stretch>
            <a:fillRect/>
          </a:stretch>
        </p:blipFill>
        <p:spPr bwMode="auto">
          <a:xfrm>
            <a:off x="922283" y="1823932"/>
            <a:ext cx="152400" cy="190500"/>
          </a:xfrm>
          <a:prstGeom prst="rect">
            <a:avLst/>
          </a:prstGeom>
          <a:noFill/>
          <a:ln w="9525">
            <a:noFill/>
            <a:miter lim="800000"/>
            <a:headEnd/>
            <a:tailEnd/>
          </a:ln>
        </p:spPr>
      </p:pic>
      <p:pic>
        <p:nvPicPr>
          <p:cNvPr id="54" name="Picture 9"/>
          <p:cNvPicPr>
            <a:picLocks noChangeAspect="1" noChangeArrowheads="1"/>
          </p:cNvPicPr>
          <p:nvPr/>
        </p:nvPicPr>
        <p:blipFill>
          <a:blip r:embed="rId7" cstate="print"/>
          <a:srcRect/>
          <a:stretch>
            <a:fillRect/>
          </a:stretch>
        </p:blipFill>
        <p:spPr bwMode="auto">
          <a:xfrm>
            <a:off x="2202739" y="1813420"/>
            <a:ext cx="219075" cy="190500"/>
          </a:xfrm>
          <a:prstGeom prst="rect">
            <a:avLst/>
          </a:prstGeom>
          <a:noFill/>
          <a:ln w="9525">
            <a:noFill/>
            <a:miter lim="800000"/>
            <a:headEnd/>
            <a:tailEnd/>
          </a:ln>
        </p:spPr>
      </p:pic>
      <p:pic>
        <p:nvPicPr>
          <p:cNvPr id="55" name="Picture 10"/>
          <p:cNvPicPr>
            <a:picLocks noChangeAspect="1" noChangeArrowheads="1"/>
          </p:cNvPicPr>
          <p:nvPr/>
        </p:nvPicPr>
        <p:blipFill>
          <a:blip r:embed="rId8" cstate="print"/>
          <a:srcRect/>
          <a:stretch>
            <a:fillRect/>
          </a:stretch>
        </p:blipFill>
        <p:spPr bwMode="auto">
          <a:xfrm>
            <a:off x="3620653" y="1848729"/>
            <a:ext cx="200025" cy="161925"/>
          </a:xfrm>
          <a:prstGeom prst="rect">
            <a:avLst/>
          </a:prstGeom>
          <a:noFill/>
          <a:ln w="9525">
            <a:noFill/>
            <a:miter lim="800000"/>
            <a:headEnd/>
            <a:tailEnd/>
          </a:ln>
        </p:spPr>
      </p:pic>
      <p:pic>
        <p:nvPicPr>
          <p:cNvPr id="56" name="Picture 11"/>
          <p:cNvPicPr>
            <a:picLocks noChangeAspect="1" noChangeArrowheads="1"/>
          </p:cNvPicPr>
          <p:nvPr/>
        </p:nvPicPr>
        <p:blipFill>
          <a:blip r:embed="rId9" cstate="print"/>
          <a:srcRect/>
          <a:stretch>
            <a:fillRect/>
          </a:stretch>
        </p:blipFill>
        <p:spPr bwMode="auto">
          <a:xfrm>
            <a:off x="5455202" y="1800118"/>
            <a:ext cx="209550" cy="238125"/>
          </a:xfrm>
          <a:prstGeom prst="rect">
            <a:avLst/>
          </a:prstGeom>
          <a:noFill/>
          <a:ln w="9525">
            <a:noFill/>
            <a:miter lim="800000"/>
            <a:headEnd/>
            <a:tailEnd/>
          </a:ln>
        </p:spPr>
      </p:pic>
      <p:pic>
        <p:nvPicPr>
          <p:cNvPr id="57" name="Picture 12"/>
          <p:cNvPicPr>
            <a:picLocks noChangeAspect="1" noChangeArrowheads="1"/>
          </p:cNvPicPr>
          <p:nvPr/>
        </p:nvPicPr>
        <p:blipFill>
          <a:blip r:embed="rId10" cstate="print"/>
          <a:srcRect/>
          <a:stretch>
            <a:fillRect/>
          </a:stretch>
        </p:blipFill>
        <p:spPr bwMode="auto">
          <a:xfrm>
            <a:off x="7420632" y="1799134"/>
            <a:ext cx="209550" cy="219075"/>
          </a:xfrm>
          <a:prstGeom prst="rect">
            <a:avLst/>
          </a:prstGeom>
          <a:noFill/>
          <a:ln w="9525">
            <a:noFill/>
            <a:miter lim="800000"/>
            <a:headEnd/>
            <a:tailEnd/>
          </a:ln>
        </p:spPr>
      </p:pic>
      <p:cxnSp>
        <p:nvCxnSpPr>
          <p:cNvPr id="58" name="Straight Connector 57"/>
          <p:cNvCxnSpPr/>
          <p:nvPr/>
        </p:nvCxnSpPr>
        <p:spPr bwMode="auto">
          <a:xfrm>
            <a:off x="7378745" y="1729375"/>
            <a:ext cx="0" cy="3240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74" name="TextBox 73"/>
          <p:cNvSpPr txBox="1"/>
          <p:nvPr/>
        </p:nvSpPr>
        <p:spPr>
          <a:xfrm>
            <a:off x="877457" y="3252313"/>
            <a:ext cx="6340760" cy="230832"/>
          </a:xfrm>
          <a:prstGeom prst="rect">
            <a:avLst/>
          </a:prstGeom>
          <a:noFill/>
        </p:spPr>
        <p:txBody>
          <a:bodyPr wrap="square" rtlCol="0">
            <a:spAutoFit/>
          </a:bodyPr>
          <a:lstStyle/>
          <a:p>
            <a:pPr>
              <a:tabLst>
                <a:tab pos="1612900" algn="l"/>
                <a:tab pos="1882775" algn="l"/>
                <a:tab pos="2241550" algn="l"/>
                <a:tab pos="2330450" algn="l"/>
                <a:tab pos="2505075" algn="l"/>
                <a:tab pos="2778125" algn="l"/>
              </a:tabLst>
            </a:pPr>
            <a:r>
              <a:rPr lang="en-US" sz="900" b="1" dirty="0" smtClean="0">
                <a:solidFill>
                  <a:schemeClr val="bg1">
                    <a:lumMod val="50000"/>
                  </a:schemeClr>
                </a:solidFill>
              </a:rPr>
              <a:t>Name / Tags	Min	Max	Data type</a:t>
            </a:r>
            <a:endParaRPr lang="en-GB" sz="900" b="1" dirty="0">
              <a:solidFill>
                <a:schemeClr val="bg1">
                  <a:lumMod val="50000"/>
                </a:schemeClr>
              </a:solidFill>
            </a:endParaRPr>
          </a:p>
        </p:txBody>
      </p:sp>
      <p:cxnSp>
        <p:nvCxnSpPr>
          <p:cNvPr id="109" name="Straight Connector 108"/>
          <p:cNvCxnSpPr/>
          <p:nvPr/>
        </p:nvCxnSpPr>
        <p:spPr bwMode="auto">
          <a:xfrm>
            <a:off x="905435" y="3666565"/>
            <a:ext cx="378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14" name="Straight Connector 113"/>
          <p:cNvCxnSpPr/>
          <p:nvPr/>
        </p:nvCxnSpPr>
        <p:spPr bwMode="auto">
          <a:xfrm rot="5400000">
            <a:off x="3759883" y="4209742"/>
            <a:ext cx="1836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15" name="Straight Connector 114"/>
          <p:cNvCxnSpPr/>
          <p:nvPr/>
        </p:nvCxnSpPr>
        <p:spPr bwMode="auto">
          <a:xfrm rot="5400000">
            <a:off x="-14258" y="4218707"/>
            <a:ext cx="1836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16" name="Straight Connector 115"/>
          <p:cNvCxnSpPr/>
          <p:nvPr/>
        </p:nvCxnSpPr>
        <p:spPr bwMode="auto">
          <a:xfrm>
            <a:off x="905435" y="3836895"/>
            <a:ext cx="378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17" name="Straight Connector 116"/>
          <p:cNvCxnSpPr/>
          <p:nvPr/>
        </p:nvCxnSpPr>
        <p:spPr bwMode="auto">
          <a:xfrm>
            <a:off x="914400" y="3989295"/>
            <a:ext cx="378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18" name="Straight Connector 117"/>
          <p:cNvCxnSpPr/>
          <p:nvPr/>
        </p:nvCxnSpPr>
        <p:spPr bwMode="auto">
          <a:xfrm>
            <a:off x="896471" y="4159624"/>
            <a:ext cx="378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19" name="Straight Connector 118"/>
          <p:cNvCxnSpPr/>
          <p:nvPr/>
        </p:nvCxnSpPr>
        <p:spPr bwMode="auto">
          <a:xfrm>
            <a:off x="896470" y="4329954"/>
            <a:ext cx="378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20" name="Straight Connector 119"/>
          <p:cNvCxnSpPr/>
          <p:nvPr/>
        </p:nvCxnSpPr>
        <p:spPr bwMode="auto">
          <a:xfrm>
            <a:off x="905435" y="4490009"/>
            <a:ext cx="378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21" name="Straight Connector 120"/>
          <p:cNvCxnSpPr/>
          <p:nvPr/>
        </p:nvCxnSpPr>
        <p:spPr bwMode="auto">
          <a:xfrm>
            <a:off x="896470" y="4656410"/>
            <a:ext cx="378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sp>
        <p:nvSpPr>
          <p:cNvPr id="122" name="Rectangle 121"/>
          <p:cNvSpPr/>
          <p:nvPr/>
        </p:nvSpPr>
        <p:spPr bwMode="auto">
          <a:xfrm>
            <a:off x="4764737" y="3281074"/>
            <a:ext cx="3635192" cy="233083"/>
          </a:xfrm>
          <a:prstGeom prst="rect">
            <a:avLst/>
          </a:prstGeom>
          <a:solidFill>
            <a:srgbClr val="3366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123" name="TextBox 122"/>
          <p:cNvSpPr txBox="1"/>
          <p:nvPr/>
        </p:nvSpPr>
        <p:spPr>
          <a:xfrm>
            <a:off x="4751293" y="3290100"/>
            <a:ext cx="1184940" cy="230832"/>
          </a:xfrm>
          <a:prstGeom prst="rect">
            <a:avLst/>
          </a:prstGeom>
          <a:noFill/>
        </p:spPr>
        <p:txBody>
          <a:bodyPr wrap="none" rtlCol="0">
            <a:spAutoFit/>
          </a:bodyPr>
          <a:lstStyle/>
          <a:p>
            <a:pPr>
              <a:tabLst>
                <a:tab pos="1438275" algn="l"/>
                <a:tab pos="2867025" algn="l"/>
                <a:tab pos="4838700" algn="l"/>
              </a:tabLst>
            </a:pPr>
            <a:r>
              <a:rPr lang="en-US" sz="900" dirty="0" smtClean="0">
                <a:solidFill>
                  <a:schemeClr val="bg1"/>
                </a:solidFill>
              </a:rPr>
              <a:t>Creation Date Time</a:t>
            </a:r>
            <a:endParaRPr lang="en-GB" sz="900" dirty="0">
              <a:solidFill>
                <a:schemeClr val="bg1"/>
              </a:solidFill>
            </a:endParaRPr>
          </a:p>
        </p:txBody>
      </p:sp>
      <p:sp>
        <p:nvSpPr>
          <p:cNvPr id="130" name="TextBox 129"/>
          <p:cNvSpPr txBox="1"/>
          <p:nvPr/>
        </p:nvSpPr>
        <p:spPr>
          <a:xfrm>
            <a:off x="4751293" y="4441492"/>
            <a:ext cx="691215" cy="230832"/>
          </a:xfrm>
          <a:prstGeom prst="rect">
            <a:avLst/>
          </a:prstGeom>
          <a:noFill/>
        </p:spPr>
        <p:txBody>
          <a:bodyPr wrap="none" rtlCol="0">
            <a:spAutoFit/>
          </a:bodyPr>
          <a:lstStyle/>
          <a:p>
            <a:r>
              <a:rPr lang="en-US" sz="900" dirty="0" smtClean="0">
                <a:solidFill>
                  <a:srgbClr val="336699"/>
                </a:solidFill>
              </a:rPr>
              <a:t>XML TAG</a:t>
            </a:r>
            <a:endParaRPr lang="en-GB" sz="900" dirty="0">
              <a:solidFill>
                <a:srgbClr val="336699"/>
              </a:solidFill>
            </a:endParaRPr>
          </a:p>
        </p:txBody>
      </p:sp>
      <p:sp>
        <p:nvSpPr>
          <p:cNvPr id="131" name="TextBox 130"/>
          <p:cNvSpPr txBox="1"/>
          <p:nvPr/>
        </p:nvSpPr>
        <p:spPr>
          <a:xfrm>
            <a:off x="4751293" y="3935505"/>
            <a:ext cx="3765176" cy="230832"/>
          </a:xfrm>
          <a:prstGeom prst="rect">
            <a:avLst/>
          </a:prstGeom>
          <a:noFill/>
        </p:spPr>
        <p:txBody>
          <a:bodyPr wrap="square" rtlCol="0">
            <a:spAutoFit/>
          </a:bodyPr>
          <a:lstStyle/>
          <a:p>
            <a:r>
              <a:rPr lang="en-US" sz="900" dirty="0" smtClean="0"/>
              <a:t>Date of creation of the message. </a:t>
            </a:r>
          </a:p>
        </p:txBody>
      </p:sp>
      <p:sp>
        <p:nvSpPr>
          <p:cNvPr id="132" name="TextBox 131"/>
          <p:cNvSpPr txBox="1"/>
          <p:nvPr/>
        </p:nvSpPr>
        <p:spPr>
          <a:xfrm>
            <a:off x="4751293" y="4643717"/>
            <a:ext cx="1532965" cy="230832"/>
          </a:xfrm>
          <a:prstGeom prst="rect">
            <a:avLst/>
          </a:prstGeom>
          <a:noFill/>
        </p:spPr>
        <p:txBody>
          <a:bodyPr wrap="square" rtlCol="0">
            <a:spAutoFit/>
          </a:bodyPr>
          <a:lstStyle/>
          <a:p>
            <a:r>
              <a:rPr lang="en-GB" sz="900" dirty="0" smtClean="0"/>
              <a:t>CreDtTm</a:t>
            </a:r>
          </a:p>
        </p:txBody>
      </p:sp>
      <p:cxnSp>
        <p:nvCxnSpPr>
          <p:cNvPr id="133" name="Straight Connector 132"/>
          <p:cNvCxnSpPr/>
          <p:nvPr/>
        </p:nvCxnSpPr>
        <p:spPr bwMode="auto">
          <a:xfrm>
            <a:off x="4778185" y="4643728"/>
            <a:ext cx="360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sp>
        <p:nvSpPr>
          <p:cNvPr id="134" name="Rectangle 133"/>
          <p:cNvSpPr/>
          <p:nvPr/>
        </p:nvSpPr>
        <p:spPr bwMode="auto">
          <a:xfrm>
            <a:off x="4764737" y="5029192"/>
            <a:ext cx="3635192" cy="233083"/>
          </a:xfrm>
          <a:prstGeom prst="rect">
            <a:avLst/>
          </a:prstGeom>
          <a:solidFill>
            <a:srgbClr val="3366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135" name="TextBox 134"/>
          <p:cNvSpPr txBox="1"/>
          <p:nvPr/>
        </p:nvSpPr>
        <p:spPr>
          <a:xfrm>
            <a:off x="4751293" y="5038218"/>
            <a:ext cx="742511" cy="230832"/>
          </a:xfrm>
          <a:prstGeom prst="rect">
            <a:avLst/>
          </a:prstGeom>
          <a:noFill/>
        </p:spPr>
        <p:txBody>
          <a:bodyPr wrap="none" rtlCol="0">
            <a:spAutoFit/>
          </a:bodyPr>
          <a:lstStyle/>
          <a:p>
            <a:pPr>
              <a:tabLst>
                <a:tab pos="1438275" algn="l"/>
                <a:tab pos="2867025" algn="l"/>
                <a:tab pos="4838700" algn="l"/>
              </a:tabLst>
            </a:pPr>
            <a:r>
              <a:rPr lang="en-US" sz="900" dirty="0" smtClean="0">
                <a:solidFill>
                  <a:schemeClr val="bg1"/>
                </a:solidFill>
              </a:rPr>
              <a:t>Comments</a:t>
            </a:r>
            <a:endParaRPr lang="en-GB" sz="900" dirty="0">
              <a:solidFill>
                <a:schemeClr val="bg1"/>
              </a:solidFill>
            </a:endParaRPr>
          </a:p>
        </p:txBody>
      </p:sp>
      <p:sp>
        <p:nvSpPr>
          <p:cNvPr id="136" name="Rectangle 135"/>
          <p:cNvSpPr/>
          <p:nvPr/>
        </p:nvSpPr>
        <p:spPr bwMode="auto">
          <a:xfrm>
            <a:off x="918876" y="3469334"/>
            <a:ext cx="3760700" cy="197232"/>
          </a:xfrm>
          <a:prstGeom prst="rect">
            <a:avLst/>
          </a:prstGeom>
          <a:solidFill>
            <a:srgbClr val="3366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73" name="TextBox 72"/>
          <p:cNvSpPr txBox="1"/>
          <p:nvPr/>
        </p:nvSpPr>
        <p:spPr>
          <a:xfrm>
            <a:off x="878969" y="3455705"/>
            <a:ext cx="3710960" cy="1592744"/>
          </a:xfrm>
          <a:prstGeom prst="rect">
            <a:avLst/>
          </a:prstGeom>
          <a:noFill/>
        </p:spPr>
        <p:txBody>
          <a:bodyPr wrap="square" rtlCol="0">
            <a:spAutoFit/>
          </a:bodyPr>
          <a:lstStyle/>
          <a:p>
            <a:pPr>
              <a:lnSpc>
                <a:spcPts val="1300"/>
              </a:lnSpc>
              <a:tabLst>
                <a:tab pos="268288" algn="l"/>
                <a:tab pos="1703388" algn="l"/>
                <a:tab pos="1882775" algn="l"/>
                <a:tab pos="2241550" algn="l"/>
                <a:tab pos="2330450" algn="l"/>
                <a:tab pos="2778125" algn="l"/>
              </a:tabLst>
            </a:pPr>
            <a:r>
              <a:rPr lang="en-US" sz="1000" dirty="0" smtClean="0">
                <a:solidFill>
                  <a:schemeClr val="bg1"/>
                </a:solidFill>
              </a:rPr>
              <a:t>+	Message Identification	1	1	MessageIdentification</a:t>
            </a:r>
          </a:p>
          <a:p>
            <a:pPr>
              <a:lnSpc>
                <a:spcPts val="1300"/>
              </a:lnSpc>
              <a:tabLst>
                <a:tab pos="268288" algn="l"/>
                <a:tab pos="452438" algn="l"/>
                <a:tab pos="1703388" algn="l"/>
                <a:tab pos="1882775" algn="l"/>
                <a:tab pos="2241550" algn="l"/>
                <a:tab pos="2330450" algn="l"/>
                <a:tab pos="2778125" algn="l"/>
              </a:tabLst>
            </a:pPr>
            <a:r>
              <a:rPr lang="en-US" sz="1000" dirty="0" smtClean="0">
                <a:solidFill>
                  <a:schemeClr val="bg1"/>
                </a:solidFill>
              </a:rPr>
              <a:t>	</a:t>
            </a:r>
            <a:r>
              <a:rPr lang="en-US" sz="1000" dirty="0" smtClean="0">
                <a:solidFill>
                  <a:schemeClr val="tx1">
                    <a:lumMod val="65000"/>
                    <a:lumOff val="35000"/>
                  </a:schemeClr>
                </a:solidFill>
              </a:rPr>
              <a:t>	Identification	1	1	Max35Text</a:t>
            </a:r>
          </a:p>
          <a:p>
            <a:pPr>
              <a:lnSpc>
                <a:spcPts val="1300"/>
              </a:lnSpc>
              <a:tabLst>
                <a:tab pos="268288" algn="l"/>
                <a:tab pos="452438" algn="l"/>
                <a:tab pos="1703388" algn="l"/>
                <a:tab pos="1882775" algn="l"/>
                <a:tab pos="2241550" algn="l"/>
                <a:tab pos="2330450" algn="l"/>
                <a:tab pos="2778125" algn="l"/>
              </a:tabLst>
            </a:pPr>
            <a:r>
              <a:rPr lang="en-US" sz="1000" dirty="0" smtClean="0">
                <a:solidFill>
                  <a:schemeClr val="tx1">
                    <a:lumMod val="65000"/>
                    <a:lumOff val="35000"/>
                  </a:schemeClr>
                </a:solidFill>
              </a:rPr>
              <a:t>		Creation Date Time	1	1	ISODateTime</a:t>
            </a:r>
          </a:p>
          <a:p>
            <a:pPr>
              <a:lnSpc>
                <a:spcPts val="1300"/>
              </a:lnSpc>
              <a:tabLst>
                <a:tab pos="268288" algn="l"/>
                <a:tab pos="1703388" algn="l"/>
                <a:tab pos="1882775" algn="l"/>
                <a:tab pos="2241550" algn="l"/>
                <a:tab pos="2330450" algn="l"/>
                <a:tab pos="2778125" algn="l"/>
              </a:tabLst>
            </a:pPr>
            <a:r>
              <a:rPr lang="en-US" sz="1000" dirty="0" smtClean="0">
                <a:solidFill>
                  <a:schemeClr val="tx1">
                    <a:lumMod val="65000"/>
                    <a:lumOff val="35000"/>
                  </a:schemeClr>
                </a:solidFill>
              </a:rPr>
              <a:t>+	Pool Reference	0	1	AdditionalReference3</a:t>
            </a:r>
          </a:p>
          <a:p>
            <a:pPr>
              <a:lnSpc>
                <a:spcPts val="1300"/>
              </a:lnSpc>
              <a:tabLst>
                <a:tab pos="268288" algn="l"/>
                <a:tab pos="1703388" algn="l"/>
                <a:tab pos="1882775" algn="l"/>
                <a:tab pos="2241550" algn="l"/>
                <a:tab pos="2330450" algn="l"/>
                <a:tab pos="2778125" algn="l"/>
              </a:tabLst>
            </a:pPr>
            <a:r>
              <a:rPr lang="en-US" sz="1000" dirty="0" smtClean="0">
                <a:solidFill>
                  <a:schemeClr val="tx1">
                    <a:lumMod val="65000"/>
                    <a:lumOff val="35000"/>
                  </a:schemeClr>
                </a:solidFill>
              </a:rPr>
              <a:t>+	Previous Reference	0	1	AdditionalReference3</a:t>
            </a:r>
          </a:p>
          <a:p>
            <a:pPr>
              <a:lnSpc>
                <a:spcPts val="1300"/>
              </a:lnSpc>
              <a:tabLst>
                <a:tab pos="268288" algn="l"/>
                <a:tab pos="1703388" algn="l"/>
                <a:tab pos="1882775" algn="l"/>
                <a:tab pos="2241550" algn="l"/>
                <a:tab pos="2330450" algn="l"/>
                <a:tab pos="2778125" algn="l"/>
              </a:tabLst>
            </a:pPr>
            <a:r>
              <a:rPr lang="en-US" sz="1000" dirty="0" smtClean="0">
                <a:solidFill>
                  <a:schemeClr val="tx1">
                    <a:lumMod val="65000"/>
                    <a:lumOff val="35000"/>
                  </a:schemeClr>
                </a:solidFill>
              </a:rPr>
              <a:t>+	Related Reference	0	1	AdditionalReference3</a:t>
            </a:r>
          </a:p>
          <a:p>
            <a:pPr>
              <a:lnSpc>
                <a:spcPts val="1300"/>
              </a:lnSpc>
              <a:tabLst>
                <a:tab pos="268288" algn="l"/>
                <a:tab pos="1703388" algn="l"/>
                <a:tab pos="1882775" algn="l"/>
                <a:tab pos="2241550" algn="l"/>
                <a:tab pos="2330450" algn="l"/>
                <a:tab pos="2778125" algn="l"/>
              </a:tabLst>
            </a:pPr>
            <a:r>
              <a:rPr lang="en-US" sz="1000" dirty="0" smtClean="0">
                <a:solidFill>
                  <a:schemeClr val="tx1">
                    <a:lumMod val="65000"/>
                    <a:lumOff val="35000"/>
                  </a:schemeClr>
                </a:solidFill>
              </a:rPr>
              <a:t>+	Message Pagination	1	1	Pagination</a:t>
            </a:r>
          </a:p>
          <a:p>
            <a:pPr>
              <a:lnSpc>
                <a:spcPts val="1300"/>
              </a:lnSpc>
              <a:tabLst>
                <a:tab pos="268288" algn="l"/>
                <a:tab pos="1703388" algn="l"/>
                <a:tab pos="1882775" algn="l"/>
                <a:tab pos="2241550" algn="l"/>
                <a:tab pos="2330450" algn="l"/>
                <a:tab pos="2778125" algn="l"/>
              </a:tabLst>
            </a:pPr>
            <a:r>
              <a:rPr lang="en-US" sz="1000" dirty="0" smtClean="0">
                <a:solidFill>
                  <a:schemeClr val="tx1">
                    <a:lumMod val="65000"/>
                    <a:lumOff val="35000"/>
                  </a:schemeClr>
                </a:solidFill>
              </a:rPr>
              <a:t>+	Price Valuation Details	1	*	PriveValuation3</a:t>
            </a:r>
          </a:p>
          <a:p>
            <a:pPr>
              <a:lnSpc>
                <a:spcPts val="1300"/>
              </a:lnSpc>
              <a:tabLst>
                <a:tab pos="268288" algn="l"/>
                <a:tab pos="1703388" algn="l"/>
                <a:tab pos="1882775" algn="l"/>
                <a:tab pos="2241550" algn="l"/>
                <a:tab pos="2330450" algn="l"/>
                <a:tab pos="2778125" algn="l"/>
              </a:tabLst>
            </a:pPr>
            <a:r>
              <a:rPr lang="en-US" sz="1000" dirty="0" smtClean="0">
                <a:solidFill>
                  <a:schemeClr val="tx1">
                    <a:lumMod val="65000"/>
                    <a:lumOff val="35000"/>
                  </a:schemeClr>
                </a:solidFill>
              </a:rPr>
              <a:t>+	Extension	0	*	Extension1</a:t>
            </a:r>
            <a:endParaRPr lang="en-GB" sz="1000" dirty="0">
              <a:solidFill>
                <a:schemeClr val="tx1">
                  <a:lumMod val="65000"/>
                  <a:lumOff val="35000"/>
                </a:schemeClr>
              </a:solidFill>
            </a:endParaRPr>
          </a:p>
        </p:txBody>
      </p:sp>
      <p:pic>
        <p:nvPicPr>
          <p:cNvPr id="4098" name="Picture 2"/>
          <p:cNvPicPr>
            <a:picLocks noChangeAspect="1" noChangeArrowheads="1"/>
          </p:cNvPicPr>
          <p:nvPr/>
        </p:nvPicPr>
        <p:blipFill>
          <a:blip r:embed="rId11" cstate="print"/>
          <a:srcRect/>
          <a:stretch>
            <a:fillRect/>
          </a:stretch>
        </p:blipFill>
        <p:spPr bwMode="auto">
          <a:xfrm>
            <a:off x="1067627" y="3510520"/>
            <a:ext cx="123825" cy="123825"/>
          </a:xfrm>
          <a:prstGeom prst="rect">
            <a:avLst/>
          </a:prstGeom>
          <a:noFill/>
          <a:ln w="9525">
            <a:noFill/>
            <a:miter lim="800000"/>
            <a:headEnd/>
            <a:tailEnd/>
          </a:ln>
        </p:spPr>
      </p:pic>
      <p:pic>
        <p:nvPicPr>
          <p:cNvPr id="75" name="Picture 2"/>
          <p:cNvPicPr>
            <a:picLocks noChangeAspect="1" noChangeArrowheads="1"/>
          </p:cNvPicPr>
          <p:nvPr/>
        </p:nvPicPr>
        <p:blipFill>
          <a:blip r:embed="rId11" cstate="print"/>
          <a:srcRect/>
          <a:stretch>
            <a:fillRect/>
          </a:stretch>
        </p:blipFill>
        <p:spPr bwMode="auto">
          <a:xfrm>
            <a:off x="1067627" y="4018614"/>
            <a:ext cx="123825" cy="123825"/>
          </a:xfrm>
          <a:prstGeom prst="rect">
            <a:avLst/>
          </a:prstGeom>
          <a:noFill/>
          <a:ln w="9525">
            <a:noFill/>
            <a:miter lim="800000"/>
            <a:headEnd/>
            <a:tailEnd/>
          </a:ln>
        </p:spPr>
      </p:pic>
      <p:pic>
        <p:nvPicPr>
          <p:cNvPr id="76" name="Picture 2"/>
          <p:cNvPicPr>
            <a:picLocks noChangeAspect="1" noChangeArrowheads="1"/>
          </p:cNvPicPr>
          <p:nvPr/>
        </p:nvPicPr>
        <p:blipFill>
          <a:blip r:embed="rId11" cstate="print"/>
          <a:srcRect/>
          <a:stretch>
            <a:fillRect/>
          </a:stretch>
        </p:blipFill>
        <p:spPr bwMode="auto">
          <a:xfrm>
            <a:off x="1067627" y="4187666"/>
            <a:ext cx="123825" cy="123825"/>
          </a:xfrm>
          <a:prstGeom prst="rect">
            <a:avLst/>
          </a:prstGeom>
          <a:noFill/>
          <a:ln w="9525">
            <a:noFill/>
            <a:miter lim="800000"/>
            <a:headEnd/>
            <a:tailEnd/>
          </a:ln>
        </p:spPr>
      </p:pic>
      <p:pic>
        <p:nvPicPr>
          <p:cNvPr id="77" name="Picture 2"/>
          <p:cNvPicPr>
            <a:picLocks noChangeAspect="1" noChangeArrowheads="1"/>
          </p:cNvPicPr>
          <p:nvPr/>
        </p:nvPicPr>
        <p:blipFill>
          <a:blip r:embed="rId11" cstate="print"/>
          <a:srcRect/>
          <a:stretch>
            <a:fillRect/>
          </a:stretch>
        </p:blipFill>
        <p:spPr bwMode="auto">
          <a:xfrm>
            <a:off x="1067627" y="4356718"/>
            <a:ext cx="123825" cy="123825"/>
          </a:xfrm>
          <a:prstGeom prst="rect">
            <a:avLst/>
          </a:prstGeom>
          <a:noFill/>
          <a:ln w="9525">
            <a:noFill/>
            <a:miter lim="800000"/>
            <a:headEnd/>
            <a:tailEnd/>
          </a:ln>
        </p:spPr>
      </p:pic>
      <p:pic>
        <p:nvPicPr>
          <p:cNvPr id="82" name="Picture 2"/>
          <p:cNvPicPr>
            <a:picLocks noChangeAspect="1" noChangeArrowheads="1"/>
          </p:cNvPicPr>
          <p:nvPr/>
        </p:nvPicPr>
        <p:blipFill>
          <a:blip r:embed="rId11" cstate="print"/>
          <a:srcRect/>
          <a:stretch>
            <a:fillRect/>
          </a:stretch>
        </p:blipFill>
        <p:spPr bwMode="auto">
          <a:xfrm>
            <a:off x="1067627" y="4525770"/>
            <a:ext cx="123825" cy="123825"/>
          </a:xfrm>
          <a:prstGeom prst="rect">
            <a:avLst/>
          </a:prstGeom>
          <a:noFill/>
          <a:ln w="9525">
            <a:noFill/>
            <a:miter lim="800000"/>
            <a:headEnd/>
            <a:tailEnd/>
          </a:ln>
        </p:spPr>
      </p:pic>
      <p:pic>
        <p:nvPicPr>
          <p:cNvPr id="83" name="Picture 2"/>
          <p:cNvPicPr>
            <a:picLocks noChangeAspect="1" noChangeArrowheads="1"/>
          </p:cNvPicPr>
          <p:nvPr/>
        </p:nvPicPr>
        <p:blipFill>
          <a:blip r:embed="rId11" cstate="print"/>
          <a:srcRect/>
          <a:stretch>
            <a:fillRect/>
          </a:stretch>
        </p:blipFill>
        <p:spPr bwMode="auto">
          <a:xfrm>
            <a:off x="1067627" y="4694822"/>
            <a:ext cx="123825" cy="123825"/>
          </a:xfrm>
          <a:prstGeom prst="rect">
            <a:avLst/>
          </a:prstGeom>
          <a:noFill/>
          <a:ln w="9525">
            <a:noFill/>
            <a:miter lim="800000"/>
            <a:headEnd/>
            <a:tailEnd/>
          </a:ln>
        </p:spPr>
      </p:pic>
      <p:pic>
        <p:nvPicPr>
          <p:cNvPr id="84" name="Picture 2"/>
          <p:cNvPicPr>
            <a:picLocks noChangeAspect="1" noChangeArrowheads="1"/>
          </p:cNvPicPr>
          <p:nvPr/>
        </p:nvPicPr>
        <p:blipFill>
          <a:blip r:embed="rId11" cstate="print"/>
          <a:srcRect/>
          <a:stretch>
            <a:fillRect/>
          </a:stretch>
        </p:blipFill>
        <p:spPr bwMode="auto">
          <a:xfrm>
            <a:off x="1067627" y="4863874"/>
            <a:ext cx="123825" cy="123825"/>
          </a:xfrm>
          <a:prstGeom prst="rect">
            <a:avLst/>
          </a:prstGeom>
          <a:noFill/>
          <a:ln w="9525">
            <a:noFill/>
            <a:miter lim="800000"/>
            <a:headEnd/>
            <a:tailEnd/>
          </a:ln>
        </p:spPr>
      </p:pic>
      <p:sp>
        <p:nvSpPr>
          <p:cNvPr id="137" name="TextBox 136"/>
          <p:cNvSpPr txBox="1"/>
          <p:nvPr/>
        </p:nvSpPr>
        <p:spPr>
          <a:xfrm>
            <a:off x="912052" y="5400542"/>
            <a:ext cx="3731867" cy="769441"/>
          </a:xfrm>
          <a:prstGeom prst="rect">
            <a:avLst/>
          </a:prstGeom>
          <a:noFill/>
        </p:spPr>
        <p:txBody>
          <a:bodyPr wrap="square" rtlCol="0">
            <a:spAutoFit/>
          </a:bodyPr>
          <a:lstStyle/>
          <a:p>
            <a:r>
              <a:rPr lang="en-US" sz="1100" i="1" dirty="0" smtClean="0">
                <a:solidFill>
                  <a:srgbClr val="9900FF"/>
                </a:solidFill>
              </a:rPr>
              <a:t>The Message Identification sequence has been expanded by clicking on the + button and the Creation Date Time element has been selected and its definition is displayed on the right hand side.</a:t>
            </a:r>
            <a:endParaRPr lang="en-GB" sz="1100" i="1" dirty="0">
              <a:solidFill>
                <a:srgbClr val="9900FF"/>
              </a:solidFill>
            </a:endParaRPr>
          </a:p>
        </p:txBody>
      </p:sp>
      <p:cxnSp>
        <p:nvCxnSpPr>
          <p:cNvPr id="87" name="Straight Connector 86"/>
          <p:cNvCxnSpPr/>
          <p:nvPr/>
        </p:nvCxnSpPr>
        <p:spPr bwMode="auto">
          <a:xfrm>
            <a:off x="896470" y="4829358"/>
            <a:ext cx="378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88" name="Straight Connector 87"/>
          <p:cNvCxnSpPr/>
          <p:nvPr/>
        </p:nvCxnSpPr>
        <p:spPr bwMode="auto">
          <a:xfrm>
            <a:off x="896470" y="5002306"/>
            <a:ext cx="378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pic>
        <p:nvPicPr>
          <p:cNvPr id="92" name="Picture 2"/>
          <p:cNvPicPr>
            <a:picLocks noChangeAspect="1" noChangeArrowheads="1"/>
          </p:cNvPicPr>
          <p:nvPr/>
        </p:nvPicPr>
        <p:blipFill>
          <a:blip r:embed="rId11" cstate="print"/>
          <a:srcRect/>
          <a:stretch>
            <a:fillRect/>
          </a:stretch>
        </p:blipFill>
        <p:spPr bwMode="auto">
          <a:xfrm>
            <a:off x="1220027" y="3686260"/>
            <a:ext cx="123825" cy="123825"/>
          </a:xfrm>
          <a:prstGeom prst="rect">
            <a:avLst/>
          </a:prstGeom>
          <a:noFill/>
          <a:ln w="9525">
            <a:noFill/>
            <a:miter lim="800000"/>
            <a:headEnd/>
            <a:tailEnd/>
          </a:ln>
        </p:spPr>
      </p:pic>
      <p:pic>
        <p:nvPicPr>
          <p:cNvPr id="93" name="Picture 2"/>
          <p:cNvPicPr>
            <a:picLocks noChangeAspect="1" noChangeArrowheads="1"/>
          </p:cNvPicPr>
          <p:nvPr/>
        </p:nvPicPr>
        <p:blipFill>
          <a:blip r:embed="rId11" cstate="print"/>
          <a:srcRect/>
          <a:stretch>
            <a:fillRect/>
          </a:stretch>
        </p:blipFill>
        <p:spPr bwMode="auto">
          <a:xfrm>
            <a:off x="1220027" y="3855312"/>
            <a:ext cx="123825" cy="123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24"/>
                                        </p:tgtEl>
                                        <p:attrNameLst>
                                          <p:attrName>style.visibility</p:attrName>
                                        </p:attrNameLst>
                                      </p:cBhvr>
                                      <p:to>
                                        <p:strVal val="visible"/>
                                      </p:to>
                                    </p:set>
                                    <p:animEffect transition="in" filter="wipe(up)">
                                      <p:cBhvr>
                                        <p:cTn id="7" dur="500"/>
                                        <p:tgtEl>
                                          <p:spTgt spid="124"/>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30"/>
                                        </p:tgtEl>
                                        <p:attrNameLst>
                                          <p:attrName>style.visibility</p:attrName>
                                        </p:attrNameLst>
                                      </p:cBhvr>
                                      <p:to>
                                        <p:strVal val="visible"/>
                                      </p:to>
                                    </p:set>
                                    <p:animEffect transition="in" filter="wipe(up)">
                                      <p:cBhvr>
                                        <p:cTn id="10" dur="500"/>
                                        <p:tgtEl>
                                          <p:spTgt spid="130"/>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37"/>
                                        </p:tgtEl>
                                        <p:attrNameLst>
                                          <p:attrName>style.visibility</p:attrName>
                                        </p:attrNameLst>
                                      </p:cBhvr>
                                      <p:to>
                                        <p:strVal val="visible"/>
                                      </p:to>
                                    </p:set>
                                    <p:animEffect transition="in" filter="dissolve">
                                      <p:cBhvr>
                                        <p:cTn id="13" dur="10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p:bldP spid="130" grpId="0"/>
      <p:bldP spid="13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Box 123"/>
          <p:cNvSpPr txBox="1"/>
          <p:nvPr/>
        </p:nvSpPr>
        <p:spPr>
          <a:xfrm>
            <a:off x="4751293" y="3670528"/>
            <a:ext cx="838691" cy="230832"/>
          </a:xfrm>
          <a:prstGeom prst="rect">
            <a:avLst/>
          </a:prstGeom>
          <a:noFill/>
        </p:spPr>
        <p:txBody>
          <a:bodyPr wrap="none" rtlCol="0">
            <a:spAutoFit/>
          </a:bodyPr>
          <a:lstStyle/>
          <a:p>
            <a:r>
              <a:rPr lang="en-US" sz="900" dirty="0" smtClean="0">
                <a:solidFill>
                  <a:srgbClr val="336699"/>
                </a:solidFill>
              </a:rPr>
              <a:t>DEFINITION</a:t>
            </a:r>
            <a:endParaRPr lang="en-GB" sz="900" dirty="0">
              <a:solidFill>
                <a:srgbClr val="336699"/>
              </a:solidFill>
            </a:endParaRPr>
          </a:p>
        </p:txBody>
      </p:sp>
      <p:cxnSp>
        <p:nvCxnSpPr>
          <p:cNvPr id="126" name="Straight Connector 125"/>
          <p:cNvCxnSpPr/>
          <p:nvPr/>
        </p:nvCxnSpPr>
        <p:spPr bwMode="auto">
          <a:xfrm>
            <a:off x="4778185" y="3854833"/>
            <a:ext cx="360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sp>
        <p:nvSpPr>
          <p:cNvPr id="91" name="Rectangle 90"/>
          <p:cNvSpPr/>
          <p:nvPr/>
        </p:nvSpPr>
        <p:spPr bwMode="auto">
          <a:xfrm>
            <a:off x="905431" y="3290047"/>
            <a:ext cx="3783110" cy="179294"/>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81" name="Rectangle 80"/>
          <p:cNvSpPr/>
          <p:nvPr/>
        </p:nvSpPr>
        <p:spPr bwMode="auto">
          <a:xfrm>
            <a:off x="5208491" y="2814909"/>
            <a:ext cx="977156" cy="2330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78" name="Rectangle 77"/>
          <p:cNvSpPr/>
          <p:nvPr/>
        </p:nvSpPr>
        <p:spPr bwMode="auto">
          <a:xfrm>
            <a:off x="1174373" y="2814909"/>
            <a:ext cx="977156" cy="2330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79" name="Rectangle 78"/>
          <p:cNvSpPr/>
          <p:nvPr/>
        </p:nvSpPr>
        <p:spPr bwMode="auto">
          <a:xfrm>
            <a:off x="2182903" y="2814909"/>
            <a:ext cx="977156" cy="233083"/>
          </a:xfrm>
          <a:prstGeom prst="rect">
            <a:avLst/>
          </a:prstGeom>
          <a:solidFill>
            <a:srgbClr val="3366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80" name="Rectangle 79"/>
          <p:cNvSpPr/>
          <p:nvPr/>
        </p:nvSpPr>
        <p:spPr bwMode="auto">
          <a:xfrm>
            <a:off x="3191433" y="2814909"/>
            <a:ext cx="977156" cy="2330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72" name="Rectangle 71"/>
          <p:cNvSpPr/>
          <p:nvPr/>
        </p:nvSpPr>
        <p:spPr bwMode="auto">
          <a:xfrm>
            <a:off x="4199962" y="2814909"/>
            <a:ext cx="977156" cy="2330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smtClean="0"/>
              <a:t>How to view content 8</a:t>
            </a:r>
            <a:endParaRPr lang="en-GB" dirty="0"/>
          </a:p>
        </p:txBody>
      </p:sp>
      <p:sp>
        <p:nvSpPr>
          <p:cNvPr id="4" name="Footer Placeholder 3"/>
          <p:cNvSpPr>
            <a:spLocks noGrp="1"/>
          </p:cNvSpPr>
          <p:nvPr>
            <p:ph type="ftr" sz="quarter" idx="10"/>
          </p:nvPr>
        </p:nvSpPr>
        <p:spPr/>
        <p:txBody>
          <a:bodyPr/>
          <a:lstStyle/>
          <a:p>
            <a:r>
              <a:rPr lang="en-US" dirty="0" smtClean="0"/>
              <a:t>SWIFT </a:t>
            </a:r>
            <a:r>
              <a:rPr lang="en-US" smtClean="0"/>
              <a:t>MyStandards</a:t>
            </a:r>
            <a:r>
              <a:rPr lang="en-US" dirty="0" smtClean="0"/>
              <a:t> Demonstration (Investment Funds)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12</a:t>
            </a:fld>
            <a:endParaRPr lang="en-GB" dirty="0"/>
          </a:p>
        </p:txBody>
      </p:sp>
      <p:sp>
        <p:nvSpPr>
          <p:cNvPr id="39" name="Rectangle 38"/>
          <p:cNvSpPr/>
          <p:nvPr/>
        </p:nvSpPr>
        <p:spPr bwMode="auto">
          <a:xfrm>
            <a:off x="878572" y="2510118"/>
            <a:ext cx="4894699" cy="171444"/>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52" name="TextBox 51"/>
          <p:cNvSpPr txBox="1"/>
          <p:nvPr/>
        </p:nvSpPr>
        <p:spPr>
          <a:xfrm>
            <a:off x="831068" y="2440771"/>
            <a:ext cx="2693366" cy="276999"/>
          </a:xfrm>
          <a:prstGeom prst="rect">
            <a:avLst/>
          </a:prstGeom>
          <a:noFill/>
        </p:spPr>
        <p:txBody>
          <a:bodyPr wrap="none" rtlCol="0">
            <a:spAutoFit/>
          </a:bodyPr>
          <a:lstStyle/>
          <a:p>
            <a:pPr>
              <a:tabLst>
                <a:tab pos="1438275" algn="l"/>
                <a:tab pos="2867025" algn="l"/>
                <a:tab pos="4838700" algn="l"/>
              </a:tabLst>
            </a:pPr>
            <a:r>
              <a:rPr lang="en-US" sz="1200" b="1" dirty="0" smtClean="0">
                <a:solidFill>
                  <a:srgbClr val="003399"/>
                </a:solidFill>
              </a:rPr>
              <a:t>Price Report V03 (reda.001.001.03)</a:t>
            </a:r>
            <a:endParaRPr lang="en-GB" sz="1200" b="1" dirty="0">
              <a:solidFill>
                <a:srgbClr val="003399"/>
              </a:solidFill>
            </a:endParaRPr>
          </a:p>
        </p:txBody>
      </p:sp>
      <p:pic>
        <p:nvPicPr>
          <p:cNvPr id="59" name="Picture 30" descr="SWIFT_Logo_color"/>
          <p:cNvPicPr>
            <a:picLocks noChangeAspect="1" noChangeArrowheads="1"/>
          </p:cNvPicPr>
          <p:nvPr/>
        </p:nvPicPr>
        <p:blipFill>
          <a:blip r:embed="rId2" cstate="print"/>
          <a:srcRect/>
          <a:stretch>
            <a:fillRect/>
          </a:stretch>
        </p:blipFill>
        <p:spPr bwMode="auto">
          <a:xfrm>
            <a:off x="882322" y="1354687"/>
            <a:ext cx="362169" cy="362169"/>
          </a:xfrm>
          <a:prstGeom prst="rect">
            <a:avLst/>
          </a:prstGeom>
          <a:noFill/>
        </p:spPr>
      </p:pic>
      <p:cxnSp>
        <p:nvCxnSpPr>
          <p:cNvPr id="60" name="Straight Connector 59"/>
          <p:cNvCxnSpPr/>
          <p:nvPr/>
        </p:nvCxnSpPr>
        <p:spPr bwMode="auto">
          <a:xfrm>
            <a:off x="832207" y="1335647"/>
            <a:ext cx="78480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61" name="Straight Connector 60"/>
          <p:cNvCxnSpPr/>
          <p:nvPr/>
        </p:nvCxnSpPr>
        <p:spPr bwMode="auto">
          <a:xfrm rot="16200000">
            <a:off x="-1445231" y="3617141"/>
            <a:ext cx="45720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62" name="Straight Connector 61"/>
          <p:cNvCxnSpPr/>
          <p:nvPr/>
        </p:nvCxnSpPr>
        <p:spPr bwMode="auto">
          <a:xfrm rot="16200000">
            <a:off x="6402512" y="3632049"/>
            <a:ext cx="45720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63" name="TextBox 62"/>
          <p:cNvSpPr txBox="1"/>
          <p:nvPr/>
        </p:nvSpPr>
        <p:spPr>
          <a:xfrm>
            <a:off x="1118923" y="2128116"/>
            <a:ext cx="599844" cy="261610"/>
          </a:xfrm>
          <a:prstGeom prst="rect">
            <a:avLst/>
          </a:prstGeom>
          <a:noFill/>
        </p:spPr>
        <p:txBody>
          <a:bodyPr wrap="none" rtlCol="0">
            <a:spAutoFit/>
          </a:bodyPr>
          <a:lstStyle/>
          <a:p>
            <a:pPr>
              <a:tabLst>
                <a:tab pos="1438275" algn="l"/>
                <a:tab pos="2867025" algn="l"/>
                <a:tab pos="4838700" algn="l"/>
              </a:tabLst>
            </a:pPr>
            <a:r>
              <a:rPr lang="en-US" sz="1100" dirty="0" smtClean="0">
                <a:solidFill>
                  <a:schemeClr val="bg1">
                    <a:lumMod val="50000"/>
                  </a:schemeClr>
                </a:solidFill>
              </a:rPr>
              <a:t>Home </a:t>
            </a:r>
            <a:endParaRPr lang="en-GB" sz="1100" dirty="0">
              <a:solidFill>
                <a:schemeClr val="bg1">
                  <a:lumMod val="50000"/>
                </a:schemeClr>
              </a:solidFill>
            </a:endParaRPr>
          </a:p>
        </p:txBody>
      </p:sp>
      <p:pic>
        <p:nvPicPr>
          <p:cNvPr id="64" name="Picture 3"/>
          <p:cNvPicPr>
            <a:picLocks noChangeAspect="1" noChangeArrowheads="1"/>
          </p:cNvPicPr>
          <p:nvPr/>
        </p:nvPicPr>
        <p:blipFill>
          <a:blip r:embed="rId3" cstate="print"/>
          <a:srcRect/>
          <a:stretch>
            <a:fillRect/>
          </a:stretch>
        </p:blipFill>
        <p:spPr bwMode="auto">
          <a:xfrm>
            <a:off x="919491" y="2156449"/>
            <a:ext cx="200025" cy="228600"/>
          </a:xfrm>
          <a:prstGeom prst="rect">
            <a:avLst/>
          </a:prstGeom>
          <a:noFill/>
          <a:ln w="9525">
            <a:noFill/>
            <a:miter lim="800000"/>
            <a:headEnd/>
            <a:tailEnd/>
          </a:ln>
        </p:spPr>
      </p:pic>
      <p:sp>
        <p:nvSpPr>
          <p:cNvPr id="65" name="TextBox 64"/>
          <p:cNvSpPr txBox="1"/>
          <p:nvPr/>
        </p:nvSpPr>
        <p:spPr>
          <a:xfrm>
            <a:off x="4126503" y="2823935"/>
            <a:ext cx="1172116" cy="230832"/>
          </a:xfrm>
          <a:prstGeom prst="rect">
            <a:avLst/>
          </a:prstGeom>
          <a:noFill/>
        </p:spPr>
        <p:txBody>
          <a:bodyPr wrap="none" rtlCol="0">
            <a:spAutoFit/>
          </a:bodyPr>
          <a:lstStyle/>
          <a:p>
            <a:pPr>
              <a:tabLst>
                <a:tab pos="1438275" algn="l"/>
                <a:tab pos="2867025" algn="l"/>
                <a:tab pos="4838700" algn="l"/>
              </a:tabLst>
            </a:pPr>
            <a:r>
              <a:rPr lang="en-US" sz="900" dirty="0" smtClean="0"/>
              <a:t>Change Requests  </a:t>
            </a:r>
            <a:endParaRPr lang="en-GB" sz="900" dirty="0"/>
          </a:p>
        </p:txBody>
      </p:sp>
      <p:sp>
        <p:nvSpPr>
          <p:cNvPr id="66" name="TextBox 65"/>
          <p:cNvSpPr txBox="1"/>
          <p:nvPr/>
        </p:nvSpPr>
        <p:spPr>
          <a:xfrm>
            <a:off x="1256179" y="2823935"/>
            <a:ext cx="761747" cy="230832"/>
          </a:xfrm>
          <a:prstGeom prst="rect">
            <a:avLst/>
          </a:prstGeom>
          <a:noFill/>
        </p:spPr>
        <p:txBody>
          <a:bodyPr wrap="none" rtlCol="0">
            <a:spAutoFit/>
          </a:bodyPr>
          <a:lstStyle/>
          <a:p>
            <a:pPr>
              <a:tabLst>
                <a:tab pos="1438275" algn="l"/>
                <a:tab pos="2867025" algn="l"/>
                <a:tab pos="4838700" algn="l"/>
              </a:tabLst>
            </a:pPr>
            <a:r>
              <a:rPr lang="en-US" sz="900" dirty="0" smtClean="0"/>
              <a:t>Description</a:t>
            </a:r>
            <a:endParaRPr lang="en-GB" sz="900" dirty="0"/>
          </a:p>
        </p:txBody>
      </p:sp>
      <p:sp>
        <p:nvSpPr>
          <p:cNvPr id="67" name="TextBox 66"/>
          <p:cNvSpPr txBox="1"/>
          <p:nvPr/>
        </p:nvSpPr>
        <p:spPr>
          <a:xfrm>
            <a:off x="2341256" y="2823935"/>
            <a:ext cx="588623" cy="230832"/>
          </a:xfrm>
          <a:prstGeom prst="rect">
            <a:avLst/>
          </a:prstGeom>
          <a:noFill/>
        </p:spPr>
        <p:txBody>
          <a:bodyPr wrap="none" rtlCol="0">
            <a:spAutoFit/>
          </a:bodyPr>
          <a:lstStyle/>
          <a:p>
            <a:pPr>
              <a:tabLst>
                <a:tab pos="1438275" algn="l"/>
                <a:tab pos="2867025" algn="l"/>
                <a:tab pos="4838700" algn="l"/>
              </a:tabLst>
            </a:pPr>
            <a:r>
              <a:rPr lang="en-US" sz="900" dirty="0" smtClean="0">
                <a:solidFill>
                  <a:schemeClr val="bg1"/>
                </a:solidFill>
              </a:rPr>
              <a:t>Content</a:t>
            </a:r>
            <a:endParaRPr lang="en-GB" sz="900" dirty="0">
              <a:solidFill>
                <a:schemeClr val="bg1"/>
              </a:solidFill>
            </a:endParaRPr>
          </a:p>
        </p:txBody>
      </p:sp>
      <p:sp>
        <p:nvSpPr>
          <p:cNvPr id="68" name="TextBox 67"/>
          <p:cNvSpPr txBox="1"/>
          <p:nvPr/>
        </p:nvSpPr>
        <p:spPr>
          <a:xfrm>
            <a:off x="3340187" y="2823935"/>
            <a:ext cx="633507" cy="230832"/>
          </a:xfrm>
          <a:prstGeom prst="rect">
            <a:avLst/>
          </a:prstGeom>
          <a:noFill/>
        </p:spPr>
        <p:txBody>
          <a:bodyPr wrap="none" rtlCol="0">
            <a:spAutoFit/>
          </a:bodyPr>
          <a:lstStyle/>
          <a:p>
            <a:pPr>
              <a:tabLst>
                <a:tab pos="1438275" algn="l"/>
                <a:tab pos="2867025" algn="l"/>
                <a:tab pos="4838700" algn="l"/>
              </a:tabLst>
            </a:pPr>
            <a:r>
              <a:rPr lang="en-US" sz="900" dirty="0" smtClean="0"/>
              <a:t>Versions</a:t>
            </a:r>
            <a:endParaRPr lang="en-GB" sz="900" dirty="0"/>
          </a:p>
        </p:txBody>
      </p:sp>
      <p:sp>
        <p:nvSpPr>
          <p:cNvPr id="69" name="TextBox 68"/>
          <p:cNvSpPr txBox="1"/>
          <p:nvPr/>
        </p:nvSpPr>
        <p:spPr>
          <a:xfrm>
            <a:off x="5183193" y="2823935"/>
            <a:ext cx="1018227" cy="230832"/>
          </a:xfrm>
          <a:prstGeom prst="rect">
            <a:avLst/>
          </a:prstGeom>
          <a:noFill/>
        </p:spPr>
        <p:txBody>
          <a:bodyPr wrap="none" rtlCol="0">
            <a:spAutoFit/>
          </a:bodyPr>
          <a:lstStyle/>
          <a:p>
            <a:pPr>
              <a:tabLst>
                <a:tab pos="1438275" algn="l"/>
                <a:tab pos="2867025" algn="l"/>
                <a:tab pos="4838700" algn="l"/>
              </a:tabLst>
            </a:pPr>
            <a:r>
              <a:rPr lang="en-US" sz="900" smtClean="0"/>
              <a:t>Market Practice</a:t>
            </a:r>
            <a:endParaRPr lang="en-GB" sz="900" dirty="0"/>
          </a:p>
        </p:txBody>
      </p:sp>
      <p:sp>
        <p:nvSpPr>
          <p:cNvPr id="71" name="TextBox 70"/>
          <p:cNvSpPr txBox="1"/>
          <p:nvPr/>
        </p:nvSpPr>
        <p:spPr>
          <a:xfrm>
            <a:off x="5874640" y="2474319"/>
            <a:ext cx="538930" cy="246221"/>
          </a:xfrm>
          <a:prstGeom prst="rect">
            <a:avLst/>
          </a:prstGeom>
          <a:noFill/>
        </p:spPr>
        <p:txBody>
          <a:bodyPr wrap="none" rtlCol="0">
            <a:spAutoFit/>
          </a:bodyPr>
          <a:lstStyle/>
          <a:p>
            <a:pPr>
              <a:tabLst>
                <a:tab pos="1438275" algn="l"/>
                <a:tab pos="2867025" algn="l"/>
                <a:tab pos="4838700" algn="l"/>
              </a:tabLst>
            </a:pPr>
            <a:r>
              <a:rPr lang="en-US" sz="1000" dirty="0" smtClean="0"/>
              <a:t>export</a:t>
            </a:r>
            <a:endParaRPr lang="en-GB" sz="1000" dirty="0"/>
          </a:p>
        </p:txBody>
      </p:sp>
      <p:pic>
        <p:nvPicPr>
          <p:cNvPr id="2050" name="Picture 2"/>
          <p:cNvPicPr>
            <a:picLocks noChangeAspect="1" noChangeArrowheads="1"/>
          </p:cNvPicPr>
          <p:nvPr/>
        </p:nvPicPr>
        <p:blipFill>
          <a:blip r:embed="rId4" cstate="print"/>
          <a:srcRect/>
          <a:stretch>
            <a:fillRect/>
          </a:stretch>
        </p:blipFill>
        <p:spPr bwMode="auto">
          <a:xfrm>
            <a:off x="5790360" y="2519083"/>
            <a:ext cx="180975" cy="152400"/>
          </a:xfrm>
          <a:prstGeom prst="rect">
            <a:avLst/>
          </a:prstGeom>
          <a:noFill/>
          <a:ln w="9525">
            <a:noFill/>
            <a:miter lim="800000"/>
            <a:headEnd/>
            <a:tailEnd/>
          </a:ln>
        </p:spPr>
      </p:pic>
      <p:sp>
        <p:nvSpPr>
          <p:cNvPr id="85" name="Rectangle 84"/>
          <p:cNvSpPr/>
          <p:nvPr/>
        </p:nvSpPr>
        <p:spPr bwMode="auto">
          <a:xfrm>
            <a:off x="905432" y="2805945"/>
            <a:ext cx="242050" cy="2330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pic>
        <p:nvPicPr>
          <p:cNvPr id="10" name="Picture 3"/>
          <p:cNvPicPr>
            <a:picLocks noChangeAspect="1" noChangeArrowheads="1"/>
          </p:cNvPicPr>
          <p:nvPr/>
        </p:nvPicPr>
        <p:blipFill>
          <a:blip r:embed="rId5" cstate="print"/>
          <a:srcRect/>
          <a:stretch>
            <a:fillRect/>
          </a:stretch>
        </p:blipFill>
        <p:spPr bwMode="auto">
          <a:xfrm>
            <a:off x="927287" y="2837042"/>
            <a:ext cx="171450" cy="161925"/>
          </a:xfrm>
          <a:prstGeom prst="rect">
            <a:avLst/>
          </a:prstGeom>
          <a:noFill/>
          <a:ln w="9525">
            <a:noFill/>
            <a:miter lim="800000"/>
            <a:headEnd/>
            <a:tailEnd/>
          </a:ln>
        </p:spPr>
      </p:pic>
      <p:sp>
        <p:nvSpPr>
          <p:cNvPr id="86" name="Rectangle 85"/>
          <p:cNvSpPr/>
          <p:nvPr/>
        </p:nvSpPr>
        <p:spPr bwMode="auto">
          <a:xfrm>
            <a:off x="6203573" y="2814909"/>
            <a:ext cx="977156" cy="2330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70" name="TextBox 69"/>
          <p:cNvSpPr txBox="1"/>
          <p:nvPr/>
        </p:nvSpPr>
        <p:spPr>
          <a:xfrm>
            <a:off x="6279650" y="2823935"/>
            <a:ext cx="742511" cy="230832"/>
          </a:xfrm>
          <a:prstGeom prst="rect">
            <a:avLst/>
          </a:prstGeom>
          <a:noFill/>
        </p:spPr>
        <p:txBody>
          <a:bodyPr wrap="none" rtlCol="0">
            <a:spAutoFit/>
          </a:bodyPr>
          <a:lstStyle/>
          <a:p>
            <a:pPr>
              <a:tabLst>
                <a:tab pos="1438275" algn="l"/>
                <a:tab pos="2867025" algn="l"/>
                <a:tab pos="4838700" algn="l"/>
              </a:tabLst>
            </a:pPr>
            <a:r>
              <a:rPr lang="en-US" sz="900" dirty="0" smtClean="0"/>
              <a:t>Comments</a:t>
            </a:r>
            <a:endParaRPr lang="en-GB" sz="900" dirty="0"/>
          </a:p>
        </p:txBody>
      </p:sp>
      <p:sp>
        <p:nvSpPr>
          <p:cNvPr id="41" name="Rectangle 40"/>
          <p:cNvSpPr/>
          <p:nvPr/>
        </p:nvSpPr>
        <p:spPr bwMode="auto">
          <a:xfrm>
            <a:off x="899592" y="1732440"/>
            <a:ext cx="1296144" cy="360040"/>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2" name="Rectangle 41"/>
          <p:cNvSpPr/>
          <p:nvPr/>
        </p:nvSpPr>
        <p:spPr bwMode="auto">
          <a:xfrm>
            <a:off x="2195735" y="1732440"/>
            <a:ext cx="6401727" cy="360040"/>
          </a:xfrm>
          <a:prstGeom prst="rect">
            <a:avLst/>
          </a:prstGeom>
          <a:gradFill flip="none" rotWithShape="1">
            <a:gsLst>
              <a:gs pos="0">
                <a:srgbClr val="897865">
                  <a:shade val="30000"/>
                  <a:satMod val="115000"/>
                </a:srgbClr>
              </a:gs>
              <a:gs pos="50000">
                <a:srgbClr val="897865">
                  <a:shade val="67500"/>
                  <a:satMod val="115000"/>
                </a:srgbClr>
              </a:gs>
              <a:gs pos="100000">
                <a:srgbClr val="897865">
                  <a:shade val="100000"/>
                  <a:satMod val="115000"/>
                </a:srgb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4" name="TextBox 43"/>
          <p:cNvSpPr txBox="1"/>
          <p:nvPr/>
        </p:nvSpPr>
        <p:spPr>
          <a:xfrm>
            <a:off x="1013640" y="1732440"/>
            <a:ext cx="7712368" cy="338554"/>
          </a:xfrm>
          <a:prstGeom prst="rect">
            <a:avLst/>
          </a:prstGeom>
          <a:noFill/>
        </p:spPr>
        <p:txBody>
          <a:bodyPr wrap="none" rtlCol="0">
            <a:spAutoFit/>
          </a:bodyPr>
          <a:lstStyle/>
          <a:p>
            <a:pPr>
              <a:tabLst>
                <a:tab pos="1344613" algn="l"/>
                <a:tab pos="2774950" algn="l"/>
                <a:tab pos="4667250" algn="l"/>
                <a:tab pos="6548438" algn="l"/>
              </a:tabLst>
            </a:pPr>
            <a:r>
              <a:rPr lang="en-US" sz="1600" dirty="0" smtClean="0">
                <a:solidFill>
                  <a:schemeClr val="bg1">
                    <a:lumMod val="50000"/>
                  </a:schemeClr>
                </a:solidFill>
              </a:rPr>
              <a:t>News feed</a:t>
            </a:r>
            <a:r>
              <a:rPr lang="en-US" sz="1600" dirty="0" smtClean="0">
                <a:solidFill>
                  <a:schemeClr val="bg1"/>
                </a:solidFill>
              </a:rPr>
              <a:t>	Workspace	Base Standards	Market Practices	Directory</a:t>
            </a:r>
            <a:endParaRPr lang="en-GB" sz="1600" dirty="0">
              <a:solidFill>
                <a:schemeClr val="bg1"/>
              </a:solidFill>
            </a:endParaRPr>
          </a:p>
        </p:txBody>
      </p:sp>
      <p:cxnSp>
        <p:nvCxnSpPr>
          <p:cNvPr id="45" name="Straight Connector 44"/>
          <p:cNvCxnSpPr/>
          <p:nvPr/>
        </p:nvCxnSpPr>
        <p:spPr bwMode="auto">
          <a:xfrm>
            <a:off x="3552501" y="1736342"/>
            <a:ext cx="0" cy="3240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51" name="Straight Connector 50"/>
          <p:cNvCxnSpPr/>
          <p:nvPr/>
        </p:nvCxnSpPr>
        <p:spPr bwMode="auto">
          <a:xfrm>
            <a:off x="5387033" y="1734630"/>
            <a:ext cx="0" cy="3240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pic>
        <p:nvPicPr>
          <p:cNvPr id="53" name="Picture 4"/>
          <p:cNvPicPr>
            <a:picLocks noChangeAspect="1" noChangeArrowheads="1"/>
          </p:cNvPicPr>
          <p:nvPr/>
        </p:nvPicPr>
        <p:blipFill>
          <a:blip r:embed="rId6" cstate="print"/>
          <a:srcRect/>
          <a:stretch>
            <a:fillRect/>
          </a:stretch>
        </p:blipFill>
        <p:spPr bwMode="auto">
          <a:xfrm>
            <a:off x="922283" y="1823932"/>
            <a:ext cx="152400" cy="190500"/>
          </a:xfrm>
          <a:prstGeom prst="rect">
            <a:avLst/>
          </a:prstGeom>
          <a:noFill/>
          <a:ln w="9525">
            <a:noFill/>
            <a:miter lim="800000"/>
            <a:headEnd/>
            <a:tailEnd/>
          </a:ln>
        </p:spPr>
      </p:pic>
      <p:pic>
        <p:nvPicPr>
          <p:cNvPr id="54" name="Picture 9"/>
          <p:cNvPicPr>
            <a:picLocks noChangeAspect="1" noChangeArrowheads="1"/>
          </p:cNvPicPr>
          <p:nvPr/>
        </p:nvPicPr>
        <p:blipFill>
          <a:blip r:embed="rId7" cstate="print"/>
          <a:srcRect/>
          <a:stretch>
            <a:fillRect/>
          </a:stretch>
        </p:blipFill>
        <p:spPr bwMode="auto">
          <a:xfrm>
            <a:off x="2202739" y="1813420"/>
            <a:ext cx="219075" cy="190500"/>
          </a:xfrm>
          <a:prstGeom prst="rect">
            <a:avLst/>
          </a:prstGeom>
          <a:noFill/>
          <a:ln w="9525">
            <a:noFill/>
            <a:miter lim="800000"/>
            <a:headEnd/>
            <a:tailEnd/>
          </a:ln>
        </p:spPr>
      </p:pic>
      <p:pic>
        <p:nvPicPr>
          <p:cNvPr id="55" name="Picture 10"/>
          <p:cNvPicPr>
            <a:picLocks noChangeAspect="1" noChangeArrowheads="1"/>
          </p:cNvPicPr>
          <p:nvPr/>
        </p:nvPicPr>
        <p:blipFill>
          <a:blip r:embed="rId8" cstate="print"/>
          <a:srcRect/>
          <a:stretch>
            <a:fillRect/>
          </a:stretch>
        </p:blipFill>
        <p:spPr bwMode="auto">
          <a:xfrm>
            <a:off x="3620653" y="1848729"/>
            <a:ext cx="200025" cy="161925"/>
          </a:xfrm>
          <a:prstGeom prst="rect">
            <a:avLst/>
          </a:prstGeom>
          <a:noFill/>
          <a:ln w="9525">
            <a:noFill/>
            <a:miter lim="800000"/>
            <a:headEnd/>
            <a:tailEnd/>
          </a:ln>
        </p:spPr>
      </p:pic>
      <p:pic>
        <p:nvPicPr>
          <p:cNvPr id="56" name="Picture 11"/>
          <p:cNvPicPr>
            <a:picLocks noChangeAspect="1" noChangeArrowheads="1"/>
          </p:cNvPicPr>
          <p:nvPr/>
        </p:nvPicPr>
        <p:blipFill>
          <a:blip r:embed="rId9" cstate="print"/>
          <a:srcRect/>
          <a:stretch>
            <a:fillRect/>
          </a:stretch>
        </p:blipFill>
        <p:spPr bwMode="auto">
          <a:xfrm>
            <a:off x="5455202" y="1800118"/>
            <a:ext cx="209550" cy="238125"/>
          </a:xfrm>
          <a:prstGeom prst="rect">
            <a:avLst/>
          </a:prstGeom>
          <a:noFill/>
          <a:ln w="9525">
            <a:noFill/>
            <a:miter lim="800000"/>
            <a:headEnd/>
            <a:tailEnd/>
          </a:ln>
        </p:spPr>
      </p:pic>
      <p:pic>
        <p:nvPicPr>
          <p:cNvPr id="57" name="Picture 12"/>
          <p:cNvPicPr>
            <a:picLocks noChangeAspect="1" noChangeArrowheads="1"/>
          </p:cNvPicPr>
          <p:nvPr/>
        </p:nvPicPr>
        <p:blipFill>
          <a:blip r:embed="rId10" cstate="print"/>
          <a:srcRect/>
          <a:stretch>
            <a:fillRect/>
          </a:stretch>
        </p:blipFill>
        <p:spPr bwMode="auto">
          <a:xfrm>
            <a:off x="7420632" y="1799134"/>
            <a:ext cx="209550" cy="219075"/>
          </a:xfrm>
          <a:prstGeom prst="rect">
            <a:avLst/>
          </a:prstGeom>
          <a:noFill/>
          <a:ln w="9525">
            <a:noFill/>
            <a:miter lim="800000"/>
            <a:headEnd/>
            <a:tailEnd/>
          </a:ln>
        </p:spPr>
      </p:pic>
      <p:cxnSp>
        <p:nvCxnSpPr>
          <p:cNvPr id="58" name="Straight Connector 57"/>
          <p:cNvCxnSpPr/>
          <p:nvPr/>
        </p:nvCxnSpPr>
        <p:spPr bwMode="auto">
          <a:xfrm>
            <a:off x="7378745" y="1729375"/>
            <a:ext cx="0" cy="3240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74" name="TextBox 73"/>
          <p:cNvSpPr txBox="1"/>
          <p:nvPr/>
        </p:nvSpPr>
        <p:spPr>
          <a:xfrm>
            <a:off x="877457" y="3252313"/>
            <a:ext cx="6340760" cy="230832"/>
          </a:xfrm>
          <a:prstGeom prst="rect">
            <a:avLst/>
          </a:prstGeom>
          <a:noFill/>
        </p:spPr>
        <p:txBody>
          <a:bodyPr wrap="square" rtlCol="0">
            <a:spAutoFit/>
          </a:bodyPr>
          <a:lstStyle/>
          <a:p>
            <a:pPr>
              <a:tabLst>
                <a:tab pos="1612900" algn="l"/>
                <a:tab pos="1882775" algn="l"/>
                <a:tab pos="2241550" algn="l"/>
                <a:tab pos="2330450" algn="l"/>
                <a:tab pos="2505075" algn="l"/>
                <a:tab pos="2778125" algn="l"/>
              </a:tabLst>
            </a:pPr>
            <a:r>
              <a:rPr lang="en-US" sz="900" b="1" dirty="0" smtClean="0">
                <a:solidFill>
                  <a:schemeClr val="bg1">
                    <a:lumMod val="50000"/>
                  </a:schemeClr>
                </a:solidFill>
              </a:rPr>
              <a:t>Name / Tags	Min	Max	Data type</a:t>
            </a:r>
            <a:endParaRPr lang="en-GB" sz="900" b="1" dirty="0">
              <a:solidFill>
                <a:schemeClr val="bg1">
                  <a:lumMod val="50000"/>
                </a:schemeClr>
              </a:solidFill>
            </a:endParaRPr>
          </a:p>
        </p:txBody>
      </p:sp>
      <p:cxnSp>
        <p:nvCxnSpPr>
          <p:cNvPr id="109" name="Straight Connector 108"/>
          <p:cNvCxnSpPr/>
          <p:nvPr/>
        </p:nvCxnSpPr>
        <p:spPr bwMode="auto">
          <a:xfrm>
            <a:off x="905435" y="3666565"/>
            <a:ext cx="378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14" name="Straight Connector 113"/>
          <p:cNvCxnSpPr/>
          <p:nvPr/>
        </p:nvCxnSpPr>
        <p:spPr bwMode="auto">
          <a:xfrm rot="5400000">
            <a:off x="3759883" y="4209742"/>
            <a:ext cx="1836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15" name="Straight Connector 114"/>
          <p:cNvCxnSpPr/>
          <p:nvPr/>
        </p:nvCxnSpPr>
        <p:spPr bwMode="auto">
          <a:xfrm rot="5400000">
            <a:off x="-14258" y="4218707"/>
            <a:ext cx="1836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16" name="Straight Connector 115"/>
          <p:cNvCxnSpPr/>
          <p:nvPr/>
        </p:nvCxnSpPr>
        <p:spPr bwMode="auto">
          <a:xfrm>
            <a:off x="905435" y="3836895"/>
            <a:ext cx="378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17" name="Straight Connector 116"/>
          <p:cNvCxnSpPr/>
          <p:nvPr/>
        </p:nvCxnSpPr>
        <p:spPr bwMode="auto">
          <a:xfrm>
            <a:off x="914400" y="3989295"/>
            <a:ext cx="378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18" name="Straight Connector 117"/>
          <p:cNvCxnSpPr/>
          <p:nvPr/>
        </p:nvCxnSpPr>
        <p:spPr bwMode="auto">
          <a:xfrm>
            <a:off x="896471" y="4159624"/>
            <a:ext cx="378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19" name="Straight Connector 118"/>
          <p:cNvCxnSpPr/>
          <p:nvPr/>
        </p:nvCxnSpPr>
        <p:spPr bwMode="auto">
          <a:xfrm>
            <a:off x="896470" y="4329954"/>
            <a:ext cx="378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20" name="Straight Connector 119"/>
          <p:cNvCxnSpPr/>
          <p:nvPr/>
        </p:nvCxnSpPr>
        <p:spPr bwMode="auto">
          <a:xfrm>
            <a:off x="905435" y="4490009"/>
            <a:ext cx="378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21" name="Straight Connector 120"/>
          <p:cNvCxnSpPr/>
          <p:nvPr/>
        </p:nvCxnSpPr>
        <p:spPr bwMode="auto">
          <a:xfrm>
            <a:off x="896470" y="4656410"/>
            <a:ext cx="378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sp>
        <p:nvSpPr>
          <p:cNvPr id="122" name="Rectangle 121"/>
          <p:cNvSpPr/>
          <p:nvPr/>
        </p:nvSpPr>
        <p:spPr bwMode="auto">
          <a:xfrm>
            <a:off x="4764737" y="3281074"/>
            <a:ext cx="3635192" cy="233083"/>
          </a:xfrm>
          <a:prstGeom prst="rect">
            <a:avLst/>
          </a:prstGeom>
          <a:solidFill>
            <a:srgbClr val="3366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123" name="TextBox 122"/>
          <p:cNvSpPr txBox="1"/>
          <p:nvPr/>
        </p:nvSpPr>
        <p:spPr>
          <a:xfrm>
            <a:off x="4751293" y="3290100"/>
            <a:ext cx="1184940" cy="230832"/>
          </a:xfrm>
          <a:prstGeom prst="rect">
            <a:avLst/>
          </a:prstGeom>
          <a:noFill/>
        </p:spPr>
        <p:txBody>
          <a:bodyPr wrap="none" rtlCol="0">
            <a:spAutoFit/>
          </a:bodyPr>
          <a:lstStyle/>
          <a:p>
            <a:pPr>
              <a:tabLst>
                <a:tab pos="1438275" algn="l"/>
                <a:tab pos="2867025" algn="l"/>
                <a:tab pos="4838700" algn="l"/>
              </a:tabLst>
            </a:pPr>
            <a:r>
              <a:rPr lang="en-US" sz="900" dirty="0" smtClean="0">
                <a:solidFill>
                  <a:schemeClr val="bg1"/>
                </a:solidFill>
              </a:rPr>
              <a:t>Creation Date Time</a:t>
            </a:r>
            <a:endParaRPr lang="en-GB" sz="900" dirty="0">
              <a:solidFill>
                <a:schemeClr val="bg1"/>
              </a:solidFill>
            </a:endParaRPr>
          </a:p>
        </p:txBody>
      </p:sp>
      <p:sp>
        <p:nvSpPr>
          <p:cNvPr id="130" name="TextBox 129"/>
          <p:cNvSpPr txBox="1"/>
          <p:nvPr/>
        </p:nvSpPr>
        <p:spPr>
          <a:xfrm>
            <a:off x="4751293" y="4441492"/>
            <a:ext cx="691215" cy="230832"/>
          </a:xfrm>
          <a:prstGeom prst="rect">
            <a:avLst/>
          </a:prstGeom>
          <a:noFill/>
        </p:spPr>
        <p:txBody>
          <a:bodyPr wrap="none" rtlCol="0">
            <a:spAutoFit/>
          </a:bodyPr>
          <a:lstStyle/>
          <a:p>
            <a:r>
              <a:rPr lang="en-US" sz="900" dirty="0" smtClean="0">
                <a:solidFill>
                  <a:srgbClr val="336699"/>
                </a:solidFill>
              </a:rPr>
              <a:t>XML TAG</a:t>
            </a:r>
            <a:endParaRPr lang="en-GB" sz="900" dirty="0">
              <a:solidFill>
                <a:srgbClr val="336699"/>
              </a:solidFill>
            </a:endParaRPr>
          </a:p>
        </p:txBody>
      </p:sp>
      <p:sp>
        <p:nvSpPr>
          <p:cNvPr id="131" name="TextBox 130"/>
          <p:cNvSpPr txBox="1"/>
          <p:nvPr/>
        </p:nvSpPr>
        <p:spPr>
          <a:xfrm>
            <a:off x="4751293" y="3935505"/>
            <a:ext cx="3765176" cy="230832"/>
          </a:xfrm>
          <a:prstGeom prst="rect">
            <a:avLst/>
          </a:prstGeom>
          <a:noFill/>
        </p:spPr>
        <p:txBody>
          <a:bodyPr wrap="square" rtlCol="0">
            <a:spAutoFit/>
          </a:bodyPr>
          <a:lstStyle/>
          <a:p>
            <a:r>
              <a:rPr lang="en-US" sz="900" dirty="0" smtClean="0"/>
              <a:t>Date of creation of the message. </a:t>
            </a:r>
          </a:p>
        </p:txBody>
      </p:sp>
      <p:sp>
        <p:nvSpPr>
          <p:cNvPr id="132" name="TextBox 131"/>
          <p:cNvSpPr txBox="1"/>
          <p:nvPr/>
        </p:nvSpPr>
        <p:spPr>
          <a:xfrm>
            <a:off x="4751293" y="4643717"/>
            <a:ext cx="1532965" cy="230832"/>
          </a:xfrm>
          <a:prstGeom prst="rect">
            <a:avLst/>
          </a:prstGeom>
          <a:noFill/>
        </p:spPr>
        <p:txBody>
          <a:bodyPr wrap="square" rtlCol="0">
            <a:spAutoFit/>
          </a:bodyPr>
          <a:lstStyle/>
          <a:p>
            <a:r>
              <a:rPr lang="en-GB" sz="900" dirty="0" smtClean="0"/>
              <a:t>CreDtTm</a:t>
            </a:r>
          </a:p>
        </p:txBody>
      </p:sp>
      <p:cxnSp>
        <p:nvCxnSpPr>
          <p:cNvPr id="133" name="Straight Connector 132"/>
          <p:cNvCxnSpPr/>
          <p:nvPr/>
        </p:nvCxnSpPr>
        <p:spPr bwMode="auto">
          <a:xfrm>
            <a:off x="4778185" y="4643728"/>
            <a:ext cx="360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sp>
        <p:nvSpPr>
          <p:cNvPr id="134" name="Rectangle 133"/>
          <p:cNvSpPr/>
          <p:nvPr/>
        </p:nvSpPr>
        <p:spPr bwMode="auto">
          <a:xfrm>
            <a:off x="4764737" y="5029192"/>
            <a:ext cx="3635192" cy="233083"/>
          </a:xfrm>
          <a:prstGeom prst="rect">
            <a:avLst/>
          </a:prstGeom>
          <a:solidFill>
            <a:srgbClr val="3366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135" name="TextBox 134"/>
          <p:cNvSpPr txBox="1"/>
          <p:nvPr/>
        </p:nvSpPr>
        <p:spPr>
          <a:xfrm>
            <a:off x="4751293" y="5038218"/>
            <a:ext cx="742511" cy="230832"/>
          </a:xfrm>
          <a:prstGeom prst="rect">
            <a:avLst/>
          </a:prstGeom>
          <a:noFill/>
        </p:spPr>
        <p:txBody>
          <a:bodyPr wrap="none" rtlCol="0">
            <a:spAutoFit/>
          </a:bodyPr>
          <a:lstStyle/>
          <a:p>
            <a:pPr>
              <a:tabLst>
                <a:tab pos="1438275" algn="l"/>
                <a:tab pos="2867025" algn="l"/>
                <a:tab pos="4838700" algn="l"/>
              </a:tabLst>
            </a:pPr>
            <a:r>
              <a:rPr lang="en-US" sz="900" dirty="0" smtClean="0">
                <a:solidFill>
                  <a:schemeClr val="bg1"/>
                </a:solidFill>
              </a:rPr>
              <a:t>Comments</a:t>
            </a:r>
            <a:endParaRPr lang="en-GB" sz="900" dirty="0">
              <a:solidFill>
                <a:schemeClr val="bg1"/>
              </a:solidFill>
            </a:endParaRPr>
          </a:p>
        </p:txBody>
      </p:sp>
      <p:sp>
        <p:nvSpPr>
          <p:cNvPr id="136" name="Rectangle 135"/>
          <p:cNvSpPr/>
          <p:nvPr/>
        </p:nvSpPr>
        <p:spPr bwMode="auto">
          <a:xfrm>
            <a:off x="918876" y="3469334"/>
            <a:ext cx="3760700" cy="197232"/>
          </a:xfrm>
          <a:prstGeom prst="rect">
            <a:avLst/>
          </a:prstGeom>
          <a:solidFill>
            <a:srgbClr val="3366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73" name="TextBox 72"/>
          <p:cNvSpPr txBox="1"/>
          <p:nvPr/>
        </p:nvSpPr>
        <p:spPr>
          <a:xfrm>
            <a:off x="878969" y="3455705"/>
            <a:ext cx="3710960" cy="1592744"/>
          </a:xfrm>
          <a:prstGeom prst="rect">
            <a:avLst/>
          </a:prstGeom>
          <a:noFill/>
        </p:spPr>
        <p:txBody>
          <a:bodyPr wrap="square" rtlCol="0">
            <a:spAutoFit/>
          </a:bodyPr>
          <a:lstStyle/>
          <a:p>
            <a:pPr>
              <a:lnSpc>
                <a:spcPts val="1300"/>
              </a:lnSpc>
              <a:tabLst>
                <a:tab pos="268288" algn="l"/>
                <a:tab pos="1703388" algn="l"/>
                <a:tab pos="1882775" algn="l"/>
                <a:tab pos="2241550" algn="l"/>
                <a:tab pos="2330450" algn="l"/>
                <a:tab pos="2778125" algn="l"/>
              </a:tabLst>
            </a:pPr>
            <a:r>
              <a:rPr lang="en-US" sz="1000" dirty="0" smtClean="0">
                <a:solidFill>
                  <a:schemeClr val="bg1"/>
                </a:solidFill>
              </a:rPr>
              <a:t>+	Message Identification	1	1	MessageIdentification</a:t>
            </a:r>
          </a:p>
          <a:p>
            <a:pPr>
              <a:lnSpc>
                <a:spcPts val="1300"/>
              </a:lnSpc>
              <a:tabLst>
                <a:tab pos="268288" algn="l"/>
                <a:tab pos="452438" algn="l"/>
                <a:tab pos="1703388" algn="l"/>
                <a:tab pos="1882775" algn="l"/>
                <a:tab pos="2241550" algn="l"/>
                <a:tab pos="2330450" algn="l"/>
                <a:tab pos="2778125" algn="l"/>
              </a:tabLst>
            </a:pPr>
            <a:r>
              <a:rPr lang="en-US" sz="1000" dirty="0" smtClean="0">
                <a:solidFill>
                  <a:schemeClr val="bg1"/>
                </a:solidFill>
              </a:rPr>
              <a:t>	</a:t>
            </a:r>
            <a:r>
              <a:rPr lang="en-US" sz="1000" dirty="0" smtClean="0">
                <a:solidFill>
                  <a:schemeClr val="tx1">
                    <a:lumMod val="65000"/>
                    <a:lumOff val="35000"/>
                  </a:schemeClr>
                </a:solidFill>
              </a:rPr>
              <a:t>	Identification	1	1	Max35Text</a:t>
            </a:r>
          </a:p>
          <a:p>
            <a:pPr>
              <a:lnSpc>
                <a:spcPts val="1300"/>
              </a:lnSpc>
              <a:tabLst>
                <a:tab pos="268288" algn="l"/>
                <a:tab pos="452438" algn="l"/>
                <a:tab pos="1703388" algn="l"/>
                <a:tab pos="1882775" algn="l"/>
                <a:tab pos="2241550" algn="l"/>
                <a:tab pos="2330450" algn="l"/>
                <a:tab pos="2778125" algn="l"/>
              </a:tabLst>
            </a:pPr>
            <a:r>
              <a:rPr lang="en-US" sz="1000" dirty="0" smtClean="0">
                <a:solidFill>
                  <a:schemeClr val="tx1">
                    <a:lumMod val="65000"/>
                    <a:lumOff val="35000"/>
                  </a:schemeClr>
                </a:solidFill>
              </a:rPr>
              <a:t>		Creation Date Time	1	1	ISODateTime</a:t>
            </a:r>
          </a:p>
          <a:p>
            <a:pPr>
              <a:lnSpc>
                <a:spcPts val="1300"/>
              </a:lnSpc>
              <a:tabLst>
                <a:tab pos="268288" algn="l"/>
                <a:tab pos="1703388" algn="l"/>
                <a:tab pos="1882775" algn="l"/>
                <a:tab pos="2241550" algn="l"/>
                <a:tab pos="2330450" algn="l"/>
                <a:tab pos="2778125" algn="l"/>
              </a:tabLst>
            </a:pPr>
            <a:r>
              <a:rPr lang="en-US" sz="1000" dirty="0" smtClean="0">
                <a:solidFill>
                  <a:schemeClr val="tx1">
                    <a:lumMod val="65000"/>
                    <a:lumOff val="35000"/>
                  </a:schemeClr>
                </a:solidFill>
              </a:rPr>
              <a:t>+	Pool Reference	0	1	AdditionalReference3</a:t>
            </a:r>
          </a:p>
          <a:p>
            <a:pPr>
              <a:lnSpc>
                <a:spcPts val="1300"/>
              </a:lnSpc>
              <a:tabLst>
                <a:tab pos="268288" algn="l"/>
                <a:tab pos="1703388" algn="l"/>
                <a:tab pos="1882775" algn="l"/>
                <a:tab pos="2241550" algn="l"/>
                <a:tab pos="2330450" algn="l"/>
                <a:tab pos="2778125" algn="l"/>
              </a:tabLst>
            </a:pPr>
            <a:r>
              <a:rPr lang="en-US" sz="1000" dirty="0" smtClean="0">
                <a:solidFill>
                  <a:schemeClr val="tx1">
                    <a:lumMod val="65000"/>
                    <a:lumOff val="35000"/>
                  </a:schemeClr>
                </a:solidFill>
              </a:rPr>
              <a:t>+	Previous Reference	0	1	AdditionalReference3</a:t>
            </a:r>
          </a:p>
          <a:p>
            <a:pPr>
              <a:lnSpc>
                <a:spcPts val="1300"/>
              </a:lnSpc>
              <a:tabLst>
                <a:tab pos="268288" algn="l"/>
                <a:tab pos="1703388" algn="l"/>
                <a:tab pos="1882775" algn="l"/>
                <a:tab pos="2241550" algn="l"/>
                <a:tab pos="2330450" algn="l"/>
                <a:tab pos="2778125" algn="l"/>
              </a:tabLst>
            </a:pPr>
            <a:r>
              <a:rPr lang="en-US" sz="1000" dirty="0" smtClean="0">
                <a:solidFill>
                  <a:schemeClr val="tx1">
                    <a:lumMod val="65000"/>
                    <a:lumOff val="35000"/>
                  </a:schemeClr>
                </a:solidFill>
              </a:rPr>
              <a:t>+	Related Reference	0	1	AdditionalReference3</a:t>
            </a:r>
          </a:p>
          <a:p>
            <a:pPr>
              <a:lnSpc>
                <a:spcPts val="1300"/>
              </a:lnSpc>
              <a:tabLst>
                <a:tab pos="268288" algn="l"/>
                <a:tab pos="1703388" algn="l"/>
                <a:tab pos="1882775" algn="l"/>
                <a:tab pos="2241550" algn="l"/>
                <a:tab pos="2330450" algn="l"/>
                <a:tab pos="2778125" algn="l"/>
              </a:tabLst>
            </a:pPr>
            <a:r>
              <a:rPr lang="en-US" sz="1000" dirty="0" smtClean="0">
                <a:solidFill>
                  <a:schemeClr val="tx1">
                    <a:lumMod val="65000"/>
                    <a:lumOff val="35000"/>
                  </a:schemeClr>
                </a:solidFill>
              </a:rPr>
              <a:t>+	Message Pagination	1	1	Pagination</a:t>
            </a:r>
          </a:p>
          <a:p>
            <a:pPr>
              <a:lnSpc>
                <a:spcPts val="1300"/>
              </a:lnSpc>
              <a:tabLst>
                <a:tab pos="268288" algn="l"/>
                <a:tab pos="1703388" algn="l"/>
                <a:tab pos="1882775" algn="l"/>
                <a:tab pos="2241550" algn="l"/>
                <a:tab pos="2330450" algn="l"/>
                <a:tab pos="2778125" algn="l"/>
              </a:tabLst>
            </a:pPr>
            <a:r>
              <a:rPr lang="en-US" sz="1000" dirty="0" smtClean="0">
                <a:solidFill>
                  <a:schemeClr val="tx1">
                    <a:lumMod val="65000"/>
                    <a:lumOff val="35000"/>
                  </a:schemeClr>
                </a:solidFill>
              </a:rPr>
              <a:t>+	Price Valuation Details	1	*	PriveValuation3</a:t>
            </a:r>
          </a:p>
          <a:p>
            <a:pPr>
              <a:lnSpc>
                <a:spcPts val="1300"/>
              </a:lnSpc>
              <a:tabLst>
                <a:tab pos="268288" algn="l"/>
                <a:tab pos="1703388" algn="l"/>
                <a:tab pos="1882775" algn="l"/>
                <a:tab pos="2241550" algn="l"/>
                <a:tab pos="2330450" algn="l"/>
                <a:tab pos="2778125" algn="l"/>
              </a:tabLst>
            </a:pPr>
            <a:r>
              <a:rPr lang="en-US" sz="1000" dirty="0" smtClean="0">
                <a:solidFill>
                  <a:schemeClr val="tx1">
                    <a:lumMod val="65000"/>
                    <a:lumOff val="35000"/>
                  </a:schemeClr>
                </a:solidFill>
              </a:rPr>
              <a:t>+	Extension	0	*	Extension1</a:t>
            </a:r>
            <a:endParaRPr lang="en-GB" sz="1000" dirty="0">
              <a:solidFill>
                <a:schemeClr val="tx1">
                  <a:lumMod val="65000"/>
                  <a:lumOff val="35000"/>
                </a:schemeClr>
              </a:solidFill>
            </a:endParaRPr>
          </a:p>
        </p:txBody>
      </p:sp>
      <p:pic>
        <p:nvPicPr>
          <p:cNvPr id="4098" name="Picture 2"/>
          <p:cNvPicPr>
            <a:picLocks noChangeAspect="1" noChangeArrowheads="1"/>
          </p:cNvPicPr>
          <p:nvPr/>
        </p:nvPicPr>
        <p:blipFill>
          <a:blip r:embed="rId11" cstate="print"/>
          <a:srcRect/>
          <a:stretch>
            <a:fillRect/>
          </a:stretch>
        </p:blipFill>
        <p:spPr bwMode="auto">
          <a:xfrm>
            <a:off x="1067627" y="3510520"/>
            <a:ext cx="123825" cy="123825"/>
          </a:xfrm>
          <a:prstGeom prst="rect">
            <a:avLst/>
          </a:prstGeom>
          <a:noFill/>
          <a:ln w="9525">
            <a:noFill/>
            <a:miter lim="800000"/>
            <a:headEnd/>
            <a:tailEnd/>
          </a:ln>
        </p:spPr>
      </p:pic>
      <p:pic>
        <p:nvPicPr>
          <p:cNvPr id="75" name="Picture 2"/>
          <p:cNvPicPr>
            <a:picLocks noChangeAspect="1" noChangeArrowheads="1"/>
          </p:cNvPicPr>
          <p:nvPr/>
        </p:nvPicPr>
        <p:blipFill>
          <a:blip r:embed="rId11" cstate="print"/>
          <a:srcRect/>
          <a:stretch>
            <a:fillRect/>
          </a:stretch>
        </p:blipFill>
        <p:spPr bwMode="auto">
          <a:xfrm>
            <a:off x="1067627" y="4018614"/>
            <a:ext cx="123825" cy="123825"/>
          </a:xfrm>
          <a:prstGeom prst="rect">
            <a:avLst/>
          </a:prstGeom>
          <a:noFill/>
          <a:ln w="9525">
            <a:noFill/>
            <a:miter lim="800000"/>
            <a:headEnd/>
            <a:tailEnd/>
          </a:ln>
        </p:spPr>
      </p:pic>
      <p:pic>
        <p:nvPicPr>
          <p:cNvPr id="76" name="Picture 2"/>
          <p:cNvPicPr>
            <a:picLocks noChangeAspect="1" noChangeArrowheads="1"/>
          </p:cNvPicPr>
          <p:nvPr/>
        </p:nvPicPr>
        <p:blipFill>
          <a:blip r:embed="rId11" cstate="print"/>
          <a:srcRect/>
          <a:stretch>
            <a:fillRect/>
          </a:stretch>
        </p:blipFill>
        <p:spPr bwMode="auto">
          <a:xfrm>
            <a:off x="1067627" y="4187666"/>
            <a:ext cx="123825" cy="123825"/>
          </a:xfrm>
          <a:prstGeom prst="rect">
            <a:avLst/>
          </a:prstGeom>
          <a:noFill/>
          <a:ln w="9525">
            <a:noFill/>
            <a:miter lim="800000"/>
            <a:headEnd/>
            <a:tailEnd/>
          </a:ln>
        </p:spPr>
      </p:pic>
      <p:pic>
        <p:nvPicPr>
          <p:cNvPr id="77" name="Picture 2"/>
          <p:cNvPicPr>
            <a:picLocks noChangeAspect="1" noChangeArrowheads="1"/>
          </p:cNvPicPr>
          <p:nvPr/>
        </p:nvPicPr>
        <p:blipFill>
          <a:blip r:embed="rId11" cstate="print"/>
          <a:srcRect/>
          <a:stretch>
            <a:fillRect/>
          </a:stretch>
        </p:blipFill>
        <p:spPr bwMode="auto">
          <a:xfrm>
            <a:off x="1067627" y="4356718"/>
            <a:ext cx="123825" cy="123825"/>
          </a:xfrm>
          <a:prstGeom prst="rect">
            <a:avLst/>
          </a:prstGeom>
          <a:noFill/>
          <a:ln w="9525">
            <a:noFill/>
            <a:miter lim="800000"/>
            <a:headEnd/>
            <a:tailEnd/>
          </a:ln>
        </p:spPr>
      </p:pic>
      <p:pic>
        <p:nvPicPr>
          <p:cNvPr id="82" name="Picture 2"/>
          <p:cNvPicPr>
            <a:picLocks noChangeAspect="1" noChangeArrowheads="1"/>
          </p:cNvPicPr>
          <p:nvPr/>
        </p:nvPicPr>
        <p:blipFill>
          <a:blip r:embed="rId11" cstate="print"/>
          <a:srcRect/>
          <a:stretch>
            <a:fillRect/>
          </a:stretch>
        </p:blipFill>
        <p:spPr bwMode="auto">
          <a:xfrm>
            <a:off x="1067627" y="4525770"/>
            <a:ext cx="123825" cy="123825"/>
          </a:xfrm>
          <a:prstGeom prst="rect">
            <a:avLst/>
          </a:prstGeom>
          <a:noFill/>
          <a:ln w="9525">
            <a:noFill/>
            <a:miter lim="800000"/>
            <a:headEnd/>
            <a:tailEnd/>
          </a:ln>
        </p:spPr>
      </p:pic>
      <p:pic>
        <p:nvPicPr>
          <p:cNvPr id="83" name="Picture 2"/>
          <p:cNvPicPr>
            <a:picLocks noChangeAspect="1" noChangeArrowheads="1"/>
          </p:cNvPicPr>
          <p:nvPr/>
        </p:nvPicPr>
        <p:blipFill>
          <a:blip r:embed="rId11" cstate="print"/>
          <a:srcRect/>
          <a:stretch>
            <a:fillRect/>
          </a:stretch>
        </p:blipFill>
        <p:spPr bwMode="auto">
          <a:xfrm>
            <a:off x="1067627" y="4694822"/>
            <a:ext cx="123825" cy="123825"/>
          </a:xfrm>
          <a:prstGeom prst="rect">
            <a:avLst/>
          </a:prstGeom>
          <a:noFill/>
          <a:ln w="9525">
            <a:noFill/>
            <a:miter lim="800000"/>
            <a:headEnd/>
            <a:tailEnd/>
          </a:ln>
        </p:spPr>
      </p:pic>
      <p:pic>
        <p:nvPicPr>
          <p:cNvPr id="84" name="Picture 2"/>
          <p:cNvPicPr>
            <a:picLocks noChangeAspect="1" noChangeArrowheads="1"/>
          </p:cNvPicPr>
          <p:nvPr/>
        </p:nvPicPr>
        <p:blipFill>
          <a:blip r:embed="rId11" cstate="print"/>
          <a:srcRect/>
          <a:stretch>
            <a:fillRect/>
          </a:stretch>
        </p:blipFill>
        <p:spPr bwMode="auto">
          <a:xfrm>
            <a:off x="1067627" y="4863874"/>
            <a:ext cx="123825" cy="123825"/>
          </a:xfrm>
          <a:prstGeom prst="rect">
            <a:avLst/>
          </a:prstGeom>
          <a:noFill/>
          <a:ln w="9525">
            <a:noFill/>
            <a:miter lim="800000"/>
            <a:headEnd/>
            <a:tailEnd/>
          </a:ln>
        </p:spPr>
      </p:pic>
      <p:sp>
        <p:nvSpPr>
          <p:cNvPr id="137" name="TextBox 136"/>
          <p:cNvSpPr txBox="1"/>
          <p:nvPr/>
        </p:nvSpPr>
        <p:spPr>
          <a:xfrm>
            <a:off x="912052" y="5400542"/>
            <a:ext cx="3731867" cy="769441"/>
          </a:xfrm>
          <a:prstGeom prst="rect">
            <a:avLst/>
          </a:prstGeom>
          <a:noFill/>
        </p:spPr>
        <p:txBody>
          <a:bodyPr wrap="square" rtlCol="0">
            <a:spAutoFit/>
          </a:bodyPr>
          <a:lstStyle/>
          <a:p>
            <a:r>
              <a:rPr lang="en-US" sz="1100" i="1" dirty="0" smtClean="0">
                <a:solidFill>
                  <a:srgbClr val="9900FF"/>
                </a:solidFill>
              </a:rPr>
              <a:t>The Message Identification sequence has been expanded by clicking on the + button and the Creation Date Time element has been selected and its definition is displayed on the right hand side.</a:t>
            </a:r>
            <a:endParaRPr lang="en-GB" sz="1100" i="1" dirty="0">
              <a:solidFill>
                <a:srgbClr val="9900FF"/>
              </a:solidFill>
            </a:endParaRPr>
          </a:p>
        </p:txBody>
      </p:sp>
      <p:cxnSp>
        <p:nvCxnSpPr>
          <p:cNvPr id="87" name="Straight Connector 86"/>
          <p:cNvCxnSpPr/>
          <p:nvPr/>
        </p:nvCxnSpPr>
        <p:spPr bwMode="auto">
          <a:xfrm>
            <a:off x="896470" y="4829358"/>
            <a:ext cx="378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88" name="Straight Connector 87"/>
          <p:cNvCxnSpPr/>
          <p:nvPr/>
        </p:nvCxnSpPr>
        <p:spPr bwMode="auto">
          <a:xfrm>
            <a:off x="896470" y="5002306"/>
            <a:ext cx="3780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pic>
        <p:nvPicPr>
          <p:cNvPr id="92" name="Picture 2"/>
          <p:cNvPicPr>
            <a:picLocks noChangeAspect="1" noChangeArrowheads="1"/>
          </p:cNvPicPr>
          <p:nvPr/>
        </p:nvPicPr>
        <p:blipFill>
          <a:blip r:embed="rId11" cstate="print"/>
          <a:srcRect/>
          <a:stretch>
            <a:fillRect/>
          </a:stretch>
        </p:blipFill>
        <p:spPr bwMode="auto">
          <a:xfrm>
            <a:off x="1220027" y="3686260"/>
            <a:ext cx="123825" cy="123825"/>
          </a:xfrm>
          <a:prstGeom prst="rect">
            <a:avLst/>
          </a:prstGeom>
          <a:noFill/>
          <a:ln w="9525">
            <a:noFill/>
            <a:miter lim="800000"/>
            <a:headEnd/>
            <a:tailEnd/>
          </a:ln>
        </p:spPr>
      </p:pic>
      <p:pic>
        <p:nvPicPr>
          <p:cNvPr id="93" name="Picture 2"/>
          <p:cNvPicPr>
            <a:picLocks noChangeAspect="1" noChangeArrowheads="1"/>
          </p:cNvPicPr>
          <p:nvPr/>
        </p:nvPicPr>
        <p:blipFill>
          <a:blip r:embed="rId11" cstate="print"/>
          <a:srcRect/>
          <a:stretch>
            <a:fillRect/>
          </a:stretch>
        </p:blipFill>
        <p:spPr bwMode="auto">
          <a:xfrm>
            <a:off x="1220027" y="3855312"/>
            <a:ext cx="123825" cy="123825"/>
          </a:xfrm>
          <a:prstGeom prst="rect">
            <a:avLst/>
          </a:prstGeom>
          <a:noFill/>
          <a:ln w="9525">
            <a:noFill/>
            <a:miter lim="800000"/>
            <a:headEnd/>
            <a:tailEnd/>
          </a:ln>
        </p:spPr>
      </p:pic>
      <p:cxnSp>
        <p:nvCxnSpPr>
          <p:cNvPr id="89" name="Straight Arrow Connector 88"/>
          <p:cNvCxnSpPr/>
          <p:nvPr/>
        </p:nvCxnSpPr>
        <p:spPr bwMode="auto">
          <a:xfrm>
            <a:off x="5690793" y="3085819"/>
            <a:ext cx="0" cy="2520000"/>
          </a:xfrm>
          <a:prstGeom prst="straightConnector1">
            <a:avLst/>
          </a:prstGeom>
          <a:solidFill>
            <a:schemeClr val="accent1"/>
          </a:solidFill>
          <a:ln w="28575" cap="flat" cmpd="sng" algn="ctr">
            <a:solidFill>
              <a:srgbClr val="9900FF"/>
            </a:solidFill>
            <a:prstDash val="solid"/>
            <a:round/>
            <a:headEnd type="arrow" w="lg" len="med"/>
            <a:tailEnd type="none" w="lg" len="med"/>
          </a:ln>
          <a:effectLst/>
        </p:spPr>
      </p:cxnSp>
      <p:sp>
        <p:nvSpPr>
          <p:cNvPr id="90" name="TextBox 89"/>
          <p:cNvSpPr txBox="1"/>
          <p:nvPr/>
        </p:nvSpPr>
        <p:spPr>
          <a:xfrm>
            <a:off x="5803421" y="5372774"/>
            <a:ext cx="2845280" cy="1015663"/>
          </a:xfrm>
          <a:prstGeom prst="rect">
            <a:avLst/>
          </a:prstGeom>
          <a:noFill/>
        </p:spPr>
        <p:txBody>
          <a:bodyPr wrap="square" rtlCol="0">
            <a:spAutoFit/>
          </a:bodyPr>
          <a:lstStyle/>
          <a:p>
            <a:r>
              <a:rPr lang="en-US" sz="2000" i="1" smtClean="0">
                <a:solidFill>
                  <a:srgbClr val="9900FF"/>
                </a:solidFill>
              </a:rPr>
              <a:t>To view market practice for the price report, select market practice</a:t>
            </a:r>
            <a:endParaRPr lang="en-GB" sz="2000" i="1" dirty="0">
              <a:solidFill>
                <a:srgbClr val="9900FF"/>
              </a:solidFill>
            </a:endParaRPr>
          </a:p>
        </p:txBody>
      </p:sp>
      <p:cxnSp>
        <p:nvCxnSpPr>
          <p:cNvPr id="94" name="Straight Arrow Connector 93"/>
          <p:cNvCxnSpPr/>
          <p:nvPr/>
        </p:nvCxnSpPr>
        <p:spPr bwMode="auto">
          <a:xfrm rot="5400000" flipV="1">
            <a:off x="5775212" y="5505544"/>
            <a:ext cx="0" cy="180000"/>
          </a:xfrm>
          <a:prstGeom prst="straightConnector1">
            <a:avLst/>
          </a:prstGeom>
          <a:solidFill>
            <a:schemeClr val="accent1"/>
          </a:solidFill>
          <a:ln w="28575" cap="flat" cmpd="sng" algn="ctr">
            <a:solidFill>
              <a:srgbClr val="9900FF"/>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24"/>
                                        </p:tgtEl>
                                        <p:attrNameLst>
                                          <p:attrName>style.visibility</p:attrName>
                                        </p:attrNameLst>
                                      </p:cBhvr>
                                      <p:to>
                                        <p:strVal val="visible"/>
                                      </p:to>
                                    </p:set>
                                    <p:animEffect transition="in" filter="wipe(up)">
                                      <p:cBhvr>
                                        <p:cTn id="7" dur="500"/>
                                        <p:tgtEl>
                                          <p:spTgt spid="124"/>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30"/>
                                        </p:tgtEl>
                                        <p:attrNameLst>
                                          <p:attrName>style.visibility</p:attrName>
                                        </p:attrNameLst>
                                      </p:cBhvr>
                                      <p:to>
                                        <p:strVal val="visible"/>
                                      </p:to>
                                    </p:set>
                                    <p:animEffect transition="in" filter="wipe(up)">
                                      <p:cBhvr>
                                        <p:cTn id="10" dur="500"/>
                                        <p:tgtEl>
                                          <p:spTgt spid="130"/>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37"/>
                                        </p:tgtEl>
                                        <p:attrNameLst>
                                          <p:attrName>style.visibility</p:attrName>
                                        </p:attrNameLst>
                                      </p:cBhvr>
                                      <p:to>
                                        <p:strVal val="visible"/>
                                      </p:to>
                                    </p:set>
                                    <p:animEffect transition="in" filter="dissolve">
                                      <p:cBhvr>
                                        <p:cTn id="13" dur="1000"/>
                                        <p:tgtEl>
                                          <p:spTgt spid="137"/>
                                        </p:tgtEl>
                                      </p:cBhvr>
                                    </p:animEffect>
                                  </p:childTnLst>
                                </p:cTn>
                              </p:par>
                            </p:childTnLst>
                          </p:cTn>
                        </p:par>
                        <p:par>
                          <p:cTn id="14" fill="hold">
                            <p:stCondLst>
                              <p:cond delay="1000"/>
                            </p:stCondLst>
                            <p:childTnLst>
                              <p:par>
                                <p:cTn id="15" presetID="9" presetClass="entr" presetSubtype="0" fill="hold" nodeType="afterEffect">
                                  <p:stCondLst>
                                    <p:cond delay="0"/>
                                  </p:stCondLst>
                                  <p:childTnLst>
                                    <p:set>
                                      <p:cBhvr>
                                        <p:cTn id="16" dur="1" fill="hold">
                                          <p:stCondLst>
                                            <p:cond delay="0"/>
                                          </p:stCondLst>
                                        </p:cTn>
                                        <p:tgtEl>
                                          <p:spTgt spid="89"/>
                                        </p:tgtEl>
                                        <p:attrNameLst>
                                          <p:attrName>style.visibility</p:attrName>
                                        </p:attrNameLst>
                                      </p:cBhvr>
                                      <p:to>
                                        <p:strVal val="visible"/>
                                      </p:to>
                                    </p:set>
                                    <p:animEffect transition="in" filter="dissolve">
                                      <p:cBhvr>
                                        <p:cTn id="17" dur="1000"/>
                                        <p:tgtEl>
                                          <p:spTgt spid="89"/>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90"/>
                                        </p:tgtEl>
                                        <p:attrNameLst>
                                          <p:attrName>style.visibility</p:attrName>
                                        </p:attrNameLst>
                                      </p:cBhvr>
                                      <p:to>
                                        <p:strVal val="visible"/>
                                      </p:to>
                                    </p:set>
                                    <p:animEffect transition="in" filter="dissolve">
                                      <p:cBhvr>
                                        <p:cTn id="20" dur="1000"/>
                                        <p:tgtEl>
                                          <p:spTgt spid="90"/>
                                        </p:tgtEl>
                                      </p:cBhvr>
                                    </p:animEffect>
                                  </p:childTnLst>
                                </p:cTn>
                              </p:par>
                            </p:childTnLst>
                          </p:cTn>
                        </p:par>
                        <p:par>
                          <p:cTn id="21" fill="hold">
                            <p:stCondLst>
                              <p:cond delay="2000"/>
                            </p:stCondLst>
                            <p:childTnLst>
                              <p:par>
                                <p:cTn id="22" presetID="9" presetClass="entr" presetSubtype="0" fill="hold" nodeType="afterEffect">
                                  <p:stCondLst>
                                    <p:cond delay="0"/>
                                  </p:stCondLst>
                                  <p:childTnLst>
                                    <p:set>
                                      <p:cBhvr>
                                        <p:cTn id="23" dur="1" fill="hold">
                                          <p:stCondLst>
                                            <p:cond delay="0"/>
                                          </p:stCondLst>
                                        </p:cTn>
                                        <p:tgtEl>
                                          <p:spTgt spid="94"/>
                                        </p:tgtEl>
                                        <p:attrNameLst>
                                          <p:attrName>style.visibility</p:attrName>
                                        </p:attrNameLst>
                                      </p:cBhvr>
                                      <p:to>
                                        <p:strVal val="visible"/>
                                      </p:to>
                                    </p:set>
                                    <p:animEffect transition="in" filter="dissolve">
                                      <p:cBhvr>
                                        <p:cTn id="24" dur="10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p:bldP spid="130" grpId="0"/>
      <p:bldP spid="137" grpId="0"/>
      <p:bldP spid="9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89"/>
          <p:cNvSpPr/>
          <p:nvPr/>
        </p:nvSpPr>
        <p:spPr bwMode="auto">
          <a:xfrm>
            <a:off x="904875" y="1428750"/>
            <a:ext cx="7877175" cy="1343025"/>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dirty="0" smtClean="0"/>
              <a:t>Symbols Used</a:t>
            </a:r>
            <a:endParaRPr lang="en-GB" dirty="0"/>
          </a:p>
        </p:txBody>
      </p:sp>
      <p:sp>
        <p:nvSpPr>
          <p:cNvPr id="4" name="Footer Placeholder 3"/>
          <p:cNvSpPr>
            <a:spLocks noGrp="1"/>
          </p:cNvSpPr>
          <p:nvPr>
            <p:ph type="ftr" sz="quarter" idx="10"/>
          </p:nvPr>
        </p:nvSpPr>
        <p:spPr/>
        <p:txBody>
          <a:bodyPr/>
          <a:lstStyle/>
          <a:p>
            <a:r>
              <a:rPr lang="en-US" dirty="0" smtClean="0"/>
              <a:t>SWIFT </a:t>
            </a:r>
            <a:r>
              <a:rPr lang="en-US" smtClean="0"/>
              <a:t>MyStandards</a:t>
            </a:r>
            <a:r>
              <a:rPr lang="en-US" dirty="0" smtClean="0"/>
              <a:t> Demonstration (Investment Funds)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13</a:t>
            </a:fld>
            <a:endParaRPr lang="en-GB" dirty="0"/>
          </a:p>
        </p:txBody>
      </p:sp>
      <p:grpSp>
        <p:nvGrpSpPr>
          <p:cNvPr id="81" name="Group 80"/>
          <p:cNvGrpSpPr/>
          <p:nvPr/>
        </p:nvGrpSpPr>
        <p:grpSpPr>
          <a:xfrm>
            <a:off x="1000125" y="4714875"/>
            <a:ext cx="562137" cy="653966"/>
            <a:chOff x="6143625" y="4400550"/>
            <a:chExt cx="562137" cy="653966"/>
          </a:xfrm>
        </p:grpSpPr>
        <p:sp>
          <p:nvSpPr>
            <p:cNvPr id="30" name="TextBox 29"/>
            <p:cNvSpPr txBox="1"/>
            <p:nvPr/>
          </p:nvSpPr>
          <p:spPr>
            <a:xfrm>
              <a:off x="6229350" y="4800600"/>
              <a:ext cx="476412" cy="253916"/>
            </a:xfrm>
            <a:prstGeom prst="rect">
              <a:avLst/>
            </a:prstGeom>
            <a:noFill/>
          </p:spPr>
          <p:txBody>
            <a:bodyPr wrap="none" rtlCol="0">
              <a:spAutoFit/>
            </a:bodyPr>
            <a:lstStyle/>
            <a:p>
              <a:r>
                <a:rPr lang="en-US" sz="1050" dirty="0" smtClean="0">
                  <a:effectLst>
                    <a:outerShdw blurRad="38100" dist="38100" dir="2700000" algn="tl">
                      <a:srgbClr val="000000">
                        <a:alpha val="43137"/>
                      </a:srgbClr>
                    </a:outerShdw>
                  </a:effectLst>
                </a:rPr>
                <a:t>a b c</a:t>
              </a:r>
              <a:endParaRPr lang="en-GB" sz="1050" dirty="0">
                <a:effectLst>
                  <a:outerShdw blurRad="38100" dist="38100" dir="2700000" algn="tl">
                    <a:srgbClr val="000000">
                      <a:alpha val="43137"/>
                    </a:srgbClr>
                  </a:outerShdw>
                </a:effectLst>
              </a:endParaRPr>
            </a:p>
          </p:txBody>
        </p:sp>
        <p:sp>
          <p:nvSpPr>
            <p:cNvPr id="31" name="Rectangle 30"/>
            <p:cNvSpPr/>
            <p:nvPr/>
          </p:nvSpPr>
          <p:spPr bwMode="auto">
            <a:xfrm>
              <a:off x="6143625" y="4467225"/>
              <a:ext cx="400050" cy="409575"/>
            </a:xfrm>
            <a:prstGeom prst="rect">
              <a:avLst/>
            </a:prstGeom>
            <a:solidFill>
              <a:schemeClr val="bg1"/>
            </a:solidFill>
            <a:ln w="1270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33" name="Straight Connector 32"/>
            <p:cNvCxnSpPr/>
            <p:nvPr/>
          </p:nvCxnSpPr>
          <p:spPr bwMode="auto">
            <a:xfrm>
              <a:off x="6153150" y="4467225"/>
              <a:ext cx="0" cy="381000"/>
            </a:xfrm>
            <a:prstGeom prst="line">
              <a:avLst/>
            </a:prstGeom>
            <a:solidFill>
              <a:schemeClr val="accent1"/>
            </a:solidFill>
            <a:ln w="28575" cap="flat" cmpd="sng" algn="ctr">
              <a:solidFill>
                <a:schemeClr val="tx1">
                  <a:lumMod val="75000"/>
                  <a:lumOff val="25000"/>
                </a:schemeClr>
              </a:solidFill>
              <a:prstDash val="solid"/>
              <a:round/>
              <a:headEnd type="none" w="med" len="med"/>
              <a:tailEnd type="none" w="med" len="med"/>
            </a:ln>
            <a:effectLst/>
          </p:spPr>
        </p:cxnSp>
        <p:cxnSp>
          <p:nvCxnSpPr>
            <p:cNvPr id="34" name="Straight Connector 33"/>
            <p:cNvCxnSpPr/>
            <p:nvPr/>
          </p:nvCxnSpPr>
          <p:spPr bwMode="auto">
            <a:xfrm rot="5400000">
              <a:off x="6343650" y="4295775"/>
              <a:ext cx="0" cy="381000"/>
            </a:xfrm>
            <a:prstGeom prst="line">
              <a:avLst/>
            </a:prstGeom>
            <a:solidFill>
              <a:schemeClr val="accent1"/>
            </a:solidFill>
            <a:ln w="28575" cap="flat" cmpd="sng" algn="ctr">
              <a:solidFill>
                <a:schemeClr val="tx1">
                  <a:lumMod val="75000"/>
                  <a:lumOff val="25000"/>
                </a:schemeClr>
              </a:solidFill>
              <a:prstDash val="solid"/>
              <a:round/>
              <a:headEnd type="none" w="med" len="med"/>
              <a:tailEnd type="none" w="med" len="med"/>
            </a:ln>
            <a:effectLst/>
          </p:spPr>
        </p:cxnSp>
        <p:grpSp>
          <p:nvGrpSpPr>
            <p:cNvPr id="50" name="Group 49"/>
            <p:cNvGrpSpPr/>
            <p:nvPr/>
          </p:nvGrpSpPr>
          <p:grpSpPr>
            <a:xfrm>
              <a:off x="6247562" y="4400550"/>
              <a:ext cx="267538" cy="430759"/>
              <a:chOff x="5323637" y="4619625"/>
              <a:chExt cx="267538" cy="430759"/>
            </a:xfrm>
          </p:grpSpPr>
          <p:cxnSp>
            <p:nvCxnSpPr>
              <p:cNvPr id="45" name="Straight Connector 44"/>
              <p:cNvCxnSpPr/>
              <p:nvPr/>
            </p:nvCxnSpPr>
            <p:spPr bwMode="auto">
              <a:xfrm flipV="1">
                <a:off x="5408980" y="4619625"/>
                <a:ext cx="182195" cy="430303"/>
              </a:xfrm>
              <a:prstGeom prst="line">
                <a:avLst/>
              </a:prstGeom>
              <a:solidFill>
                <a:schemeClr val="accent1"/>
              </a:solidFill>
              <a:ln w="19050" cap="flat" cmpd="sng" algn="ctr">
                <a:solidFill>
                  <a:srgbClr val="00CC00"/>
                </a:solidFill>
                <a:prstDash val="solid"/>
                <a:round/>
                <a:headEnd type="none" w="med" len="med"/>
                <a:tailEnd type="none" w="med" len="med"/>
              </a:ln>
              <a:effectLst/>
            </p:spPr>
          </p:cxnSp>
          <p:cxnSp>
            <p:nvCxnSpPr>
              <p:cNvPr id="36" name="Straight Connector 35"/>
              <p:cNvCxnSpPr/>
              <p:nvPr/>
            </p:nvCxnSpPr>
            <p:spPr bwMode="auto">
              <a:xfrm>
                <a:off x="5334000" y="4886325"/>
                <a:ext cx="85725" cy="142875"/>
              </a:xfrm>
              <a:prstGeom prst="line">
                <a:avLst/>
              </a:prstGeom>
              <a:solidFill>
                <a:schemeClr val="accent1"/>
              </a:solidFill>
              <a:ln w="38100" cap="flat" cmpd="sng" algn="ctr">
                <a:solidFill>
                  <a:srgbClr val="00CC00"/>
                </a:solidFill>
                <a:prstDash val="solid"/>
                <a:round/>
                <a:headEnd type="none" w="med" len="med"/>
                <a:tailEnd type="none" w="med" len="med"/>
              </a:ln>
              <a:effectLst/>
            </p:spPr>
          </p:cxnSp>
          <p:cxnSp>
            <p:nvCxnSpPr>
              <p:cNvPr id="38" name="Straight Connector 37"/>
              <p:cNvCxnSpPr/>
              <p:nvPr/>
            </p:nvCxnSpPr>
            <p:spPr bwMode="auto">
              <a:xfrm flipV="1">
                <a:off x="5410200" y="4629150"/>
                <a:ext cx="161925" cy="400052"/>
              </a:xfrm>
              <a:prstGeom prst="line">
                <a:avLst/>
              </a:prstGeom>
              <a:solidFill>
                <a:schemeClr val="accent1"/>
              </a:solidFill>
              <a:ln w="38100" cap="flat" cmpd="sng" algn="ctr">
                <a:solidFill>
                  <a:srgbClr val="00CC00"/>
                </a:solidFill>
                <a:prstDash val="solid"/>
                <a:round/>
                <a:headEnd type="none" w="med" len="med"/>
                <a:tailEnd type="none" w="med" len="med"/>
              </a:ln>
              <a:effectLst/>
            </p:spPr>
          </p:cxnSp>
          <p:cxnSp>
            <p:nvCxnSpPr>
              <p:cNvPr id="40" name="Straight Connector 39"/>
              <p:cNvCxnSpPr/>
              <p:nvPr/>
            </p:nvCxnSpPr>
            <p:spPr bwMode="auto">
              <a:xfrm>
                <a:off x="5332171" y="4896764"/>
                <a:ext cx="93650" cy="153163"/>
              </a:xfrm>
              <a:prstGeom prst="line">
                <a:avLst/>
              </a:prstGeom>
              <a:solidFill>
                <a:schemeClr val="accent1"/>
              </a:solidFill>
              <a:ln w="19050" cap="flat" cmpd="sng" algn="ctr">
                <a:solidFill>
                  <a:srgbClr val="00CC00"/>
                </a:solidFill>
                <a:prstDash val="solid"/>
                <a:round/>
                <a:headEnd type="none" w="med" len="med"/>
                <a:tailEnd type="none" w="med" len="med"/>
              </a:ln>
              <a:effectLst/>
            </p:spPr>
          </p:cxnSp>
          <p:cxnSp>
            <p:nvCxnSpPr>
              <p:cNvPr id="42" name="Straight Connector 41"/>
              <p:cNvCxnSpPr/>
              <p:nvPr/>
            </p:nvCxnSpPr>
            <p:spPr bwMode="auto">
              <a:xfrm>
                <a:off x="5323637" y="4895545"/>
                <a:ext cx="89001" cy="154839"/>
              </a:xfrm>
              <a:prstGeom prst="line">
                <a:avLst/>
              </a:prstGeom>
              <a:solidFill>
                <a:schemeClr val="accent1"/>
              </a:solidFill>
              <a:ln w="19050" cap="flat" cmpd="sng" algn="ctr">
                <a:solidFill>
                  <a:srgbClr val="00CC00"/>
                </a:solidFill>
                <a:prstDash val="solid"/>
                <a:round/>
                <a:headEnd type="none" w="med" len="med"/>
                <a:tailEnd type="none" w="med" len="med"/>
              </a:ln>
              <a:effectLst/>
            </p:spPr>
          </p:cxnSp>
        </p:grpSp>
      </p:grpSp>
      <p:grpSp>
        <p:nvGrpSpPr>
          <p:cNvPr id="65" name="Group 64"/>
          <p:cNvGrpSpPr/>
          <p:nvPr/>
        </p:nvGrpSpPr>
        <p:grpSpPr>
          <a:xfrm>
            <a:off x="1009650" y="3114675"/>
            <a:ext cx="400050" cy="219075"/>
            <a:chOff x="7343775" y="4724400"/>
            <a:chExt cx="400050" cy="219075"/>
          </a:xfrm>
        </p:grpSpPr>
        <p:cxnSp>
          <p:nvCxnSpPr>
            <p:cNvPr id="61" name="Straight Connector 60"/>
            <p:cNvCxnSpPr/>
            <p:nvPr/>
          </p:nvCxnSpPr>
          <p:spPr bwMode="auto">
            <a:xfrm>
              <a:off x="7343775" y="4724400"/>
              <a:ext cx="180975" cy="0"/>
            </a:xfrm>
            <a:prstGeom prst="line">
              <a:avLst/>
            </a:prstGeom>
            <a:solidFill>
              <a:schemeClr val="accent1"/>
            </a:solidFill>
            <a:ln w="38100" cap="flat" cmpd="sng" algn="ctr">
              <a:solidFill>
                <a:schemeClr val="bg1">
                  <a:lumMod val="65000"/>
                </a:schemeClr>
              </a:solidFill>
              <a:prstDash val="solid"/>
              <a:round/>
              <a:headEnd type="none" w="med" len="med"/>
              <a:tailEnd type="none" w="med" len="med"/>
            </a:ln>
            <a:effectLst/>
          </p:spPr>
        </p:cxnSp>
        <p:cxnSp>
          <p:nvCxnSpPr>
            <p:cNvPr id="62" name="Straight Connector 61"/>
            <p:cNvCxnSpPr/>
            <p:nvPr/>
          </p:nvCxnSpPr>
          <p:spPr bwMode="auto">
            <a:xfrm>
              <a:off x="7562850" y="4857750"/>
              <a:ext cx="180975" cy="0"/>
            </a:xfrm>
            <a:prstGeom prst="line">
              <a:avLst/>
            </a:prstGeom>
            <a:solidFill>
              <a:schemeClr val="accent1"/>
            </a:solidFill>
            <a:ln w="38100" cap="flat" cmpd="sng" algn="ctr">
              <a:solidFill>
                <a:schemeClr val="bg1">
                  <a:lumMod val="65000"/>
                </a:schemeClr>
              </a:solidFill>
              <a:prstDash val="solid"/>
              <a:round/>
              <a:headEnd type="none" w="med" len="med"/>
              <a:tailEnd type="none" w="med" len="med"/>
            </a:ln>
            <a:effectLst/>
          </p:spPr>
        </p:cxnSp>
        <p:cxnSp>
          <p:nvCxnSpPr>
            <p:cNvPr id="63" name="Straight Connector 62"/>
            <p:cNvCxnSpPr/>
            <p:nvPr/>
          </p:nvCxnSpPr>
          <p:spPr bwMode="auto">
            <a:xfrm>
              <a:off x="7353300" y="4943475"/>
              <a:ext cx="180975" cy="0"/>
            </a:xfrm>
            <a:prstGeom prst="line">
              <a:avLst/>
            </a:prstGeom>
            <a:solidFill>
              <a:schemeClr val="accent1"/>
            </a:solidFill>
            <a:ln w="38100" cap="flat" cmpd="sng" algn="ctr">
              <a:solidFill>
                <a:schemeClr val="tx1">
                  <a:lumMod val="65000"/>
                  <a:lumOff val="35000"/>
                </a:schemeClr>
              </a:solidFill>
              <a:prstDash val="solid"/>
              <a:round/>
              <a:headEnd type="none" w="med" len="med"/>
              <a:tailEnd type="none" w="med" len="med"/>
            </a:ln>
            <a:effectLst/>
          </p:spPr>
        </p:cxnSp>
        <p:cxnSp>
          <p:nvCxnSpPr>
            <p:cNvPr id="64" name="Straight Connector 63"/>
            <p:cNvCxnSpPr/>
            <p:nvPr/>
          </p:nvCxnSpPr>
          <p:spPr bwMode="auto">
            <a:xfrm>
              <a:off x="7505700" y="4724400"/>
              <a:ext cx="76200" cy="133350"/>
            </a:xfrm>
            <a:prstGeom prst="line">
              <a:avLst/>
            </a:prstGeom>
            <a:solidFill>
              <a:schemeClr val="accent1"/>
            </a:solidFill>
            <a:ln w="38100" cap="flat" cmpd="sng" algn="ctr">
              <a:solidFill>
                <a:schemeClr val="bg1">
                  <a:lumMod val="65000"/>
                </a:schemeClr>
              </a:solidFill>
              <a:prstDash val="solid"/>
              <a:round/>
              <a:headEnd type="none" w="med" len="med"/>
              <a:tailEnd type="none" w="med" len="med"/>
            </a:ln>
            <a:effectLst/>
          </p:spPr>
        </p:cxnSp>
      </p:grpSp>
      <p:grpSp>
        <p:nvGrpSpPr>
          <p:cNvPr id="72" name="Group 71"/>
          <p:cNvGrpSpPr/>
          <p:nvPr/>
        </p:nvGrpSpPr>
        <p:grpSpPr>
          <a:xfrm>
            <a:off x="1009650" y="3800475"/>
            <a:ext cx="769806" cy="282491"/>
            <a:chOff x="7334250" y="5581650"/>
            <a:chExt cx="769806" cy="282491"/>
          </a:xfrm>
        </p:grpSpPr>
        <p:grpSp>
          <p:nvGrpSpPr>
            <p:cNvPr id="66" name="Group 65"/>
            <p:cNvGrpSpPr/>
            <p:nvPr/>
          </p:nvGrpSpPr>
          <p:grpSpPr>
            <a:xfrm>
              <a:off x="7334250" y="5581650"/>
              <a:ext cx="400050" cy="219075"/>
              <a:chOff x="7343775" y="4724400"/>
              <a:chExt cx="400050" cy="219075"/>
            </a:xfrm>
          </p:grpSpPr>
          <p:cxnSp>
            <p:nvCxnSpPr>
              <p:cNvPr id="67" name="Straight Connector 66"/>
              <p:cNvCxnSpPr/>
              <p:nvPr/>
            </p:nvCxnSpPr>
            <p:spPr bwMode="auto">
              <a:xfrm>
                <a:off x="7343775" y="4724400"/>
                <a:ext cx="180975" cy="0"/>
              </a:xfrm>
              <a:prstGeom prst="line">
                <a:avLst/>
              </a:prstGeom>
              <a:solidFill>
                <a:schemeClr val="accent1"/>
              </a:solidFill>
              <a:ln w="38100" cap="flat" cmpd="sng" algn="ctr">
                <a:solidFill>
                  <a:schemeClr val="bg1">
                    <a:lumMod val="65000"/>
                  </a:schemeClr>
                </a:solidFill>
                <a:prstDash val="solid"/>
                <a:round/>
                <a:headEnd type="none" w="med" len="med"/>
                <a:tailEnd type="none" w="med" len="med"/>
              </a:ln>
              <a:effectLst/>
            </p:spPr>
          </p:cxnSp>
          <p:cxnSp>
            <p:nvCxnSpPr>
              <p:cNvPr id="68" name="Straight Connector 67"/>
              <p:cNvCxnSpPr/>
              <p:nvPr/>
            </p:nvCxnSpPr>
            <p:spPr bwMode="auto">
              <a:xfrm>
                <a:off x="7562850" y="4857750"/>
                <a:ext cx="180975" cy="0"/>
              </a:xfrm>
              <a:prstGeom prst="line">
                <a:avLst/>
              </a:prstGeom>
              <a:solidFill>
                <a:schemeClr val="accent1"/>
              </a:solidFill>
              <a:ln w="38100" cap="flat" cmpd="sng" algn="ctr">
                <a:solidFill>
                  <a:schemeClr val="bg1">
                    <a:lumMod val="65000"/>
                  </a:schemeClr>
                </a:solidFill>
                <a:prstDash val="solid"/>
                <a:round/>
                <a:headEnd type="none" w="med" len="med"/>
                <a:tailEnd type="none" w="med" len="med"/>
              </a:ln>
              <a:effectLst/>
            </p:spPr>
          </p:cxnSp>
          <p:cxnSp>
            <p:nvCxnSpPr>
              <p:cNvPr id="69" name="Straight Connector 68"/>
              <p:cNvCxnSpPr/>
              <p:nvPr/>
            </p:nvCxnSpPr>
            <p:spPr bwMode="auto">
              <a:xfrm>
                <a:off x="7353300" y="4943475"/>
                <a:ext cx="180975" cy="0"/>
              </a:xfrm>
              <a:prstGeom prst="line">
                <a:avLst/>
              </a:prstGeom>
              <a:solidFill>
                <a:schemeClr val="accent1"/>
              </a:solidFill>
              <a:ln w="38100" cap="flat" cmpd="sng" algn="ctr">
                <a:solidFill>
                  <a:schemeClr val="tx1">
                    <a:lumMod val="65000"/>
                    <a:lumOff val="35000"/>
                  </a:schemeClr>
                </a:solidFill>
                <a:prstDash val="solid"/>
                <a:round/>
                <a:headEnd type="none" w="med" len="med"/>
                <a:tailEnd type="none" w="med" len="med"/>
              </a:ln>
              <a:effectLst/>
            </p:spPr>
          </p:cxnSp>
          <p:cxnSp>
            <p:nvCxnSpPr>
              <p:cNvPr id="70" name="Straight Connector 69"/>
              <p:cNvCxnSpPr/>
              <p:nvPr/>
            </p:nvCxnSpPr>
            <p:spPr bwMode="auto">
              <a:xfrm>
                <a:off x="7505700" y="4724400"/>
                <a:ext cx="76200" cy="133350"/>
              </a:xfrm>
              <a:prstGeom prst="line">
                <a:avLst/>
              </a:prstGeom>
              <a:solidFill>
                <a:schemeClr val="accent1"/>
              </a:solidFill>
              <a:ln w="38100" cap="flat" cmpd="sng" algn="ctr">
                <a:solidFill>
                  <a:schemeClr val="bg1">
                    <a:lumMod val="65000"/>
                  </a:schemeClr>
                </a:solidFill>
                <a:prstDash val="solid"/>
                <a:round/>
                <a:headEnd type="none" w="med" len="med"/>
                <a:tailEnd type="none" w="med" len="med"/>
              </a:ln>
              <a:effectLst/>
            </p:spPr>
          </p:cxnSp>
        </p:grpSp>
        <p:sp>
          <p:nvSpPr>
            <p:cNvPr id="71" name="TextBox 70"/>
            <p:cNvSpPr txBox="1"/>
            <p:nvPr/>
          </p:nvSpPr>
          <p:spPr>
            <a:xfrm>
              <a:off x="7658100" y="5610225"/>
              <a:ext cx="445956" cy="253916"/>
            </a:xfrm>
            <a:prstGeom prst="rect">
              <a:avLst/>
            </a:prstGeom>
            <a:noFill/>
          </p:spPr>
          <p:txBody>
            <a:bodyPr wrap="none" rtlCol="0">
              <a:spAutoFit/>
            </a:bodyPr>
            <a:lstStyle/>
            <a:p>
              <a:r>
                <a:rPr lang="en-US" sz="1050" dirty="0" smtClean="0">
                  <a:effectLst>
                    <a:outerShdw blurRad="38100" dist="38100" dir="2700000" algn="tl">
                      <a:srgbClr val="000000">
                        <a:alpha val="43137"/>
                      </a:srgbClr>
                    </a:outerShdw>
                  </a:effectLst>
                </a:rPr>
                <a:t>[xor]</a:t>
              </a:r>
              <a:endParaRPr lang="en-GB" sz="1050" dirty="0">
                <a:effectLst>
                  <a:outerShdw blurRad="38100" dist="38100" dir="2700000" algn="tl">
                    <a:srgbClr val="000000">
                      <a:alpha val="43137"/>
                    </a:srgbClr>
                  </a:outerShdw>
                </a:effectLst>
              </a:endParaRPr>
            </a:p>
          </p:txBody>
        </p:sp>
      </p:grpSp>
      <p:cxnSp>
        <p:nvCxnSpPr>
          <p:cNvPr id="74" name="Straight Connector 73"/>
          <p:cNvCxnSpPr/>
          <p:nvPr/>
        </p:nvCxnSpPr>
        <p:spPr bwMode="auto">
          <a:xfrm>
            <a:off x="1057275" y="2228850"/>
            <a:ext cx="252000" cy="0"/>
          </a:xfrm>
          <a:prstGeom prst="line">
            <a:avLst/>
          </a:prstGeom>
          <a:solidFill>
            <a:schemeClr val="accent1"/>
          </a:solidFill>
          <a:ln w="57150" cap="flat" cmpd="sng" algn="ctr">
            <a:solidFill>
              <a:schemeClr val="bg1">
                <a:lumMod val="65000"/>
              </a:schemeClr>
            </a:solidFill>
            <a:prstDash val="solid"/>
            <a:round/>
            <a:headEnd type="none" w="med" len="med"/>
            <a:tailEnd type="none" w="med" len="med"/>
          </a:ln>
          <a:effectLst/>
        </p:spPr>
      </p:cxnSp>
      <p:grpSp>
        <p:nvGrpSpPr>
          <p:cNvPr id="77" name="Group 76"/>
          <p:cNvGrpSpPr/>
          <p:nvPr/>
        </p:nvGrpSpPr>
        <p:grpSpPr>
          <a:xfrm>
            <a:off x="1047750" y="1578975"/>
            <a:ext cx="252000" cy="324000"/>
            <a:chOff x="4629150" y="4760325"/>
            <a:chExt cx="252000" cy="324000"/>
          </a:xfrm>
        </p:grpSpPr>
        <p:cxnSp>
          <p:nvCxnSpPr>
            <p:cNvPr id="75" name="Straight Connector 74"/>
            <p:cNvCxnSpPr/>
            <p:nvPr/>
          </p:nvCxnSpPr>
          <p:spPr bwMode="auto">
            <a:xfrm>
              <a:off x="4629150" y="4914900"/>
              <a:ext cx="252000" cy="0"/>
            </a:xfrm>
            <a:prstGeom prst="line">
              <a:avLst/>
            </a:prstGeom>
            <a:solidFill>
              <a:schemeClr val="accent1"/>
            </a:solidFill>
            <a:ln w="57150" cap="flat" cmpd="sng" algn="ctr">
              <a:solidFill>
                <a:schemeClr val="bg1">
                  <a:lumMod val="65000"/>
                </a:schemeClr>
              </a:solidFill>
              <a:prstDash val="solid"/>
              <a:round/>
              <a:headEnd type="none" w="med" len="med"/>
              <a:tailEnd type="none" w="med" len="med"/>
            </a:ln>
            <a:effectLst/>
          </p:spPr>
        </p:cxnSp>
        <p:cxnSp>
          <p:nvCxnSpPr>
            <p:cNvPr id="76" name="Straight Connector 75"/>
            <p:cNvCxnSpPr/>
            <p:nvPr/>
          </p:nvCxnSpPr>
          <p:spPr bwMode="auto">
            <a:xfrm rot="5400000">
              <a:off x="4593150" y="4922325"/>
              <a:ext cx="324000" cy="0"/>
            </a:xfrm>
            <a:prstGeom prst="line">
              <a:avLst/>
            </a:prstGeom>
            <a:solidFill>
              <a:schemeClr val="accent1"/>
            </a:solidFill>
            <a:ln w="57150" cap="flat" cmpd="sng" algn="ctr">
              <a:solidFill>
                <a:schemeClr val="bg1">
                  <a:lumMod val="65000"/>
                </a:schemeClr>
              </a:solidFill>
              <a:prstDash val="solid"/>
              <a:round/>
              <a:headEnd type="none" w="med" len="med"/>
              <a:tailEnd type="none" w="med" len="med"/>
            </a:ln>
            <a:effectLst/>
          </p:spPr>
        </p:cxnSp>
      </p:grpSp>
      <p:sp>
        <p:nvSpPr>
          <p:cNvPr id="83" name="TextBox 82"/>
          <p:cNvSpPr txBox="1"/>
          <p:nvPr/>
        </p:nvSpPr>
        <p:spPr>
          <a:xfrm>
            <a:off x="5276850" y="1552575"/>
            <a:ext cx="1968809" cy="276999"/>
          </a:xfrm>
          <a:prstGeom prst="rect">
            <a:avLst/>
          </a:prstGeom>
          <a:noFill/>
        </p:spPr>
        <p:txBody>
          <a:bodyPr wrap="none" rtlCol="0">
            <a:spAutoFit/>
          </a:bodyPr>
          <a:lstStyle/>
          <a:p>
            <a:r>
              <a:rPr lang="en-US" sz="1200" b="1" dirty="0" smtClean="0"/>
              <a:t>+ Message Identification</a:t>
            </a:r>
            <a:endParaRPr lang="en-GB" sz="1200" b="1" dirty="0"/>
          </a:p>
        </p:txBody>
      </p:sp>
      <p:sp>
        <p:nvSpPr>
          <p:cNvPr id="87" name="TextBox 86"/>
          <p:cNvSpPr txBox="1"/>
          <p:nvPr/>
        </p:nvSpPr>
        <p:spPr>
          <a:xfrm>
            <a:off x="5276850" y="1933575"/>
            <a:ext cx="1973617" cy="646331"/>
          </a:xfrm>
          <a:prstGeom prst="rect">
            <a:avLst/>
          </a:prstGeom>
          <a:noFill/>
        </p:spPr>
        <p:txBody>
          <a:bodyPr wrap="none" rtlCol="0">
            <a:spAutoFit/>
          </a:bodyPr>
          <a:lstStyle/>
          <a:p>
            <a:r>
              <a:rPr lang="en-US" sz="1200" b="1" dirty="0" smtClean="0"/>
              <a:t>-  Message Identification</a:t>
            </a:r>
          </a:p>
          <a:p>
            <a:pPr>
              <a:tabLst>
                <a:tab pos="266700" algn="l"/>
              </a:tabLst>
            </a:pPr>
            <a:r>
              <a:rPr lang="en-US" sz="1200" b="1" dirty="0" smtClean="0"/>
              <a:t>	Identification</a:t>
            </a:r>
          </a:p>
          <a:p>
            <a:pPr>
              <a:tabLst>
                <a:tab pos="266700" algn="l"/>
              </a:tabLst>
            </a:pPr>
            <a:r>
              <a:rPr lang="en-US" sz="1200" b="1" dirty="0" smtClean="0"/>
              <a:t>	Creation Date Time</a:t>
            </a:r>
          </a:p>
        </p:txBody>
      </p:sp>
      <p:sp>
        <p:nvSpPr>
          <p:cNvPr id="88" name="TextBox 87"/>
          <p:cNvSpPr txBox="1"/>
          <p:nvPr/>
        </p:nvSpPr>
        <p:spPr>
          <a:xfrm>
            <a:off x="1676400" y="1562100"/>
            <a:ext cx="3524250" cy="307777"/>
          </a:xfrm>
          <a:prstGeom prst="rect">
            <a:avLst/>
          </a:prstGeom>
          <a:noFill/>
        </p:spPr>
        <p:txBody>
          <a:bodyPr wrap="square" rtlCol="0">
            <a:spAutoFit/>
          </a:bodyPr>
          <a:lstStyle/>
          <a:p>
            <a:r>
              <a:rPr lang="en-US" sz="1400" dirty="0" smtClean="0">
                <a:solidFill>
                  <a:schemeClr val="tx1">
                    <a:lumMod val="50000"/>
                    <a:lumOff val="50000"/>
                  </a:schemeClr>
                </a:solidFill>
              </a:rPr>
              <a:t>Can be expanded to reveal sub-elements.</a:t>
            </a:r>
            <a:endParaRPr lang="en-GB" sz="1400" dirty="0">
              <a:solidFill>
                <a:schemeClr val="tx1">
                  <a:lumMod val="50000"/>
                  <a:lumOff val="50000"/>
                </a:schemeClr>
              </a:solidFill>
            </a:endParaRPr>
          </a:p>
        </p:txBody>
      </p:sp>
      <p:sp>
        <p:nvSpPr>
          <p:cNvPr id="89" name="TextBox 88"/>
          <p:cNvSpPr txBox="1"/>
          <p:nvPr/>
        </p:nvSpPr>
        <p:spPr>
          <a:xfrm>
            <a:off x="1676400" y="1990725"/>
            <a:ext cx="3524250" cy="523220"/>
          </a:xfrm>
          <a:prstGeom prst="rect">
            <a:avLst/>
          </a:prstGeom>
          <a:noFill/>
        </p:spPr>
        <p:txBody>
          <a:bodyPr wrap="square" rtlCol="0">
            <a:spAutoFit/>
          </a:bodyPr>
          <a:lstStyle/>
          <a:p>
            <a:r>
              <a:rPr lang="en-US" sz="1400" dirty="0" smtClean="0">
                <a:solidFill>
                  <a:schemeClr val="tx1">
                    <a:lumMod val="50000"/>
                    <a:lumOff val="50000"/>
                  </a:schemeClr>
                </a:solidFill>
              </a:rPr>
              <a:t>Can be expanded to hide sub-elements or ‘close a </a:t>
            </a:r>
            <a:r>
              <a:rPr lang="en-US" sz="1400" smtClean="0">
                <a:solidFill>
                  <a:schemeClr val="tx1">
                    <a:lumMod val="50000"/>
                    <a:lumOff val="50000"/>
                  </a:schemeClr>
                </a:solidFill>
              </a:rPr>
              <a:t>sequence’.</a:t>
            </a:r>
            <a:endParaRPr lang="en-GB" sz="1400" dirty="0">
              <a:solidFill>
                <a:schemeClr val="tx1">
                  <a:lumMod val="50000"/>
                  <a:lumOff val="50000"/>
                </a:schemeClr>
              </a:solidFill>
            </a:endParaRPr>
          </a:p>
        </p:txBody>
      </p:sp>
      <p:sp>
        <p:nvSpPr>
          <p:cNvPr id="91" name="Rectangle 90"/>
          <p:cNvSpPr/>
          <p:nvPr/>
        </p:nvSpPr>
        <p:spPr bwMode="auto">
          <a:xfrm>
            <a:off x="5286376" y="1543051"/>
            <a:ext cx="2190749" cy="342900"/>
          </a:xfrm>
          <a:prstGeom prst="rect">
            <a:avLst/>
          </a:prstGeom>
          <a:noFill/>
          <a:ln w="12700"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2" name="Rectangle 91"/>
          <p:cNvSpPr/>
          <p:nvPr/>
        </p:nvSpPr>
        <p:spPr bwMode="auto">
          <a:xfrm>
            <a:off x="5286376" y="1952626"/>
            <a:ext cx="2190749" cy="733424"/>
          </a:xfrm>
          <a:prstGeom prst="rect">
            <a:avLst/>
          </a:prstGeom>
          <a:noFill/>
          <a:ln w="12700"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3" name="TextBox 92"/>
          <p:cNvSpPr txBox="1"/>
          <p:nvPr/>
        </p:nvSpPr>
        <p:spPr>
          <a:xfrm>
            <a:off x="1676400" y="3009900"/>
            <a:ext cx="2714625" cy="523220"/>
          </a:xfrm>
          <a:prstGeom prst="rect">
            <a:avLst/>
          </a:prstGeom>
          <a:noFill/>
        </p:spPr>
        <p:txBody>
          <a:bodyPr wrap="square" rtlCol="0">
            <a:spAutoFit/>
          </a:bodyPr>
          <a:lstStyle/>
          <a:p>
            <a:r>
              <a:rPr lang="en-US" sz="1400" dirty="0" smtClean="0">
                <a:solidFill>
                  <a:schemeClr val="tx1">
                    <a:lumMod val="50000"/>
                    <a:lumOff val="50000"/>
                  </a:schemeClr>
                </a:solidFill>
              </a:rPr>
              <a:t>Element is typed by a choice </a:t>
            </a:r>
          </a:p>
          <a:p>
            <a:r>
              <a:rPr lang="en-US" sz="1400" dirty="0" smtClean="0">
                <a:solidFill>
                  <a:schemeClr val="tx1">
                    <a:lumMod val="50000"/>
                    <a:lumOff val="50000"/>
                  </a:schemeClr>
                </a:solidFill>
              </a:rPr>
              <a:t>component </a:t>
            </a:r>
            <a:r>
              <a:rPr lang="en-GB" sz="1400" dirty="0" smtClean="0">
                <a:solidFill>
                  <a:schemeClr val="tx1">
                    <a:lumMod val="50000"/>
                    <a:lumOff val="50000"/>
                  </a:schemeClr>
                </a:solidFill>
              </a:rPr>
              <a:t>or </a:t>
            </a:r>
            <a:r>
              <a:rPr lang="en-GB" sz="1400" smtClean="0">
                <a:solidFill>
                  <a:schemeClr val="tx1">
                    <a:lumMod val="50000"/>
                    <a:lumOff val="50000"/>
                  </a:schemeClr>
                </a:solidFill>
              </a:rPr>
              <a:t>code list.</a:t>
            </a:r>
            <a:endParaRPr lang="en-US" sz="1400" dirty="0" smtClean="0">
              <a:solidFill>
                <a:schemeClr val="tx1">
                  <a:lumMod val="50000"/>
                  <a:lumOff val="50000"/>
                </a:schemeClr>
              </a:solidFill>
            </a:endParaRPr>
          </a:p>
        </p:txBody>
      </p:sp>
      <p:sp>
        <p:nvSpPr>
          <p:cNvPr id="94" name="TextBox 93"/>
          <p:cNvSpPr txBox="1"/>
          <p:nvPr/>
        </p:nvSpPr>
        <p:spPr>
          <a:xfrm>
            <a:off x="5486400" y="3133725"/>
            <a:ext cx="3061607" cy="464038"/>
          </a:xfrm>
          <a:prstGeom prst="rect">
            <a:avLst/>
          </a:prstGeom>
          <a:noFill/>
        </p:spPr>
        <p:txBody>
          <a:bodyPr wrap="none" rtlCol="0">
            <a:spAutoFit/>
          </a:bodyPr>
          <a:lstStyle/>
          <a:p>
            <a:pPr>
              <a:lnSpc>
                <a:spcPts val="1500"/>
              </a:lnSpc>
              <a:tabLst>
                <a:tab pos="1257300" algn="l"/>
                <a:tab pos="1438275" algn="l"/>
                <a:tab pos="1704975" algn="l"/>
              </a:tabLst>
            </a:pPr>
            <a:r>
              <a:rPr lang="en-US" sz="1200" b="1" dirty="0" smtClean="0"/>
              <a:t>Fund Company	0	1	Party2Choice</a:t>
            </a:r>
          </a:p>
          <a:p>
            <a:pPr>
              <a:lnSpc>
                <a:spcPts val="1500"/>
              </a:lnSpc>
              <a:tabLst>
                <a:tab pos="1257300" algn="l"/>
                <a:tab pos="1438275" algn="l"/>
                <a:tab pos="1704975" algn="l"/>
              </a:tabLst>
            </a:pPr>
            <a:r>
              <a:rPr lang="en-US" sz="1200" b="1" dirty="0" smtClean="0"/>
              <a:t>Valuation Type	1	1	Valuation1Code</a:t>
            </a:r>
          </a:p>
        </p:txBody>
      </p:sp>
      <p:grpSp>
        <p:nvGrpSpPr>
          <p:cNvPr id="108" name="Group 107"/>
          <p:cNvGrpSpPr/>
          <p:nvPr/>
        </p:nvGrpSpPr>
        <p:grpSpPr>
          <a:xfrm>
            <a:off x="5353050" y="3209925"/>
            <a:ext cx="183071" cy="65020"/>
            <a:chOff x="5476875" y="4162425"/>
            <a:chExt cx="183071" cy="65020"/>
          </a:xfrm>
        </p:grpSpPr>
        <p:cxnSp>
          <p:nvCxnSpPr>
            <p:cNvPr id="96" name="Straight Connector 95"/>
            <p:cNvCxnSpPr/>
            <p:nvPr/>
          </p:nvCxnSpPr>
          <p:spPr bwMode="auto">
            <a:xfrm>
              <a:off x="5476875" y="4162425"/>
              <a:ext cx="72000" cy="0"/>
            </a:xfrm>
            <a:prstGeom prst="line">
              <a:avLst/>
            </a:prstGeom>
            <a:solidFill>
              <a:schemeClr val="accent1"/>
            </a:solidFill>
            <a:ln w="19050" cap="flat" cmpd="sng" algn="ctr">
              <a:solidFill>
                <a:schemeClr val="bg1">
                  <a:lumMod val="65000"/>
                </a:schemeClr>
              </a:solidFill>
              <a:prstDash val="solid"/>
              <a:round/>
              <a:headEnd type="none" w="med" len="med"/>
              <a:tailEnd type="none" w="med" len="med"/>
            </a:ln>
            <a:effectLst/>
          </p:spPr>
        </p:cxnSp>
        <p:cxnSp>
          <p:nvCxnSpPr>
            <p:cNvPr id="97" name="Straight Connector 96"/>
            <p:cNvCxnSpPr/>
            <p:nvPr/>
          </p:nvCxnSpPr>
          <p:spPr bwMode="auto">
            <a:xfrm>
              <a:off x="5587946" y="4206821"/>
              <a:ext cx="72000" cy="0"/>
            </a:xfrm>
            <a:prstGeom prst="line">
              <a:avLst/>
            </a:prstGeom>
            <a:solidFill>
              <a:schemeClr val="accent1"/>
            </a:solidFill>
            <a:ln w="19050" cap="flat" cmpd="sng" algn="ctr">
              <a:solidFill>
                <a:schemeClr val="bg1">
                  <a:lumMod val="65000"/>
                </a:schemeClr>
              </a:solidFill>
              <a:prstDash val="solid"/>
              <a:round/>
              <a:headEnd type="none" w="med" len="med"/>
              <a:tailEnd type="none" w="med" len="med"/>
            </a:ln>
            <a:effectLst/>
          </p:spPr>
        </p:cxnSp>
        <p:cxnSp>
          <p:nvCxnSpPr>
            <p:cNvPr id="98" name="Straight Connector 97"/>
            <p:cNvCxnSpPr/>
            <p:nvPr/>
          </p:nvCxnSpPr>
          <p:spPr bwMode="auto">
            <a:xfrm>
              <a:off x="5486399" y="4227445"/>
              <a:ext cx="72000" cy="0"/>
            </a:xfrm>
            <a:prstGeom prst="line">
              <a:avLst/>
            </a:prstGeom>
            <a:solidFill>
              <a:schemeClr val="accent1"/>
            </a:solidFill>
            <a:ln w="19050" cap="flat" cmpd="sng" algn="ctr">
              <a:solidFill>
                <a:schemeClr val="tx1">
                  <a:lumMod val="65000"/>
                  <a:lumOff val="35000"/>
                </a:schemeClr>
              </a:solidFill>
              <a:prstDash val="solid"/>
              <a:round/>
              <a:headEnd type="none" w="med" len="med"/>
              <a:tailEnd type="none" w="med" len="med"/>
            </a:ln>
            <a:effectLst/>
          </p:spPr>
        </p:cxnSp>
        <p:cxnSp>
          <p:nvCxnSpPr>
            <p:cNvPr id="99" name="Straight Connector 98"/>
            <p:cNvCxnSpPr/>
            <p:nvPr/>
          </p:nvCxnSpPr>
          <p:spPr bwMode="auto">
            <a:xfrm>
              <a:off x="5553075" y="4162425"/>
              <a:ext cx="36692" cy="43815"/>
            </a:xfrm>
            <a:prstGeom prst="line">
              <a:avLst/>
            </a:prstGeom>
            <a:solidFill>
              <a:schemeClr val="accent1"/>
            </a:solidFill>
            <a:ln w="19050" cap="flat" cmpd="sng" algn="ctr">
              <a:solidFill>
                <a:schemeClr val="bg1">
                  <a:lumMod val="65000"/>
                </a:schemeClr>
              </a:solidFill>
              <a:prstDash val="solid"/>
              <a:round/>
              <a:headEnd type="none" w="med" len="med"/>
              <a:tailEnd type="none" w="med" len="med"/>
            </a:ln>
            <a:effectLst/>
          </p:spPr>
        </p:cxnSp>
      </p:grpSp>
      <p:grpSp>
        <p:nvGrpSpPr>
          <p:cNvPr id="109" name="Group 108"/>
          <p:cNvGrpSpPr/>
          <p:nvPr/>
        </p:nvGrpSpPr>
        <p:grpSpPr>
          <a:xfrm>
            <a:off x="5354381" y="3417982"/>
            <a:ext cx="183071" cy="65020"/>
            <a:chOff x="5476875" y="4162425"/>
            <a:chExt cx="183071" cy="65020"/>
          </a:xfrm>
        </p:grpSpPr>
        <p:cxnSp>
          <p:nvCxnSpPr>
            <p:cNvPr id="110" name="Straight Connector 109"/>
            <p:cNvCxnSpPr/>
            <p:nvPr/>
          </p:nvCxnSpPr>
          <p:spPr bwMode="auto">
            <a:xfrm>
              <a:off x="5476875" y="4162425"/>
              <a:ext cx="72000" cy="0"/>
            </a:xfrm>
            <a:prstGeom prst="line">
              <a:avLst/>
            </a:prstGeom>
            <a:solidFill>
              <a:schemeClr val="accent1"/>
            </a:solidFill>
            <a:ln w="19050" cap="flat" cmpd="sng" algn="ctr">
              <a:solidFill>
                <a:schemeClr val="bg1">
                  <a:lumMod val="65000"/>
                </a:schemeClr>
              </a:solidFill>
              <a:prstDash val="solid"/>
              <a:round/>
              <a:headEnd type="none" w="med" len="med"/>
              <a:tailEnd type="none" w="med" len="med"/>
            </a:ln>
            <a:effectLst/>
          </p:spPr>
        </p:cxnSp>
        <p:cxnSp>
          <p:nvCxnSpPr>
            <p:cNvPr id="111" name="Straight Connector 110"/>
            <p:cNvCxnSpPr/>
            <p:nvPr/>
          </p:nvCxnSpPr>
          <p:spPr bwMode="auto">
            <a:xfrm>
              <a:off x="5587946" y="4206821"/>
              <a:ext cx="72000" cy="0"/>
            </a:xfrm>
            <a:prstGeom prst="line">
              <a:avLst/>
            </a:prstGeom>
            <a:solidFill>
              <a:schemeClr val="accent1"/>
            </a:solidFill>
            <a:ln w="19050" cap="flat" cmpd="sng" algn="ctr">
              <a:solidFill>
                <a:schemeClr val="bg1">
                  <a:lumMod val="65000"/>
                </a:schemeClr>
              </a:solidFill>
              <a:prstDash val="solid"/>
              <a:round/>
              <a:headEnd type="none" w="med" len="med"/>
              <a:tailEnd type="none" w="med" len="med"/>
            </a:ln>
            <a:effectLst/>
          </p:spPr>
        </p:cxnSp>
        <p:cxnSp>
          <p:nvCxnSpPr>
            <p:cNvPr id="112" name="Straight Connector 111"/>
            <p:cNvCxnSpPr/>
            <p:nvPr/>
          </p:nvCxnSpPr>
          <p:spPr bwMode="auto">
            <a:xfrm>
              <a:off x="5486399" y="4227445"/>
              <a:ext cx="72000" cy="0"/>
            </a:xfrm>
            <a:prstGeom prst="line">
              <a:avLst/>
            </a:prstGeom>
            <a:solidFill>
              <a:schemeClr val="accent1"/>
            </a:solidFill>
            <a:ln w="19050" cap="flat" cmpd="sng" algn="ctr">
              <a:solidFill>
                <a:schemeClr val="tx1">
                  <a:lumMod val="65000"/>
                  <a:lumOff val="35000"/>
                </a:schemeClr>
              </a:solidFill>
              <a:prstDash val="solid"/>
              <a:round/>
              <a:headEnd type="none" w="med" len="med"/>
              <a:tailEnd type="none" w="med" len="med"/>
            </a:ln>
            <a:effectLst/>
          </p:spPr>
        </p:cxnSp>
        <p:cxnSp>
          <p:nvCxnSpPr>
            <p:cNvPr id="113" name="Straight Connector 112"/>
            <p:cNvCxnSpPr/>
            <p:nvPr/>
          </p:nvCxnSpPr>
          <p:spPr bwMode="auto">
            <a:xfrm>
              <a:off x="5553075" y="4162425"/>
              <a:ext cx="36692" cy="43815"/>
            </a:xfrm>
            <a:prstGeom prst="line">
              <a:avLst/>
            </a:prstGeom>
            <a:solidFill>
              <a:schemeClr val="accent1"/>
            </a:solidFill>
            <a:ln w="19050" cap="flat" cmpd="sng" algn="ctr">
              <a:solidFill>
                <a:schemeClr val="bg1">
                  <a:lumMod val="65000"/>
                </a:schemeClr>
              </a:solidFill>
              <a:prstDash val="solid"/>
              <a:round/>
              <a:headEnd type="none" w="med" len="med"/>
              <a:tailEnd type="none" w="med" len="med"/>
            </a:ln>
            <a:effectLst/>
          </p:spPr>
        </p:cxnSp>
      </p:grpSp>
      <p:sp>
        <p:nvSpPr>
          <p:cNvPr id="114" name="TextBox 113"/>
          <p:cNvSpPr txBox="1"/>
          <p:nvPr/>
        </p:nvSpPr>
        <p:spPr>
          <a:xfrm>
            <a:off x="1676400" y="3705225"/>
            <a:ext cx="2952750" cy="738664"/>
          </a:xfrm>
          <a:prstGeom prst="rect">
            <a:avLst/>
          </a:prstGeom>
          <a:noFill/>
        </p:spPr>
        <p:txBody>
          <a:bodyPr wrap="square" rtlCol="0">
            <a:spAutoFit/>
          </a:bodyPr>
          <a:lstStyle/>
          <a:p>
            <a:r>
              <a:rPr lang="en-US" sz="1400" dirty="0" smtClean="0">
                <a:solidFill>
                  <a:schemeClr val="tx1">
                    <a:lumMod val="50000"/>
                    <a:lumOff val="50000"/>
                  </a:schemeClr>
                </a:solidFill>
              </a:rPr>
              <a:t>Element is typed by a choice but not explicitly typed with a choice </a:t>
            </a:r>
            <a:r>
              <a:rPr lang="en-US" sz="1400" smtClean="0">
                <a:solidFill>
                  <a:schemeClr val="tx1">
                    <a:lumMod val="50000"/>
                    <a:lumOff val="50000"/>
                  </a:schemeClr>
                </a:solidFill>
              </a:rPr>
              <a:t>component .</a:t>
            </a:r>
            <a:endParaRPr lang="en-US" sz="1400" dirty="0" smtClean="0">
              <a:solidFill>
                <a:schemeClr val="tx1">
                  <a:lumMod val="50000"/>
                  <a:lumOff val="50000"/>
                </a:schemeClr>
              </a:solidFill>
            </a:endParaRPr>
          </a:p>
        </p:txBody>
      </p:sp>
      <p:sp>
        <p:nvSpPr>
          <p:cNvPr id="115" name="TextBox 114"/>
          <p:cNvSpPr txBox="1"/>
          <p:nvPr/>
        </p:nvSpPr>
        <p:spPr>
          <a:xfrm>
            <a:off x="1676400" y="4905375"/>
            <a:ext cx="2952750" cy="307777"/>
          </a:xfrm>
          <a:prstGeom prst="rect">
            <a:avLst/>
          </a:prstGeom>
          <a:noFill/>
        </p:spPr>
        <p:txBody>
          <a:bodyPr wrap="square" rtlCol="0">
            <a:spAutoFit/>
          </a:bodyPr>
          <a:lstStyle/>
          <a:p>
            <a:r>
              <a:rPr lang="en-US" sz="1400" smtClean="0">
                <a:solidFill>
                  <a:schemeClr val="tx1">
                    <a:lumMod val="50000"/>
                    <a:lumOff val="50000"/>
                  </a:schemeClr>
                </a:solidFill>
              </a:rPr>
              <a:t>Element has textual rule</a:t>
            </a:r>
            <a:endParaRPr lang="en-US" sz="1400" dirty="0" smtClean="0">
              <a:solidFill>
                <a:schemeClr val="tx1">
                  <a:lumMod val="50000"/>
                  <a:lumOff val="50000"/>
                </a:schemeClr>
              </a:solidFill>
            </a:endParaRPr>
          </a:p>
        </p:txBody>
      </p:sp>
      <p:grpSp>
        <p:nvGrpSpPr>
          <p:cNvPr id="134" name="Group 133"/>
          <p:cNvGrpSpPr/>
          <p:nvPr/>
        </p:nvGrpSpPr>
        <p:grpSpPr>
          <a:xfrm>
            <a:off x="1000125" y="5505450"/>
            <a:ext cx="400050" cy="476250"/>
            <a:chOff x="6191250" y="5238750"/>
            <a:chExt cx="400050" cy="476250"/>
          </a:xfrm>
        </p:grpSpPr>
        <p:sp>
          <p:nvSpPr>
            <p:cNvPr id="119" name="Rectangle 118"/>
            <p:cNvSpPr/>
            <p:nvPr/>
          </p:nvSpPr>
          <p:spPr bwMode="auto">
            <a:xfrm>
              <a:off x="6191250" y="5305425"/>
              <a:ext cx="400050" cy="409575"/>
            </a:xfrm>
            <a:prstGeom prst="rect">
              <a:avLst/>
            </a:prstGeom>
            <a:solidFill>
              <a:schemeClr val="bg1"/>
            </a:solidFill>
            <a:ln w="1270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120" name="Straight Connector 119"/>
            <p:cNvCxnSpPr/>
            <p:nvPr/>
          </p:nvCxnSpPr>
          <p:spPr bwMode="auto">
            <a:xfrm>
              <a:off x="6200775" y="5305425"/>
              <a:ext cx="0" cy="381000"/>
            </a:xfrm>
            <a:prstGeom prst="line">
              <a:avLst/>
            </a:prstGeom>
            <a:solidFill>
              <a:schemeClr val="accent1"/>
            </a:solidFill>
            <a:ln w="28575" cap="flat" cmpd="sng" algn="ctr">
              <a:solidFill>
                <a:schemeClr val="tx1">
                  <a:lumMod val="75000"/>
                  <a:lumOff val="25000"/>
                </a:schemeClr>
              </a:solidFill>
              <a:prstDash val="solid"/>
              <a:round/>
              <a:headEnd type="none" w="med" len="med"/>
              <a:tailEnd type="none" w="med" len="med"/>
            </a:ln>
            <a:effectLst/>
          </p:spPr>
        </p:cxnSp>
        <p:cxnSp>
          <p:nvCxnSpPr>
            <p:cNvPr id="121" name="Straight Connector 120"/>
            <p:cNvCxnSpPr/>
            <p:nvPr/>
          </p:nvCxnSpPr>
          <p:spPr bwMode="auto">
            <a:xfrm rot="5400000">
              <a:off x="6391275" y="5133975"/>
              <a:ext cx="0" cy="381000"/>
            </a:xfrm>
            <a:prstGeom prst="line">
              <a:avLst/>
            </a:prstGeom>
            <a:solidFill>
              <a:schemeClr val="accent1"/>
            </a:solidFill>
            <a:ln w="28575" cap="flat" cmpd="sng" algn="ctr">
              <a:solidFill>
                <a:schemeClr val="tx1">
                  <a:lumMod val="75000"/>
                  <a:lumOff val="25000"/>
                </a:schemeClr>
              </a:solidFill>
              <a:prstDash val="solid"/>
              <a:round/>
              <a:headEnd type="none" w="med" len="med"/>
              <a:tailEnd type="none" w="med" len="med"/>
            </a:ln>
            <a:effectLst/>
          </p:spPr>
        </p:cxnSp>
        <p:grpSp>
          <p:nvGrpSpPr>
            <p:cNvPr id="122" name="Group 49"/>
            <p:cNvGrpSpPr/>
            <p:nvPr/>
          </p:nvGrpSpPr>
          <p:grpSpPr>
            <a:xfrm>
              <a:off x="6295187" y="5238750"/>
              <a:ext cx="267538" cy="430759"/>
              <a:chOff x="5323637" y="4619625"/>
              <a:chExt cx="267538" cy="430759"/>
            </a:xfrm>
          </p:grpSpPr>
          <p:cxnSp>
            <p:nvCxnSpPr>
              <p:cNvPr id="123" name="Straight Connector 122"/>
              <p:cNvCxnSpPr/>
              <p:nvPr/>
            </p:nvCxnSpPr>
            <p:spPr bwMode="auto">
              <a:xfrm flipV="1">
                <a:off x="5408980" y="4619625"/>
                <a:ext cx="182195" cy="430303"/>
              </a:xfrm>
              <a:prstGeom prst="line">
                <a:avLst/>
              </a:prstGeom>
              <a:solidFill>
                <a:schemeClr val="accent1"/>
              </a:solidFill>
              <a:ln w="19050" cap="flat" cmpd="sng" algn="ctr">
                <a:solidFill>
                  <a:srgbClr val="00CC00"/>
                </a:solidFill>
                <a:prstDash val="solid"/>
                <a:round/>
                <a:headEnd type="none" w="med" len="med"/>
                <a:tailEnd type="none" w="med" len="med"/>
              </a:ln>
              <a:effectLst/>
            </p:spPr>
          </p:cxnSp>
          <p:cxnSp>
            <p:nvCxnSpPr>
              <p:cNvPr id="124" name="Straight Connector 123"/>
              <p:cNvCxnSpPr/>
              <p:nvPr/>
            </p:nvCxnSpPr>
            <p:spPr bwMode="auto">
              <a:xfrm>
                <a:off x="5334000" y="4886325"/>
                <a:ext cx="85725" cy="142875"/>
              </a:xfrm>
              <a:prstGeom prst="line">
                <a:avLst/>
              </a:prstGeom>
              <a:solidFill>
                <a:schemeClr val="accent1"/>
              </a:solidFill>
              <a:ln w="38100" cap="flat" cmpd="sng" algn="ctr">
                <a:solidFill>
                  <a:srgbClr val="00CC00"/>
                </a:solidFill>
                <a:prstDash val="solid"/>
                <a:round/>
                <a:headEnd type="none" w="med" len="med"/>
                <a:tailEnd type="none" w="med" len="med"/>
              </a:ln>
              <a:effectLst/>
            </p:spPr>
          </p:cxnSp>
          <p:cxnSp>
            <p:nvCxnSpPr>
              <p:cNvPr id="125" name="Straight Connector 124"/>
              <p:cNvCxnSpPr/>
              <p:nvPr/>
            </p:nvCxnSpPr>
            <p:spPr bwMode="auto">
              <a:xfrm flipV="1">
                <a:off x="5410200" y="4629150"/>
                <a:ext cx="161925" cy="400052"/>
              </a:xfrm>
              <a:prstGeom prst="line">
                <a:avLst/>
              </a:prstGeom>
              <a:solidFill>
                <a:schemeClr val="accent1"/>
              </a:solidFill>
              <a:ln w="38100" cap="flat" cmpd="sng" algn="ctr">
                <a:solidFill>
                  <a:srgbClr val="00CC00"/>
                </a:solidFill>
                <a:prstDash val="solid"/>
                <a:round/>
                <a:headEnd type="none" w="med" len="med"/>
                <a:tailEnd type="none" w="med" len="med"/>
              </a:ln>
              <a:effectLst/>
            </p:spPr>
          </p:cxnSp>
          <p:cxnSp>
            <p:nvCxnSpPr>
              <p:cNvPr id="126" name="Straight Connector 125"/>
              <p:cNvCxnSpPr/>
              <p:nvPr/>
            </p:nvCxnSpPr>
            <p:spPr bwMode="auto">
              <a:xfrm>
                <a:off x="5332171" y="4896764"/>
                <a:ext cx="93650" cy="153163"/>
              </a:xfrm>
              <a:prstGeom prst="line">
                <a:avLst/>
              </a:prstGeom>
              <a:solidFill>
                <a:schemeClr val="accent1"/>
              </a:solidFill>
              <a:ln w="19050" cap="flat" cmpd="sng" algn="ctr">
                <a:solidFill>
                  <a:srgbClr val="00CC00"/>
                </a:solidFill>
                <a:prstDash val="solid"/>
                <a:round/>
                <a:headEnd type="none" w="med" len="med"/>
                <a:tailEnd type="none" w="med" len="med"/>
              </a:ln>
              <a:effectLst/>
            </p:spPr>
          </p:cxnSp>
          <p:cxnSp>
            <p:nvCxnSpPr>
              <p:cNvPr id="127" name="Straight Connector 126"/>
              <p:cNvCxnSpPr/>
              <p:nvPr/>
            </p:nvCxnSpPr>
            <p:spPr bwMode="auto">
              <a:xfrm>
                <a:off x="5323637" y="4895545"/>
                <a:ext cx="89001" cy="154839"/>
              </a:xfrm>
              <a:prstGeom prst="line">
                <a:avLst/>
              </a:prstGeom>
              <a:solidFill>
                <a:schemeClr val="accent1"/>
              </a:solidFill>
              <a:ln w="19050" cap="flat" cmpd="sng" algn="ctr">
                <a:solidFill>
                  <a:srgbClr val="00CC00"/>
                </a:solidFill>
                <a:prstDash val="solid"/>
                <a:round/>
                <a:headEnd type="none" w="med" len="med"/>
                <a:tailEnd type="none" w="med" len="med"/>
              </a:ln>
              <a:effectLst/>
            </p:spPr>
          </p:cxnSp>
        </p:grpSp>
        <p:grpSp>
          <p:nvGrpSpPr>
            <p:cNvPr id="128" name="Group 49"/>
            <p:cNvGrpSpPr/>
            <p:nvPr/>
          </p:nvGrpSpPr>
          <p:grpSpPr>
            <a:xfrm>
              <a:off x="6199937" y="5248275"/>
              <a:ext cx="267538" cy="430759"/>
              <a:chOff x="5323637" y="4619625"/>
              <a:chExt cx="267538" cy="430759"/>
            </a:xfrm>
          </p:grpSpPr>
          <p:cxnSp>
            <p:nvCxnSpPr>
              <p:cNvPr id="129" name="Straight Connector 128"/>
              <p:cNvCxnSpPr/>
              <p:nvPr/>
            </p:nvCxnSpPr>
            <p:spPr bwMode="auto">
              <a:xfrm flipV="1">
                <a:off x="5408980" y="4619625"/>
                <a:ext cx="182195" cy="430303"/>
              </a:xfrm>
              <a:prstGeom prst="line">
                <a:avLst/>
              </a:prstGeom>
              <a:solidFill>
                <a:schemeClr val="accent1"/>
              </a:solidFill>
              <a:ln w="19050" cap="flat" cmpd="sng" algn="ctr">
                <a:solidFill>
                  <a:srgbClr val="00B0F0"/>
                </a:solidFill>
                <a:prstDash val="solid"/>
                <a:round/>
                <a:headEnd type="none" w="med" len="med"/>
                <a:tailEnd type="none" w="med" len="med"/>
              </a:ln>
              <a:effectLst/>
            </p:spPr>
          </p:cxnSp>
          <p:cxnSp>
            <p:nvCxnSpPr>
              <p:cNvPr id="130" name="Straight Connector 129"/>
              <p:cNvCxnSpPr/>
              <p:nvPr/>
            </p:nvCxnSpPr>
            <p:spPr bwMode="auto">
              <a:xfrm>
                <a:off x="5334000" y="4886325"/>
                <a:ext cx="85725" cy="142875"/>
              </a:xfrm>
              <a:prstGeom prst="line">
                <a:avLst/>
              </a:prstGeom>
              <a:solidFill>
                <a:schemeClr val="accent1"/>
              </a:solidFill>
              <a:ln w="38100" cap="flat" cmpd="sng" algn="ctr">
                <a:solidFill>
                  <a:srgbClr val="00B0F0"/>
                </a:solidFill>
                <a:prstDash val="solid"/>
                <a:round/>
                <a:headEnd type="none" w="med" len="med"/>
                <a:tailEnd type="none" w="med" len="med"/>
              </a:ln>
              <a:effectLst/>
            </p:spPr>
          </p:cxnSp>
          <p:cxnSp>
            <p:nvCxnSpPr>
              <p:cNvPr id="131" name="Straight Connector 130"/>
              <p:cNvCxnSpPr/>
              <p:nvPr/>
            </p:nvCxnSpPr>
            <p:spPr bwMode="auto">
              <a:xfrm flipV="1">
                <a:off x="5410200" y="4629150"/>
                <a:ext cx="161925" cy="400052"/>
              </a:xfrm>
              <a:prstGeom prst="line">
                <a:avLst/>
              </a:prstGeom>
              <a:solidFill>
                <a:schemeClr val="accent1"/>
              </a:solidFill>
              <a:ln w="38100" cap="flat" cmpd="sng" algn="ctr">
                <a:solidFill>
                  <a:srgbClr val="00B0F0"/>
                </a:solidFill>
                <a:prstDash val="solid"/>
                <a:round/>
                <a:headEnd type="none" w="med" len="med"/>
                <a:tailEnd type="none" w="med" len="med"/>
              </a:ln>
              <a:effectLst/>
            </p:spPr>
          </p:cxnSp>
          <p:cxnSp>
            <p:nvCxnSpPr>
              <p:cNvPr id="132" name="Straight Connector 131"/>
              <p:cNvCxnSpPr/>
              <p:nvPr/>
            </p:nvCxnSpPr>
            <p:spPr bwMode="auto">
              <a:xfrm>
                <a:off x="5332171" y="4896764"/>
                <a:ext cx="93650" cy="153163"/>
              </a:xfrm>
              <a:prstGeom prst="line">
                <a:avLst/>
              </a:prstGeom>
              <a:solidFill>
                <a:schemeClr val="accent1"/>
              </a:solidFill>
              <a:ln w="19050" cap="flat" cmpd="sng" algn="ctr">
                <a:solidFill>
                  <a:srgbClr val="00B0F0"/>
                </a:solidFill>
                <a:prstDash val="solid"/>
                <a:round/>
                <a:headEnd type="none" w="med" len="med"/>
                <a:tailEnd type="none" w="med" len="med"/>
              </a:ln>
              <a:effectLst/>
            </p:spPr>
          </p:cxnSp>
          <p:cxnSp>
            <p:nvCxnSpPr>
              <p:cNvPr id="133" name="Straight Connector 132"/>
              <p:cNvCxnSpPr/>
              <p:nvPr/>
            </p:nvCxnSpPr>
            <p:spPr bwMode="auto">
              <a:xfrm>
                <a:off x="5323637" y="4895545"/>
                <a:ext cx="89001" cy="154839"/>
              </a:xfrm>
              <a:prstGeom prst="line">
                <a:avLst/>
              </a:prstGeom>
              <a:solidFill>
                <a:schemeClr val="accent1"/>
              </a:solidFill>
              <a:ln w="19050" cap="flat" cmpd="sng" algn="ctr">
                <a:solidFill>
                  <a:srgbClr val="00B0F0"/>
                </a:solidFill>
                <a:prstDash val="solid"/>
                <a:round/>
                <a:headEnd type="none" w="med" len="med"/>
                <a:tailEnd type="none" w="med" len="med"/>
              </a:ln>
              <a:effectLst/>
            </p:spPr>
          </p:cxnSp>
        </p:grpSp>
      </p:grpSp>
      <p:sp>
        <p:nvSpPr>
          <p:cNvPr id="135" name="TextBox 134"/>
          <p:cNvSpPr txBox="1"/>
          <p:nvPr/>
        </p:nvSpPr>
        <p:spPr>
          <a:xfrm>
            <a:off x="1676400" y="5619750"/>
            <a:ext cx="2952750" cy="307777"/>
          </a:xfrm>
          <a:prstGeom prst="rect">
            <a:avLst/>
          </a:prstGeom>
          <a:noFill/>
        </p:spPr>
        <p:txBody>
          <a:bodyPr wrap="square" rtlCol="0">
            <a:spAutoFit/>
          </a:bodyPr>
          <a:lstStyle/>
          <a:p>
            <a:r>
              <a:rPr lang="en-US" sz="1400" smtClean="0">
                <a:solidFill>
                  <a:schemeClr val="tx1">
                    <a:lumMod val="50000"/>
                    <a:lumOff val="50000"/>
                  </a:schemeClr>
                </a:solidFill>
              </a:rPr>
              <a:t>Element has a cross element rule</a:t>
            </a:r>
            <a:endParaRPr lang="en-US" sz="1400" dirty="0" smtClean="0">
              <a:solidFill>
                <a:schemeClr val="tx1">
                  <a:lumMod val="50000"/>
                  <a:lumOff val="50000"/>
                </a:schemeClr>
              </a:solidFill>
            </a:endParaRPr>
          </a:p>
        </p:txBody>
      </p:sp>
      <p:sp>
        <p:nvSpPr>
          <p:cNvPr id="136" name="Rectangle 135"/>
          <p:cNvSpPr/>
          <p:nvPr/>
        </p:nvSpPr>
        <p:spPr bwMode="auto">
          <a:xfrm>
            <a:off x="923925" y="2952750"/>
            <a:ext cx="7877175" cy="1514475"/>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37" name="Rectangle 136"/>
          <p:cNvSpPr/>
          <p:nvPr/>
        </p:nvSpPr>
        <p:spPr bwMode="auto">
          <a:xfrm>
            <a:off x="914400" y="4695825"/>
            <a:ext cx="7877175" cy="1428750"/>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grpSp>
        <p:nvGrpSpPr>
          <p:cNvPr id="80" name="Group 79"/>
          <p:cNvGrpSpPr/>
          <p:nvPr/>
        </p:nvGrpSpPr>
        <p:grpSpPr>
          <a:xfrm>
            <a:off x="8029575" y="457200"/>
            <a:ext cx="485775" cy="485775"/>
            <a:chOff x="4086225" y="1981200"/>
            <a:chExt cx="485775" cy="485775"/>
          </a:xfrm>
        </p:grpSpPr>
        <p:sp>
          <p:nvSpPr>
            <p:cNvPr id="78" name="Oval 77"/>
            <p:cNvSpPr/>
            <p:nvPr/>
          </p:nvSpPr>
          <p:spPr bwMode="auto">
            <a:xfrm>
              <a:off x="4086225" y="1981200"/>
              <a:ext cx="485775" cy="485775"/>
            </a:xfrm>
            <a:prstGeom prst="ellipse">
              <a:avLst/>
            </a:prstGeom>
            <a:solidFill>
              <a:srgbClr val="3366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9" name="Oval 78"/>
            <p:cNvSpPr/>
            <p:nvPr/>
          </p:nvSpPr>
          <p:spPr bwMode="auto">
            <a:xfrm>
              <a:off x="4219575" y="2114550"/>
              <a:ext cx="209550" cy="209550"/>
            </a:xfrm>
            <a:prstGeom prst="ellipse">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grpSp>
      <p:sp>
        <p:nvSpPr>
          <p:cNvPr id="82" name="Rectangle 81"/>
          <p:cNvSpPr/>
          <p:nvPr/>
        </p:nvSpPr>
        <p:spPr bwMode="auto">
          <a:xfrm>
            <a:off x="5286376" y="3076576"/>
            <a:ext cx="3333749" cy="581024"/>
          </a:xfrm>
          <a:prstGeom prst="rect">
            <a:avLst/>
          </a:prstGeom>
          <a:noFill/>
          <a:ln w="12700"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Symbols Used to denote usage</a:t>
            </a:r>
            <a:endParaRPr lang="en-GB" dirty="0"/>
          </a:p>
        </p:txBody>
      </p:sp>
      <p:sp>
        <p:nvSpPr>
          <p:cNvPr id="4" name="Footer Placeholder 3"/>
          <p:cNvSpPr>
            <a:spLocks noGrp="1"/>
          </p:cNvSpPr>
          <p:nvPr>
            <p:ph type="ftr" sz="quarter" idx="10"/>
          </p:nvPr>
        </p:nvSpPr>
        <p:spPr/>
        <p:txBody>
          <a:bodyPr/>
          <a:lstStyle/>
          <a:p>
            <a:r>
              <a:rPr lang="en-US" dirty="0" smtClean="0"/>
              <a:t>SWIFT </a:t>
            </a:r>
            <a:r>
              <a:rPr lang="en-US" smtClean="0"/>
              <a:t>MyStandards</a:t>
            </a:r>
            <a:r>
              <a:rPr lang="en-US" dirty="0" smtClean="0"/>
              <a:t> Demonstration (Investment Funds)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14</a:t>
            </a:fld>
            <a:endParaRPr lang="en-GB" dirty="0"/>
          </a:p>
        </p:txBody>
      </p:sp>
      <p:grpSp>
        <p:nvGrpSpPr>
          <p:cNvPr id="3" name="Group 23"/>
          <p:cNvGrpSpPr/>
          <p:nvPr/>
        </p:nvGrpSpPr>
        <p:grpSpPr>
          <a:xfrm>
            <a:off x="1169220" y="2924176"/>
            <a:ext cx="619711" cy="619712"/>
            <a:chOff x="4903020" y="4152901"/>
            <a:chExt cx="619711" cy="619712"/>
          </a:xfrm>
        </p:grpSpPr>
        <p:sp>
          <p:nvSpPr>
            <p:cNvPr id="16" name="Isosceles Triangle 15"/>
            <p:cNvSpPr/>
            <p:nvPr/>
          </p:nvSpPr>
          <p:spPr bwMode="auto">
            <a:xfrm>
              <a:off x="4903020" y="4152901"/>
              <a:ext cx="619711" cy="619712"/>
            </a:xfrm>
            <a:prstGeom prst="triangle">
              <a:avLst/>
            </a:prstGeom>
            <a:solidFill>
              <a:srgbClr val="FF66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7" name="Oval 16"/>
            <p:cNvSpPr/>
            <p:nvPr/>
          </p:nvSpPr>
          <p:spPr bwMode="auto">
            <a:xfrm>
              <a:off x="5147353" y="4613173"/>
              <a:ext cx="102741" cy="102741"/>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19" name="Straight Connector 18"/>
            <p:cNvCxnSpPr/>
            <p:nvPr/>
          </p:nvCxnSpPr>
          <p:spPr bwMode="auto">
            <a:xfrm>
              <a:off x="5198723" y="4315146"/>
              <a:ext cx="0" cy="288000"/>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21" name="Straight Connector 20"/>
            <p:cNvCxnSpPr/>
            <p:nvPr/>
          </p:nvCxnSpPr>
          <p:spPr bwMode="auto">
            <a:xfrm rot="120000">
              <a:off x="5215738" y="4315968"/>
              <a:ext cx="0" cy="270662"/>
            </a:xfrm>
            <a:prstGeom prst="line">
              <a:avLst/>
            </a:prstGeom>
            <a:solidFill>
              <a:schemeClr val="accent1"/>
            </a:solidFill>
            <a:ln w="28575" cap="flat" cmpd="sng" algn="ctr">
              <a:solidFill>
                <a:schemeClr val="bg1"/>
              </a:solidFill>
              <a:prstDash val="solid"/>
              <a:round/>
              <a:headEnd type="none" w="med" len="med"/>
              <a:tailEnd type="none" w="med" len="med"/>
            </a:ln>
            <a:effectLst/>
          </p:spPr>
        </p:cxnSp>
        <p:cxnSp>
          <p:nvCxnSpPr>
            <p:cNvPr id="23" name="Straight Connector 22"/>
            <p:cNvCxnSpPr/>
            <p:nvPr/>
          </p:nvCxnSpPr>
          <p:spPr bwMode="auto">
            <a:xfrm rot="21180000" flipH="1">
              <a:off x="5192573" y="4314749"/>
              <a:ext cx="0" cy="270662"/>
            </a:xfrm>
            <a:prstGeom prst="line">
              <a:avLst/>
            </a:prstGeom>
            <a:solidFill>
              <a:schemeClr val="accent1"/>
            </a:solidFill>
            <a:ln w="19050" cap="flat" cmpd="sng" algn="ctr">
              <a:solidFill>
                <a:schemeClr val="bg1"/>
              </a:solidFill>
              <a:prstDash val="solid"/>
              <a:round/>
              <a:headEnd type="none" w="med" len="med"/>
              <a:tailEnd type="none" w="med" len="med"/>
            </a:ln>
            <a:effectLst/>
          </p:spPr>
        </p:cxnSp>
      </p:grpSp>
      <p:grpSp>
        <p:nvGrpSpPr>
          <p:cNvPr id="6" name="Group 28"/>
          <p:cNvGrpSpPr/>
          <p:nvPr/>
        </p:nvGrpSpPr>
        <p:grpSpPr>
          <a:xfrm>
            <a:off x="1190625" y="4867275"/>
            <a:ext cx="495300" cy="523875"/>
            <a:chOff x="7353300" y="3324225"/>
            <a:chExt cx="495300" cy="523875"/>
          </a:xfrm>
        </p:grpSpPr>
        <p:sp>
          <p:nvSpPr>
            <p:cNvPr id="25" name="Oval 24"/>
            <p:cNvSpPr/>
            <p:nvPr/>
          </p:nvSpPr>
          <p:spPr bwMode="auto">
            <a:xfrm>
              <a:off x="7353300" y="3324225"/>
              <a:ext cx="495300" cy="523875"/>
            </a:xfrm>
            <a:prstGeom prst="ellipse">
              <a:avLst/>
            </a:prstGeom>
            <a:solidFill>
              <a:srgbClr val="00CC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27" name="Straight Connector 26"/>
            <p:cNvCxnSpPr/>
            <p:nvPr/>
          </p:nvCxnSpPr>
          <p:spPr bwMode="auto">
            <a:xfrm>
              <a:off x="7600950" y="3429000"/>
              <a:ext cx="0" cy="288000"/>
            </a:xfrm>
            <a:prstGeom prst="line">
              <a:avLst/>
            </a:prstGeom>
            <a:solidFill>
              <a:schemeClr val="accent1"/>
            </a:solidFill>
            <a:ln w="57150" cap="flat" cmpd="sng" algn="ctr">
              <a:solidFill>
                <a:schemeClr val="bg1"/>
              </a:solidFill>
              <a:prstDash val="solid"/>
              <a:round/>
              <a:headEnd type="none" w="med" len="med"/>
              <a:tailEnd type="none" w="med" len="med"/>
            </a:ln>
            <a:effectLst/>
          </p:spPr>
        </p:cxnSp>
        <p:cxnSp>
          <p:nvCxnSpPr>
            <p:cNvPr id="28" name="Straight Connector 27"/>
            <p:cNvCxnSpPr/>
            <p:nvPr/>
          </p:nvCxnSpPr>
          <p:spPr bwMode="auto">
            <a:xfrm rot="5400000">
              <a:off x="7600950" y="3448050"/>
              <a:ext cx="0" cy="252000"/>
            </a:xfrm>
            <a:prstGeom prst="line">
              <a:avLst/>
            </a:prstGeom>
            <a:solidFill>
              <a:schemeClr val="accent1"/>
            </a:solidFill>
            <a:ln w="57150" cap="flat" cmpd="sng" algn="ctr">
              <a:solidFill>
                <a:schemeClr val="bg1"/>
              </a:solidFill>
              <a:prstDash val="solid"/>
              <a:round/>
              <a:headEnd type="none" w="med" len="med"/>
              <a:tailEnd type="none" w="med" len="med"/>
            </a:ln>
            <a:effectLst/>
          </p:spPr>
        </p:cxnSp>
      </p:grpSp>
      <p:grpSp>
        <p:nvGrpSpPr>
          <p:cNvPr id="55" name="Group 54"/>
          <p:cNvGrpSpPr/>
          <p:nvPr/>
        </p:nvGrpSpPr>
        <p:grpSpPr>
          <a:xfrm>
            <a:off x="1114425" y="1695450"/>
            <a:ext cx="685800" cy="752475"/>
            <a:chOff x="4038600" y="2486025"/>
            <a:chExt cx="685800" cy="752475"/>
          </a:xfrm>
        </p:grpSpPr>
        <p:sp>
          <p:nvSpPr>
            <p:cNvPr id="50" name="Oval 49"/>
            <p:cNvSpPr/>
            <p:nvPr/>
          </p:nvSpPr>
          <p:spPr bwMode="auto">
            <a:xfrm>
              <a:off x="4038600" y="2486025"/>
              <a:ext cx="685800" cy="752475"/>
            </a:xfrm>
            <a:prstGeom prst="ellipse">
              <a:avLst/>
            </a:prstGeom>
            <a:noFill/>
            <a:ln w="762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cxnSp>
          <p:nvCxnSpPr>
            <p:cNvPr id="52" name="Straight Connector 51"/>
            <p:cNvCxnSpPr>
              <a:stCxn id="50" idx="1"/>
              <a:endCxn id="50" idx="5"/>
            </p:cNvCxnSpPr>
            <p:nvPr/>
          </p:nvCxnSpPr>
          <p:spPr bwMode="auto">
            <a:xfrm>
              <a:off x="4139033" y="2596222"/>
              <a:ext cx="484934" cy="532081"/>
            </a:xfrm>
            <a:prstGeom prst="line">
              <a:avLst/>
            </a:prstGeom>
            <a:solidFill>
              <a:schemeClr val="accent1"/>
            </a:solidFill>
            <a:ln w="76200" cap="flat" cmpd="sng" algn="ctr">
              <a:solidFill>
                <a:srgbClr val="C00000"/>
              </a:solidFill>
              <a:prstDash val="solid"/>
              <a:round/>
              <a:headEnd type="none" w="med" len="med"/>
              <a:tailEnd type="none" w="med" len="med"/>
            </a:ln>
            <a:effectLst/>
          </p:spPr>
        </p:cxnSp>
        <p:sp>
          <p:nvSpPr>
            <p:cNvPr id="53" name="Oval 52"/>
            <p:cNvSpPr/>
            <p:nvPr/>
          </p:nvSpPr>
          <p:spPr bwMode="auto">
            <a:xfrm>
              <a:off x="4076700" y="2524125"/>
              <a:ext cx="609600" cy="657225"/>
            </a:xfrm>
            <a:prstGeom prst="ellipse">
              <a:avLst/>
            </a:prstGeom>
            <a:noFill/>
            <a:ln w="762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cxnSp>
          <p:nvCxnSpPr>
            <p:cNvPr id="54" name="Straight Connector 53"/>
            <p:cNvCxnSpPr/>
            <p:nvPr/>
          </p:nvCxnSpPr>
          <p:spPr bwMode="auto">
            <a:xfrm>
              <a:off x="4139033" y="2634322"/>
              <a:ext cx="484934" cy="532081"/>
            </a:xfrm>
            <a:prstGeom prst="line">
              <a:avLst/>
            </a:prstGeom>
            <a:solidFill>
              <a:schemeClr val="accent1"/>
            </a:solidFill>
            <a:ln w="76200" cap="flat" cmpd="sng" algn="ctr">
              <a:solidFill>
                <a:srgbClr val="C00000"/>
              </a:solidFill>
              <a:prstDash val="solid"/>
              <a:round/>
              <a:headEnd type="none" w="med" len="med"/>
              <a:tailEnd type="none" w="med" len="med"/>
            </a:ln>
            <a:effectLst/>
          </p:spPr>
        </p:cxnSp>
      </p:grpSp>
      <p:grpSp>
        <p:nvGrpSpPr>
          <p:cNvPr id="58" name="Group 57"/>
          <p:cNvGrpSpPr/>
          <p:nvPr/>
        </p:nvGrpSpPr>
        <p:grpSpPr>
          <a:xfrm>
            <a:off x="1171574" y="3905250"/>
            <a:ext cx="581025" cy="495300"/>
            <a:chOff x="3219449" y="4657725"/>
            <a:chExt cx="581025" cy="495300"/>
          </a:xfrm>
        </p:grpSpPr>
        <p:sp>
          <p:nvSpPr>
            <p:cNvPr id="56" name="Flowchart: Decision 55"/>
            <p:cNvSpPr/>
            <p:nvPr/>
          </p:nvSpPr>
          <p:spPr bwMode="auto">
            <a:xfrm>
              <a:off x="3219449" y="4657725"/>
              <a:ext cx="581025" cy="495300"/>
            </a:xfrm>
            <a:prstGeom prst="flowChartDecision">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57" name="Oval 56"/>
            <p:cNvSpPr/>
            <p:nvPr/>
          </p:nvSpPr>
          <p:spPr bwMode="auto">
            <a:xfrm>
              <a:off x="3409950" y="4791075"/>
              <a:ext cx="209550" cy="209550"/>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grpSp>
      <p:sp>
        <p:nvSpPr>
          <p:cNvPr id="24" name="TextBox 23"/>
          <p:cNvSpPr txBox="1"/>
          <p:nvPr/>
        </p:nvSpPr>
        <p:spPr>
          <a:xfrm>
            <a:off x="5038725" y="4429125"/>
            <a:ext cx="2444452" cy="461665"/>
          </a:xfrm>
          <a:prstGeom prst="rect">
            <a:avLst/>
          </a:prstGeom>
          <a:noFill/>
        </p:spPr>
        <p:txBody>
          <a:bodyPr wrap="none" rtlCol="0">
            <a:spAutoFit/>
          </a:bodyPr>
          <a:lstStyle/>
          <a:p>
            <a:r>
              <a:rPr lang="en-US" i="1" smtClean="0">
                <a:solidFill>
                  <a:srgbClr val="FF0000"/>
                </a:solidFill>
              </a:rPr>
              <a:t>To be completed</a:t>
            </a:r>
            <a:endParaRPr lang="en-GB" i="1">
              <a:solidFill>
                <a:srgbClr val="FF0000"/>
              </a:solidFill>
            </a:endParaRPr>
          </a:p>
        </p:txBody>
      </p:sp>
      <p:sp>
        <p:nvSpPr>
          <p:cNvPr id="26" name="TextBox 25"/>
          <p:cNvSpPr txBox="1"/>
          <p:nvPr/>
        </p:nvSpPr>
        <p:spPr>
          <a:xfrm>
            <a:off x="2038350" y="1809750"/>
            <a:ext cx="3727302" cy="461665"/>
          </a:xfrm>
          <a:prstGeom prst="rect">
            <a:avLst/>
          </a:prstGeom>
          <a:noFill/>
        </p:spPr>
        <p:txBody>
          <a:bodyPr wrap="none" rtlCol="0">
            <a:spAutoFit/>
          </a:bodyPr>
          <a:lstStyle/>
          <a:p>
            <a:r>
              <a:rPr lang="en-US" smtClean="0"/>
              <a:t>element</a:t>
            </a:r>
            <a:r>
              <a:rPr lang="en-US" smtClean="0"/>
              <a:t> must not be used</a:t>
            </a:r>
            <a:endParaRPr lang="en-GB"/>
          </a:p>
        </p:txBody>
      </p:sp>
      <p:sp>
        <p:nvSpPr>
          <p:cNvPr id="29" name="Rectangle 28"/>
          <p:cNvSpPr/>
          <p:nvPr/>
        </p:nvSpPr>
        <p:spPr bwMode="auto">
          <a:xfrm>
            <a:off x="904875" y="1428750"/>
            <a:ext cx="7877175" cy="1343025"/>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bwMode="auto">
          <a:xfrm>
            <a:off x="380144" y="1171255"/>
            <a:ext cx="8620017" cy="4530904"/>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28" name="Straight Connector 27"/>
          <p:cNvCxnSpPr/>
          <p:nvPr/>
        </p:nvCxnSpPr>
        <p:spPr bwMode="auto">
          <a:xfrm>
            <a:off x="7006973" y="4839131"/>
            <a:ext cx="0" cy="667820"/>
          </a:xfrm>
          <a:prstGeom prst="line">
            <a:avLst/>
          </a:prstGeom>
          <a:solidFill>
            <a:schemeClr val="accent1"/>
          </a:solidFill>
          <a:ln w="28575" cap="flat" cmpd="sng" algn="ctr">
            <a:solidFill>
              <a:schemeClr val="accent1"/>
            </a:solidFill>
            <a:prstDash val="solid"/>
            <a:round/>
            <a:headEnd type="none" w="med" len="med"/>
            <a:tailEnd type="none" w="med" len="med"/>
          </a:ln>
          <a:effectLst/>
        </p:spPr>
      </p:cxnSp>
      <p:sp>
        <p:nvSpPr>
          <p:cNvPr id="16" name="Rectangle 15"/>
          <p:cNvSpPr/>
          <p:nvPr/>
        </p:nvSpPr>
        <p:spPr bwMode="auto">
          <a:xfrm>
            <a:off x="5030907" y="4167881"/>
            <a:ext cx="3710683" cy="1166010"/>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5" name="Rectangle 14"/>
          <p:cNvSpPr/>
          <p:nvPr/>
        </p:nvSpPr>
        <p:spPr bwMode="auto">
          <a:xfrm>
            <a:off x="5032619" y="2710665"/>
            <a:ext cx="3710683" cy="1166010"/>
          </a:xfrm>
          <a:prstGeom prst="rect">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4" name="Rectangle 13"/>
          <p:cNvSpPr/>
          <p:nvPr/>
        </p:nvSpPr>
        <p:spPr bwMode="auto">
          <a:xfrm>
            <a:off x="534252" y="2710665"/>
            <a:ext cx="3986378" cy="647272"/>
          </a:xfrm>
          <a:prstGeom prst="rect">
            <a:avLst/>
          </a:pr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p:txBody>
      </p:sp>
      <p:sp>
        <p:nvSpPr>
          <p:cNvPr id="9" name="Title 1"/>
          <p:cNvSpPr txBox="1">
            <a:spLocks/>
          </p:cNvSpPr>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eaLnBrk="1" hangingPunct="1"/>
            <a:r>
              <a:rPr lang="en-US" sz="3200" smtClean="0">
                <a:latin typeface="+mj-lt"/>
              </a:rPr>
              <a:t>MyStandards</a:t>
            </a:r>
            <a:endParaRPr kumimoji="0" lang="en-US" sz="3200" i="0" u="none" strike="noStrike" kern="0" cap="none" spc="0" normalizeH="0" baseline="0" noProof="0" dirty="0">
              <a:ln>
                <a:noFill/>
              </a:ln>
              <a:solidFill>
                <a:schemeClr val="tx2"/>
              </a:solidFill>
              <a:effectLst/>
              <a:uLnTx/>
              <a:uFillTx/>
              <a:latin typeface="+mj-lt"/>
              <a:ea typeface="+mj-ea"/>
              <a:cs typeface="+mj-cs"/>
            </a:endParaRPr>
          </a:p>
        </p:txBody>
      </p:sp>
      <p:sp>
        <p:nvSpPr>
          <p:cNvPr id="10" name="TextBox 9"/>
          <p:cNvSpPr txBox="1"/>
          <p:nvPr/>
        </p:nvSpPr>
        <p:spPr>
          <a:xfrm>
            <a:off x="488716" y="1505954"/>
            <a:ext cx="2983951" cy="830997"/>
          </a:xfrm>
          <a:prstGeom prst="rect">
            <a:avLst/>
          </a:prstGeom>
          <a:noFill/>
        </p:spPr>
        <p:txBody>
          <a:bodyPr wrap="square" rtlCol="0">
            <a:spAutoFit/>
          </a:bodyPr>
          <a:lstStyle/>
          <a:p>
            <a:r>
              <a:rPr lang="en-US" dirty="0" smtClean="0"/>
              <a:t>To view the content of </a:t>
            </a:r>
            <a:r>
              <a:rPr lang="en-US" smtClean="0"/>
              <a:t>MyStandards</a:t>
            </a:r>
            <a:r>
              <a:rPr lang="en-US" dirty="0" smtClean="0"/>
              <a:t>:</a:t>
            </a:r>
          </a:p>
        </p:txBody>
      </p:sp>
      <p:sp>
        <p:nvSpPr>
          <p:cNvPr id="4" name="Slide Number Placeholder 3"/>
          <p:cNvSpPr>
            <a:spLocks noGrp="1"/>
          </p:cNvSpPr>
          <p:nvPr>
            <p:ph type="sldNum" sz="quarter" idx="11"/>
          </p:nvPr>
        </p:nvSpPr>
        <p:spPr/>
        <p:txBody>
          <a:bodyPr/>
          <a:lstStyle/>
          <a:p>
            <a:fld id="{EA52E39D-21CE-4915-B848-429A65988FB2}" type="slidenum">
              <a:rPr lang="en-GB" smtClean="0"/>
              <a:pPr/>
              <a:t>15</a:t>
            </a:fld>
            <a:endParaRPr lang="en-GB" dirty="0"/>
          </a:p>
        </p:txBody>
      </p:sp>
      <p:sp>
        <p:nvSpPr>
          <p:cNvPr id="5" name="Footer Placeholder 4"/>
          <p:cNvSpPr>
            <a:spLocks noGrp="1"/>
          </p:cNvSpPr>
          <p:nvPr>
            <p:ph type="ftr" sz="quarter" idx="10"/>
          </p:nvPr>
        </p:nvSpPr>
        <p:spPr/>
        <p:txBody>
          <a:bodyPr/>
          <a:lstStyle/>
          <a:p>
            <a:r>
              <a:rPr lang="en-US" dirty="0" smtClean="0"/>
              <a:t>SWIFT </a:t>
            </a:r>
            <a:r>
              <a:rPr lang="en-US" smtClean="0"/>
              <a:t>MyStandards</a:t>
            </a:r>
            <a:r>
              <a:rPr lang="en-US" dirty="0" smtClean="0"/>
              <a:t> Demonstration (Investment Funds)</a:t>
            </a:r>
            <a:endParaRPr lang="en-GB" dirty="0"/>
          </a:p>
        </p:txBody>
      </p:sp>
      <p:sp>
        <p:nvSpPr>
          <p:cNvPr id="6" name="TextBox 5"/>
          <p:cNvSpPr txBox="1"/>
          <p:nvPr/>
        </p:nvSpPr>
        <p:spPr>
          <a:xfrm>
            <a:off x="4966529" y="1505954"/>
            <a:ext cx="3324719" cy="830997"/>
          </a:xfrm>
          <a:prstGeom prst="rect">
            <a:avLst/>
          </a:prstGeom>
          <a:noFill/>
        </p:spPr>
        <p:txBody>
          <a:bodyPr wrap="square" rtlCol="0">
            <a:spAutoFit/>
          </a:bodyPr>
          <a:lstStyle/>
          <a:p>
            <a:r>
              <a:rPr lang="en-US" dirty="0" smtClean="0"/>
              <a:t>To record message usage:</a:t>
            </a:r>
            <a:endParaRPr lang="en-GB" dirty="0"/>
          </a:p>
        </p:txBody>
      </p:sp>
      <p:sp>
        <p:nvSpPr>
          <p:cNvPr id="7" name="TextBox 6"/>
          <p:cNvSpPr txBox="1"/>
          <p:nvPr/>
        </p:nvSpPr>
        <p:spPr>
          <a:xfrm>
            <a:off x="488716" y="2743204"/>
            <a:ext cx="4041747" cy="400110"/>
          </a:xfrm>
          <a:prstGeom prst="rect">
            <a:avLst/>
          </a:prstGeom>
          <a:noFill/>
        </p:spPr>
        <p:txBody>
          <a:bodyPr wrap="none" rtlCol="0">
            <a:spAutoFit/>
          </a:bodyPr>
          <a:lstStyle/>
          <a:p>
            <a:r>
              <a:rPr lang="en-GB" sz="2000" u="sng" dirty="0" smtClean="0">
                <a:hlinkClick r:id="rId3"/>
              </a:rPr>
              <a:t>http://www.swift.com/mystandards</a:t>
            </a:r>
            <a:endParaRPr lang="en-GB" sz="2000" dirty="0" smtClean="0"/>
          </a:p>
        </p:txBody>
      </p:sp>
      <p:sp>
        <p:nvSpPr>
          <p:cNvPr id="12" name="TextBox 11"/>
          <p:cNvSpPr txBox="1"/>
          <p:nvPr/>
        </p:nvSpPr>
        <p:spPr>
          <a:xfrm>
            <a:off x="4987077" y="2743204"/>
            <a:ext cx="3977634" cy="923330"/>
          </a:xfrm>
          <a:prstGeom prst="rect">
            <a:avLst/>
          </a:prstGeom>
          <a:noFill/>
        </p:spPr>
        <p:txBody>
          <a:bodyPr wrap="square" rtlCol="0">
            <a:spAutoFit/>
          </a:bodyPr>
          <a:lstStyle/>
          <a:p>
            <a:r>
              <a:rPr lang="en-US" sz="1800" dirty="0" smtClean="0"/>
              <a:t>You need to have downloaded the toolset -  ‘message usage’ editor &amp; the MX repository.</a:t>
            </a:r>
            <a:endParaRPr lang="en-GB" sz="1800" dirty="0"/>
          </a:p>
        </p:txBody>
      </p:sp>
      <p:sp>
        <p:nvSpPr>
          <p:cNvPr id="13" name="TextBox 12"/>
          <p:cNvSpPr txBox="1"/>
          <p:nvPr/>
        </p:nvSpPr>
        <p:spPr>
          <a:xfrm>
            <a:off x="4987077" y="4149047"/>
            <a:ext cx="3787053" cy="1200329"/>
          </a:xfrm>
          <a:prstGeom prst="rect">
            <a:avLst/>
          </a:prstGeom>
          <a:noFill/>
        </p:spPr>
        <p:txBody>
          <a:bodyPr wrap="square" rtlCol="0">
            <a:spAutoFit/>
          </a:bodyPr>
          <a:lstStyle/>
          <a:p>
            <a:r>
              <a:rPr lang="en-US" sz="1800" dirty="0" smtClean="0"/>
              <a:t>When the message usage is </a:t>
            </a:r>
            <a:r>
              <a:rPr lang="en-US" sz="1800" smtClean="0"/>
              <a:t>ready, save it, export it, </a:t>
            </a:r>
            <a:r>
              <a:rPr lang="en-US" sz="1800" dirty="0" smtClean="0"/>
              <a:t>go </a:t>
            </a:r>
            <a:r>
              <a:rPr lang="en-US" sz="1800" smtClean="0"/>
              <a:t>to the MyStandards </a:t>
            </a:r>
            <a:r>
              <a:rPr lang="en-US" sz="1800" dirty="0" smtClean="0"/>
              <a:t>website to upload the usage.</a:t>
            </a:r>
            <a:endParaRPr lang="en-GB" sz="1800" dirty="0"/>
          </a:p>
        </p:txBody>
      </p:sp>
      <p:cxnSp>
        <p:nvCxnSpPr>
          <p:cNvPr id="32" name="Straight Connector 31"/>
          <p:cNvCxnSpPr/>
          <p:nvPr/>
        </p:nvCxnSpPr>
        <p:spPr bwMode="auto">
          <a:xfrm>
            <a:off x="4705564" y="1171252"/>
            <a:ext cx="0" cy="453600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33" name="Straight Connector 32"/>
          <p:cNvCxnSpPr/>
          <p:nvPr/>
        </p:nvCxnSpPr>
        <p:spPr bwMode="auto">
          <a:xfrm rot="5400000">
            <a:off x="6843585" y="1840069"/>
            <a:ext cx="0" cy="428400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35" name="Straight Connector 34"/>
          <p:cNvCxnSpPr/>
          <p:nvPr/>
        </p:nvCxnSpPr>
        <p:spPr bwMode="auto">
          <a:xfrm>
            <a:off x="4714128" y="1179816"/>
            <a:ext cx="0" cy="4536000"/>
          </a:xfrm>
          <a:prstGeom prst="line">
            <a:avLst/>
          </a:prstGeom>
          <a:solidFill>
            <a:schemeClr val="accent1"/>
          </a:solidFill>
          <a:ln w="9525" cap="flat" cmpd="sng" algn="ctr">
            <a:solidFill>
              <a:schemeClr val="bg1"/>
            </a:solidFill>
            <a:prstDash val="solid"/>
            <a:round/>
            <a:headEnd type="none" w="med" len="med"/>
            <a:tailEnd type="none" w="med" len="med"/>
          </a:ln>
          <a:effectLst/>
        </p:spPr>
      </p:cxnSp>
      <p:cxnSp>
        <p:nvCxnSpPr>
          <p:cNvPr id="36" name="Straight Connector 35"/>
          <p:cNvCxnSpPr/>
          <p:nvPr/>
        </p:nvCxnSpPr>
        <p:spPr bwMode="auto">
          <a:xfrm rot="5400000">
            <a:off x="6843585" y="1869181"/>
            <a:ext cx="0" cy="4284000"/>
          </a:xfrm>
          <a:prstGeom prst="line">
            <a:avLst/>
          </a:prstGeom>
          <a:solidFill>
            <a:schemeClr val="accent1"/>
          </a:solidFill>
          <a:ln w="9525" cap="flat" cmpd="sng" algn="ctr">
            <a:solidFill>
              <a:schemeClr val="bg1"/>
            </a:solidFill>
            <a:prstDash val="solid"/>
            <a:round/>
            <a:headEnd type="none" w="med" len="med"/>
            <a:tailEnd type="none" w="med" len="med"/>
          </a:ln>
          <a:effectLst/>
        </p:spPr>
      </p:cxnSp>
      <p:cxnSp>
        <p:nvCxnSpPr>
          <p:cNvPr id="34" name="Straight Connector 33"/>
          <p:cNvCxnSpPr/>
          <p:nvPr/>
        </p:nvCxnSpPr>
        <p:spPr bwMode="auto">
          <a:xfrm>
            <a:off x="7006973" y="3481230"/>
            <a:ext cx="0" cy="667820"/>
          </a:xfrm>
          <a:prstGeom prst="line">
            <a:avLst/>
          </a:prstGeom>
          <a:solidFill>
            <a:schemeClr val="accent1"/>
          </a:solidFill>
          <a:ln w="28575" cap="flat" cmpd="sng" algn="ctr">
            <a:solidFill>
              <a:schemeClr val="accent1"/>
            </a:solidFill>
            <a:prstDash val="solid"/>
            <a:round/>
            <a:headEnd type="none" w="lg" len="med"/>
            <a:tailEnd type="triangle" w="lg" len="med"/>
          </a:ln>
          <a:effectLst/>
        </p:spPr>
      </p:cxnSp>
      <p:cxnSp>
        <p:nvCxnSpPr>
          <p:cNvPr id="18" name="Elbow Connector 17"/>
          <p:cNvCxnSpPr/>
          <p:nvPr/>
        </p:nvCxnSpPr>
        <p:spPr bwMode="auto">
          <a:xfrm rot="10800000">
            <a:off x="4510353" y="3010326"/>
            <a:ext cx="2486349" cy="2486348"/>
          </a:xfrm>
          <a:prstGeom prst="bentConnector3">
            <a:avLst>
              <a:gd name="adj1" fmla="val 85537"/>
            </a:avLst>
          </a:prstGeom>
          <a:solidFill>
            <a:schemeClr val="accent1"/>
          </a:solidFill>
          <a:ln w="28575" cap="flat" cmpd="sng" algn="ctr">
            <a:solidFill>
              <a:schemeClr val="accent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eaLnBrk="1" hangingPunct="1"/>
            <a:r>
              <a:rPr lang="en-US" sz="3200" dirty="0" smtClean="0">
                <a:latin typeface="+mj-lt"/>
              </a:rPr>
              <a:t>MyStandards Is …</a:t>
            </a:r>
            <a:endParaRPr kumimoji="0" lang="en-US" sz="3200" i="0" u="none" strike="noStrike" kern="0" cap="none" spc="0" normalizeH="0" baseline="0" noProof="0" dirty="0">
              <a:ln>
                <a:noFill/>
              </a:ln>
              <a:solidFill>
                <a:schemeClr val="tx2"/>
              </a:solidFill>
              <a:effectLst/>
              <a:uLnTx/>
              <a:uFillTx/>
              <a:latin typeface="+mj-lt"/>
              <a:ea typeface="+mj-ea"/>
              <a:cs typeface="+mj-cs"/>
            </a:endParaRPr>
          </a:p>
        </p:txBody>
      </p:sp>
      <p:sp>
        <p:nvSpPr>
          <p:cNvPr id="24" name="TextBox 23"/>
          <p:cNvSpPr txBox="1"/>
          <p:nvPr/>
        </p:nvSpPr>
        <p:spPr>
          <a:xfrm>
            <a:off x="683568" y="2132856"/>
            <a:ext cx="7848872" cy="255454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4000" dirty="0" smtClean="0">
                <a:solidFill>
                  <a:schemeClr val="tx1"/>
                </a:solidFill>
              </a:rPr>
              <a:t>... a </a:t>
            </a:r>
            <a:r>
              <a:rPr lang="en-GB" sz="4000" b="1" dirty="0" smtClean="0">
                <a:solidFill>
                  <a:srgbClr val="CC6633"/>
                </a:solidFill>
              </a:rPr>
              <a:t>collaborative web platform</a:t>
            </a:r>
            <a:r>
              <a:rPr lang="en-GB" sz="4000" dirty="0" smtClean="0">
                <a:solidFill>
                  <a:schemeClr val="tx1"/>
                </a:solidFill>
              </a:rPr>
              <a:t> used to better </a:t>
            </a:r>
            <a:r>
              <a:rPr lang="en-GB" sz="4000" b="1" dirty="0" smtClean="0">
                <a:solidFill>
                  <a:srgbClr val="693695"/>
                </a:solidFill>
              </a:rPr>
              <a:t>manage standards</a:t>
            </a:r>
            <a:r>
              <a:rPr lang="en-GB" sz="4000" dirty="0" smtClean="0">
                <a:solidFill>
                  <a:schemeClr val="tx1"/>
                </a:solidFill>
              </a:rPr>
              <a:t> definitions and usage in the industry</a:t>
            </a:r>
            <a:r>
              <a:rPr lang="en-US" sz="4000" dirty="0" smtClean="0">
                <a:solidFill>
                  <a:schemeClr val="tx1"/>
                </a:solidFill>
              </a:rPr>
              <a:t>.</a:t>
            </a:r>
            <a:endParaRPr lang="en-US" sz="4000" dirty="0">
              <a:solidFill>
                <a:schemeClr val="tx1"/>
              </a:solidFill>
            </a:endParaRPr>
          </a:p>
        </p:txBody>
      </p:sp>
      <p:sp>
        <p:nvSpPr>
          <p:cNvPr id="4" name="Slide Number Placeholder 3"/>
          <p:cNvSpPr>
            <a:spLocks noGrp="1"/>
          </p:cNvSpPr>
          <p:nvPr>
            <p:ph type="sldNum" sz="quarter" idx="11"/>
          </p:nvPr>
        </p:nvSpPr>
        <p:spPr/>
        <p:txBody>
          <a:bodyPr/>
          <a:lstStyle/>
          <a:p>
            <a:fld id="{EA52E39D-21CE-4915-B848-429A65988FB2}" type="slidenum">
              <a:rPr lang="en-GB" smtClean="0"/>
              <a:pPr/>
              <a:t>2</a:t>
            </a:fld>
            <a:endParaRPr lang="en-GB" dirty="0"/>
          </a:p>
        </p:txBody>
      </p:sp>
      <p:sp>
        <p:nvSpPr>
          <p:cNvPr id="5" name="Footer Placeholder 4"/>
          <p:cNvSpPr>
            <a:spLocks noGrp="1"/>
          </p:cNvSpPr>
          <p:nvPr>
            <p:ph type="ftr" sz="quarter" idx="10"/>
          </p:nvPr>
        </p:nvSpPr>
        <p:spPr/>
        <p:txBody>
          <a:bodyPr/>
          <a:lstStyle/>
          <a:p>
            <a:r>
              <a:rPr lang="en-US" dirty="0" smtClean="0"/>
              <a:t>SWIFT MyStandards Demonstration (Investment Funds)</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Arrow Connector 10"/>
          <p:cNvCxnSpPr/>
          <p:nvPr/>
        </p:nvCxnSpPr>
        <p:spPr bwMode="auto">
          <a:xfrm>
            <a:off x="3617258" y="2807634"/>
            <a:ext cx="612000" cy="0"/>
          </a:xfrm>
          <a:prstGeom prst="straightConnector1">
            <a:avLst/>
          </a:prstGeom>
          <a:solidFill>
            <a:schemeClr val="accent1"/>
          </a:solidFill>
          <a:ln w="38100" cap="flat" cmpd="sng" algn="ctr">
            <a:solidFill>
              <a:srgbClr val="9900FF"/>
            </a:solidFill>
            <a:prstDash val="sysDot"/>
            <a:round/>
            <a:headEnd type="none" w="med" len="med"/>
            <a:tailEnd type="arrow" w="med" len="med"/>
          </a:ln>
          <a:effectLst/>
        </p:spPr>
      </p:cxnSp>
      <p:cxnSp>
        <p:nvCxnSpPr>
          <p:cNvPr id="22" name="Straight Arrow Connector 21"/>
          <p:cNvCxnSpPr/>
          <p:nvPr/>
        </p:nvCxnSpPr>
        <p:spPr bwMode="auto">
          <a:xfrm>
            <a:off x="3607733" y="4560234"/>
            <a:ext cx="612000" cy="0"/>
          </a:xfrm>
          <a:prstGeom prst="straightConnector1">
            <a:avLst/>
          </a:prstGeom>
          <a:solidFill>
            <a:schemeClr val="accent1"/>
          </a:solidFill>
          <a:ln w="38100" cap="flat" cmpd="sng" algn="ctr">
            <a:solidFill>
              <a:srgbClr val="9900FF"/>
            </a:solidFill>
            <a:prstDash val="sysDot"/>
            <a:round/>
            <a:headEnd type="none" w="med" len="med"/>
            <a:tailEnd type="arrow" w="med" len="med"/>
          </a:ln>
          <a:effectLst/>
        </p:spPr>
      </p:cxnSp>
      <p:cxnSp>
        <p:nvCxnSpPr>
          <p:cNvPr id="15" name="Straight Arrow Connector 14"/>
          <p:cNvCxnSpPr/>
          <p:nvPr/>
        </p:nvCxnSpPr>
        <p:spPr bwMode="auto">
          <a:xfrm rot="16200000" flipV="1">
            <a:off x="6058795" y="3658499"/>
            <a:ext cx="972000" cy="0"/>
          </a:xfrm>
          <a:prstGeom prst="straightConnector1">
            <a:avLst/>
          </a:prstGeom>
          <a:solidFill>
            <a:schemeClr val="accent1"/>
          </a:solidFill>
          <a:ln w="38100" cap="flat" cmpd="sng" algn="ctr">
            <a:solidFill>
              <a:srgbClr val="9900FF"/>
            </a:solidFill>
            <a:prstDash val="sysDot"/>
            <a:round/>
            <a:headEnd type="none" w="med" len="med"/>
            <a:tailEnd type="arrow" w="med" len="med"/>
          </a:ln>
          <a:effectLst/>
        </p:spPr>
      </p:cxnSp>
      <p:sp>
        <p:nvSpPr>
          <p:cNvPr id="21" name="Rectangle 20"/>
          <p:cNvSpPr/>
          <p:nvPr/>
        </p:nvSpPr>
        <p:spPr bwMode="auto">
          <a:xfrm>
            <a:off x="542925" y="3876675"/>
            <a:ext cx="3133725" cy="1533525"/>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0" name="Rectangle 19"/>
          <p:cNvSpPr/>
          <p:nvPr/>
        </p:nvSpPr>
        <p:spPr bwMode="auto">
          <a:xfrm>
            <a:off x="552450" y="2057400"/>
            <a:ext cx="3133725" cy="1533525"/>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2" name="Rectangle 11"/>
          <p:cNvSpPr/>
          <p:nvPr/>
        </p:nvSpPr>
        <p:spPr bwMode="auto">
          <a:xfrm>
            <a:off x="4248150" y="4211693"/>
            <a:ext cx="4724400" cy="647272"/>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p:txBody>
      </p:sp>
      <p:sp>
        <p:nvSpPr>
          <p:cNvPr id="19" name="Rectangle 18"/>
          <p:cNvSpPr/>
          <p:nvPr/>
        </p:nvSpPr>
        <p:spPr bwMode="auto">
          <a:xfrm>
            <a:off x="4248150" y="2497193"/>
            <a:ext cx="4724400" cy="647272"/>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p:txBody>
      </p:sp>
      <p:sp>
        <p:nvSpPr>
          <p:cNvPr id="9" name="Title 1"/>
          <p:cNvSpPr txBox="1">
            <a:spLocks/>
          </p:cNvSpPr>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eaLnBrk="1" hangingPunct="1"/>
            <a:r>
              <a:rPr lang="en-US" sz="3200" smtClean="0">
                <a:latin typeface="+mj-lt"/>
              </a:rPr>
              <a:t>MyStandards: Demonstation</a:t>
            </a:r>
            <a:endParaRPr kumimoji="0" lang="en-US" sz="3200" i="0" u="none" strike="noStrike" kern="0" cap="none" spc="0" normalizeH="0" baseline="0" noProof="0" dirty="0">
              <a:ln>
                <a:noFill/>
              </a:ln>
              <a:solidFill>
                <a:schemeClr val="tx2"/>
              </a:solidFill>
              <a:effectLst/>
              <a:uLnTx/>
              <a:uFillTx/>
              <a:latin typeface="+mj-lt"/>
              <a:ea typeface="+mj-ea"/>
              <a:cs typeface="+mj-cs"/>
            </a:endParaRPr>
          </a:p>
        </p:txBody>
      </p:sp>
      <p:sp>
        <p:nvSpPr>
          <p:cNvPr id="10" name="TextBox 9"/>
          <p:cNvSpPr txBox="1"/>
          <p:nvPr/>
        </p:nvSpPr>
        <p:spPr>
          <a:xfrm>
            <a:off x="504874" y="2017415"/>
            <a:ext cx="3381326" cy="3416320"/>
          </a:xfrm>
          <a:prstGeom prst="rect">
            <a:avLst/>
          </a:prstGeom>
          <a:noFill/>
        </p:spPr>
        <p:txBody>
          <a:bodyPr wrap="square" rtlCol="0">
            <a:spAutoFit/>
          </a:bodyPr>
          <a:lstStyle/>
          <a:p>
            <a:pPr>
              <a:tabLst>
                <a:tab pos="447675" algn="l"/>
              </a:tabLst>
            </a:pPr>
            <a:r>
              <a:rPr lang="en-US" smtClean="0"/>
              <a:t>[</a:t>
            </a:r>
            <a:r>
              <a:rPr lang="en-US" dirty="0" smtClean="0"/>
              <a:t>1</a:t>
            </a:r>
            <a:r>
              <a:rPr lang="en-US" smtClean="0"/>
              <a:t>] How </a:t>
            </a:r>
            <a:r>
              <a:rPr lang="en-US" dirty="0" smtClean="0"/>
              <a:t>to </a:t>
            </a:r>
            <a:r>
              <a:rPr lang="en-US" smtClean="0"/>
              <a:t>view &amp; 	download content:</a:t>
            </a:r>
          </a:p>
          <a:p>
            <a:pPr>
              <a:tabLst>
                <a:tab pos="447675" algn="l"/>
              </a:tabLst>
            </a:pPr>
            <a:r>
              <a:rPr lang="en-US" smtClean="0"/>
              <a:t>	message formats &amp; 	market practice</a:t>
            </a:r>
            <a:endParaRPr lang="en-US" dirty="0" smtClean="0"/>
          </a:p>
          <a:p>
            <a:pPr>
              <a:tabLst>
                <a:tab pos="447675" algn="l"/>
              </a:tabLst>
            </a:pPr>
            <a:endParaRPr lang="en-US" dirty="0" smtClean="0"/>
          </a:p>
          <a:p>
            <a:pPr>
              <a:tabLst>
                <a:tab pos="447675" algn="l"/>
              </a:tabLst>
            </a:pPr>
            <a:r>
              <a:rPr lang="en-US" dirty="0" smtClean="0"/>
              <a:t>[2] 	How to record </a:t>
            </a:r>
          </a:p>
          <a:p>
            <a:pPr>
              <a:tabLst>
                <a:tab pos="447675" algn="l"/>
              </a:tabLst>
            </a:pPr>
            <a:r>
              <a:rPr lang="en-US" dirty="0" smtClean="0"/>
              <a:t>	message usage &amp; 	upload to 	MyStandards</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3</a:t>
            </a:fld>
            <a:endParaRPr lang="en-GB" dirty="0"/>
          </a:p>
        </p:txBody>
      </p:sp>
      <p:sp>
        <p:nvSpPr>
          <p:cNvPr id="5" name="Footer Placeholder 4"/>
          <p:cNvSpPr>
            <a:spLocks noGrp="1"/>
          </p:cNvSpPr>
          <p:nvPr>
            <p:ph type="ftr" sz="quarter" idx="10"/>
          </p:nvPr>
        </p:nvSpPr>
        <p:spPr/>
        <p:txBody>
          <a:bodyPr/>
          <a:lstStyle/>
          <a:p>
            <a:r>
              <a:rPr lang="en-US" dirty="0" smtClean="0"/>
              <a:t>SWIFT MyStandards Demonstration (Investment Funds)</a:t>
            </a:r>
            <a:endParaRPr lang="en-GB" dirty="0"/>
          </a:p>
        </p:txBody>
      </p:sp>
      <p:sp>
        <p:nvSpPr>
          <p:cNvPr id="7" name="TextBox 6"/>
          <p:cNvSpPr txBox="1"/>
          <p:nvPr/>
        </p:nvSpPr>
        <p:spPr>
          <a:xfrm>
            <a:off x="4263417" y="2586882"/>
            <a:ext cx="4041747" cy="400110"/>
          </a:xfrm>
          <a:prstGeom prst="rect">
            <a:avLst/>
          </a:prstGeom>
          <a:noFill/>
        </p:spPr>
        <p:txBody>
          <a:bodyPr wrap="none" rtlCol="0">
            <a:spAutoFit/>
          </a:bodyPr>
          <a:lstStyle/>
          <a:p>
            <a:r>
              <a:rPr lang="en-GB" sz="2000" u="sng" dirty="0" smtClean="0">
                <a:solidFill>
                  <a:schemeClr val="accent2">
                    <a:lumMod val="50000"/>
                  </a:schemeClr>
                </a:solidFill>
                <a:hlinkClick r:id="rId3"/>
              </a:rPr>
              <a:t>http://www.swift.com/mystandards</a:t>
            </a:r>
            <a:endParaRPr lang="en-GB" sz="2000" dirty="0" smtClean="0">
              <a:solidFill>
                <a:schemeClr val="accent2">
                  <a:lumMod val="50000"/>
                </a:schemeClr>
              </a:solidFill>
            </a:endParaRPr>
          </a:p>
        </p:txBody>
      </p:sp>
      <p:sp>
        <p:nvSpPr>
          <p:cNvPr id="13" name="TextBox 12"/>
          <p:cNvSpPr txBox="1"/>
          <p:nvPr/>
        </p:nvSpPr>
        <p:spPr>
          <a:xfrm>
            <a:off x="4263417" y="4358532"/>
            <a:ext cx="4620176" cy="400110"/>
          </a:xfrm>
          <a:prstGeom prst="rect">
            <a:avLst/>
          </a:prstGeom>
          <a:noFill/>
        </p:spPr>
        <p:txBody>
          <a:bodyPr wrap="none" rtlCol="0">
            <a:spAutoFit/>
          </a:bodyPr>
          <a:lstStyle/>
          <a:p>
            <a:r>
              <a:rPr lang="en-US" sz="2000" dirty="0" smtClean="0"/>
              <a:t>MyStandards </a:t>
            </a:r>
            <a:r>
              <a:rPr lang="en-US" sz="2000" dirty="0" smtClean="0">
                <a:sym typeface="Wingdings" pitchFamily="2" charset="2"/>
              </a:rPr>
              <a:t> market practice </a:t>
            </a:r>
            <a:r>
              <a:rPr lang="en-US" sz="2000" b="1" dirty="0" smtClean="0">
                <a:sym typeface="Wingdings" pitchFamily="2" charset="2"/>
              </a:rPr>
              <a:t>editor</a:t>
            </a:r>
            <a:endParaRPr lang="en-GB"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SWIFT MyStandards Demonstration (Investment Funds)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4</a:t>
            </a:fld>
            <a:endParaRPr lang="en-GB" dirty="0"/>
          </a:p>
        </p:txBody>
      </p:sp>
      <p:sp>
        <p:nvSpPr>
          <p:cNvPr id="6" name="TextBox 5"/>
          <p:cNvSpPr txBox="1"/>
          <p:nvPr/>
        </p:nvSpPr>
        <p:spPr>
          <a:xfrm>
            <a:off x="2228851" y="2409825"/>
            <a:ext cx="3981450" cy="1569660"/>
          </a:xfrm>
          <a:prstGeom prst="rect">
            <a:avLst/>
          </a:prstGeom>
          <a:noFill/>
        </p:spPr>
        <p:txBody>
          <a:bodyPr wrap="square" rtlCol="0">
            <a:spAutoFit/>
          </a:bodyPr>
          <a:lstStyle/>
          <a:p>
            <a:pPr algn="ctr"/>
            <a:r>
              <a:rPr lang="en-US" dirty="0" smtClean="0"/>
              <a:t>Slides describing how to </a:t>
            </a:r>
            <a:r>
              <a:rPr lang="en-US" smtClean="0"/>
              <a:t>view message formats &amp; market </a:t>
            </a:r>
            <a:r>
              <a:rPr lang="en-US" dirty="0" smtClean="0"/>
              <a:t>practice in MyStandards</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bwMode="auto">
          <a:xfrm>
            <a:off x="878572" y="2525635"/>
            <a:ext cx="7703124" cy="252247"/>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8" name="Rectangle 7"/>
          <p:cNvSpPr/>
          <p:nvPr/>
        </p:nvSpPr>
        <p:spPr bwMode="auto">
          <a:xfrm>
            <a:off x="899592" y="1732440"/>
            <a:ext cx="1296144" cy="360040"/>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 name="Rectangle 8"/>
          <p:cNvSpPr/>
          <p:nvPr/>
        </p:nvSpPr>
        <p:spPr bwMode="auto">
          <a:xfrm>
            <a:off x="2195735" y="1732440"/>
            <a:ext cx="6401727" cy="360040"/>
          </a:xfrm>
          <a:prstGeom prst="rect">
            <a:avLst/>
          </a:prstGeom>
          <a:gradFill flip="none" rotWithShape="1">
            <a:gsLst>
              <a:gs pos="0">
                <a:srgbClr val="897865">
                  <a:shade val="30000"/>
                  <a:satMod val="115000"/>
                </a:srgbClr>
              </a:gs>
              <a:gs pos="50000">
                <a:srgbClr val="897865">
                  <a:shade val="67500"/>
                  <a:satMod val="115000"/>
                </a:srgbClr>
              </a:gs>
              <a:gs pos="100000">
                <a:srgbClr val="897865">
                  <a:shade val="100000"/>
                  <a:satMod val="115000"/>
                </a:srgb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TextBox 6"/>
          <p:cNvSpPr txBox="1"/>
          <p:nvPr/>
        </p:nvSpPr>
        <p:spPr>
          <a:xfrm>
            <a:off x="1013640" y="1732440"/>
            <a:ext cx="7712368" cy="338554"/>
          </a:xfrm>
          <a:prstGeom prst="rect">
            <a:avLst/>
          </a:prstGeom>
          <a:noFill/>
        </p:spPr>
        <p:txBody>
          <a:bodyPr wrap="none" rtlCol="0">
            <a:spAutoFit/>
          </a:bodyPr>
          <a:lstStyle/>
          <a:p>
            <a:pPr>
              <a:tabLst>
                <a:tab pos="1344613" algn="l"/>
                <a:tab pos="2774950" algn="l"/>
                <a:tab pos="4667250" algn="l"/>
                <a:tab pos="6548438" algn="l"/>
              </a:tabLst>
            </a:pPr>
            <a:r>
              <a:rPr lang="en-US" sz="1600" dirty="0" smtClean="0">
                <a:solidFill>
                  <a:schemeClr val="bg1">
                    <a:lumMod val="50000"/>
                  </a:schemeClr>
                </a:solidFill>
              </a:rPr>
              <a:t>News feed</a:t>
            </a:r>
            <a:r>
              <a:rPr lang="en-US" sz="1600" dirty="0" smtClean="0">
                <a:solidFill>
                  <a:schemeClr val="bg1"/>
                </a:solidFill>
              </a:rPr>
              <a:t>	Workspace	Base Standards	Market Practices	Directory</a:t>
            </a:r>
            <a:endParaRPr lang="en-GB" sz="1600" dirty="0">
              <a:solidFill>
                <a:schemeClr val="bg1"/>
              </a:solidFill>
            </a:endParaRPr>
          </a:p>
        </p:txBody>
      </p:sp>
      <p:sp>
        <p:nvSpPr>
          <p:cNvPr id="2" name="Title 1"/>
          <p:cNvSpPr>
            <a:spLocks noGrp="1"/>
          </p:cNvSpPr>
          <p:nvPr>
            <p:ph type="title"/>
          </p:nvPr>
        </p:nvSpPr>
        <p:spPr/>
        <p:txBody>
          <a:bodyPr/>
          <a:lstStyle/>
          <a:p>
            <a:r>
              <a:rPr lang="en-US" dirty="0" smtClean="0"/>
              <a:t>How to view content 1</a:t>
            </a:r>
            <a:endParaRPr lang="en-GB" dirty="0"/>
          </a:p>
        </p:txBody>
      </p:sp>
      <p:sp>
        <p:nvSpPr>
          <p:cNvPr id="4" name="Footer Placeholder 3"/>
          <p:cNvSpPr>
            <a:spLocks noGrp="1"/>
          </p:cNvSpPr>
          <p:nvPr>
            <p:ph type="ftr" sz="quarter" idx="10"/>
          </p:nvPr>
        </p:nvSpPr>
        <p:spPr/>
        <p:txBody>
          <a:bodyPr/>
          <a:lstStyle/>
          <a:p>
            <a:r>
              <a:rPr lang="en-US" dirty="0" smtClean="0"/>
              <a:t>SWIFT MyStandards Demonstration (Investment Funds)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5</a:t>
            </a:fld>
            <a:endParaRPr lang="en-GB" dirty="0"/>
          </a:p>
        </p:txBody>
      </p:sp>
      <p:cxnSp>
        <p:nvCxnSpPr>
          <p:cNvPr id="13" name="Straight Connector 12"/>
          <p:cNvCxnSpPr/>
          <p:nvPr/>
        </p:nvCxnSpPr>
        <p:spPr bwMode="auto">
          <a:xfrm>
            <a:off x="3552501" y="1736342"/>
            <a:ext cx="0" cy="3240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4" name="Straight Connector 13"/>
          <p:cNvCxnSpPr/>
          <p:nvPr/>
        </p:nvCxnSpPr>
        <p:spPr bwMode="auto">
          <a:xfrm>
            <a:off x="5387033" y="1734630"/>
            <a:ext cx="0" cy="3240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17" name="TextBox 16"/>
          <p:cNvSpPr txBox="1"/>
          <p:nvPr/>
        </p:nvSpPr>
        <p:spPr>
          <a:xfrm>
            <a:off x="1118923" y="2128116"/>
            <a:ext cx="599844" cy="261610"/>
          </a:xfrm>
          <a:prstGeom prst="rect">
            <a:avLst/>
          </a:prstGeom>
          <a:noFill/>
        </p:spPr>
        <p:txBody>
          <a:bodyPr wrap="none" rtlCol="0">
            <a:spAutoFit/>
          </a:bodyPr>
          <a:lstStyle/>
          <a:p>
            <a:pPr>
              <a:tabLst>
                <a:tab pos="1438275" algn="l"/>
                <a:tab pos="2867025" algn="l"/>
                <a:tab pos="4838700" algn="l"/>
              </a:tabLst>
            </a:pPr>
            <a:r>
              <a:rPr lang="en-US" sz="1100" dirty="0" smtClean="0">
                <a:solidFill>
                  <a:schemeClr val="bg1">
                    <a:lumMod val="50000"/>
                  </a:schemeClr>
                </a:solidFill>
              </a:rPr>
              <a:t>Home </a:t>
            </a:r>
            <a:endParaRPr lang="en-GB" sz="1100" dirty="0">
              <a:solidFill>
                <a:schemeClr val="bg1">
                  <a:lumMod val="50000"/>
                </a:schemeClr>
              </a:solidFill>
            </a:endParaRPr>
          </a:p>
        </p:txBody>
      </p:sp>
      <p:sp>
        <p:nvSpPr>
          <p:cNvPr id="18" name="TextBox 17"/>
          <p:cNvSpPr txBox="1"/>
          <p:nvPr/>
        </p:nvSpPr>
        <p:spPr>
          <a:xfrm>
            <a:off x="831068" y="2492141"/>
            <a:ext cx="1556836" cy="307777"/>
          </a:xfrm>
          <a:prstGeom prst="rect">
            <a:avLst/>
          </a:prstGeom>
          <a:noFill/>
        </p:spPr>
        <p:txBody>
          <a:bodyPr wrap="none" rtlCol="0">
            <a:spAutoFit/>
          </a:bodyPr>
          <a:lstStyle/>
          <a:p>
            <a:pPr>
              <a:tabLst>
                <a:tab pos="1438275" algn="l"/>
                <a:tab pos="2867025" algn="l"/>
                <a:tab pos="4838700" algn="l"/>
              </a:tabLst>
            </a:pPr>
            <a:r>
              <a:rPr lang="en-US" sz="1400" b="1" dirty="0" smtClean="0">
                <a:solidFill>
                  <a:srgbClr val="003399"/>
                </a:solidFill>
              </a:rPr>
              <a:t>Standards news</a:t>
            </a:r>
            <a:endParaRPr lang="en-GB" sz="1400" b="1" dirty="0">
              <a:solidFill>
                <a:srgbClr val="003399"/>
              </a:solidFill>
            </a:endParaRPr>
          </a:p>
        </p:txBody>
      </p:sp>
      <p:pic>
        <p:nvPicPr>
          <p:cNvPr id="1027" name="Picture 3"/>
          <p:cNvPicPr>
            <a:picLocks noChangeAspect="1" noChangeArrowheads="1"/>
          </p:cNvPicPr>
          <p:nvPr/>
        </p:nvPicPr>
        <p:blipFill>
          <a:blip r:embed="rId2" cstate="print"/>
          <a:srcRect/>
          <a:stretch>
            <a:fillRect/>
          </a:stretch>
        </p:blipFill>
        <p:spPr bwMode="auto">
          <a:xfrm>
            <a:off x="919491" y="2156449"/>
            <a:ext cx="200025" cy="228600"/>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922283" y="1823932"/>
            <a:ext cx="152400" cy="190500"/>
          </a:xfrm>
          <a:prstGeom prst="rect">
            <a:avLst/>
          </a:prstGeom>
          <a:noFill/>
          <a:ln w="9525">
            <a:noFill/>
            <a:miter lim="800000"/>
            <a:headEnd/>
            <a:tailEnd/>
          </a:ln>
        </p:spPr>
      </p:pic>
      <p:pic>
        <p:nvPicPr>
          <p:cNvPr id="1033" name="Picture 9"/>
          <p:cNvPicPr>
            <a:picLocks noChangeAspect="1" noChangeArrowheads="1"/>
          </p:cNvPicPr>
          <p:nvPr/>
        </p:nvPicPr>
        <p:blipFill>
          <a:blip r:embed="rId4" cstate="print"/>
          <a:srcRect/>
          <a:stretch>
            <a:fillRect/>
          </a:stretch>
        </p:blipFill>
        <p:spPr bwMode="auto">
          <a:xfrm>
            <a:off x="2202739" y="1813420"/>
            <a:ext cx="219075" cy="190500"/>
          </a:xfrm>
          <a:prstGeom prst="rect">
            <a:avLst/>
          </a:prstGeom>
          <a:noFill/>
          <a:ln w="9525">
            <a:noFill/>
            <a:miter lim="800000"/>
            <a:headEnd/>
            <a:tailEnd/>
          </a:ln>
        </p:spPr>
      </p:pic>
      <p:pic>
        <p:nvPicPr>
          <p:cNvPr id="1034" name="Picture 10"/>
          <p:cNvPicPr>
            <a:picLocks noChangeAspect="1" noChangeArrowheads="1"/>
          </p:cNvPicPr>
          <p:nvPr/>
        </p:nvPicPr>
        <p:blipFill>
          <a:blip r:embed="rId5" cstate="print"/>
          <a:srcRect/>
          <a:stretch>
            <a:fillRect/>
          </a:stretch>
        </p:blipFill>
        <p:spPr bwMode="auto">
          <a:xfrm>
            <a:off x="3620653" y="1848729"/>
            <a:ext cx="200025" cy="161925"/>
          </a:xfrm>
          <a:prstGeom prst="rect">
            <a:avLst/>
          </a:prstGeom>
          <a:noFill/>
          <a:ln w="9525">
            <a:noFill/>
            <a:miter lim="800000"/>
            <a:headEnd/>
            <a:tailEnd/>
          </a:ln>
        </p:spPr>
      </p:pic>
      <p:pic>
        <p:nvPicPr>
          <p:cNvPr id="1035" name="Picture 11"/>
          <p:cNvPicPr>
            <a:picLocks noChangeAspect="1" noChangeArrowheads="1"/>
          </p:cNvPicPr>
          <p:nvPr/>
        </p:nvPicPr>
        <p:blipFill>
          <a:blip r:embed="rId6" cstate="print"/>
          <a:srcRect/>
          <a:stretch>
            <a:fillRect/>
          </a:stretch>
        </p:blipFill>
        <p:spPr bwMode="auto">
          <a:xfrm>
            <a:off x="5455202" y="1800118"/>
            <a:ext cx="209550" cy="238125"/>
          </a:xfrm>
          <a:prstGeom prst="rect">
            <a:avLst/>
          </a:prstGeom>
          <a:noFill/>
          <a:ln w="9525">
            <a:noFill/>
            <a:miter lim="800000"/>
            <a:headEnd/>
            <a:tailEnd/>
          </a:ln>
        </p:spPr>
      </p:pic>
      <p:pic>
        <p:nvPicPr>
          <p:cNvPr id="1036" name="Picture 12"/>
          <p:cNvPicPr>
            <a:picLocks noChangeAspect="1" noChangeArrowheads="1"/>
          </p:cNvPicPr>
          <p:nvPr/>
        </p:nvPicPr>
        <p:blipFill>
          <a:blip r:embed="rId7" cstate="print"/>
          <a:srcRect/>
          <a:stretch>
            <a:fillRect/>
          </a:stretch>
        </p:blipFill>
        <p:spPr bwMode="auto">
          <a:xfrm>
            <a:off x="7420632" y="1799134"/>
            <a:ext cx="209550" cy="219075"/>
          </a:xfrm>
          <a:prstGeom prst="rect">
            <a:avLst/>
          </a:prstGeom>
          <a:noFill/>
          <a:ln w="9525">
            <a:noFill/>
            <a:miter lim="800000"/>
            <a:headEnd/>
            <a:tailEnd/>
          </a:ln>
        </p:spPr>
      </p:pic>
      <p:cxnSp>
        <p:nvCxnSpPr>
          <p:cNvPr id="30" name="Straight Connector 29"/>
          <p:cNvCxnSpPr/>
          <p:nvPr/>
        </p:nvCxnSpPr>
        <p:spPr bwMode="auto">
          <a:xfrm>
            <a:off x="7378745" y="1729375"/>
            <a:ext cx="0" cy="3240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pic>
        <p:nvPicPr>
          <p:cNvPr id="33" name="Picture 30" descr="SWIFT_Logo_color"/>
          <p:cNvPicPr>
            <a:picLocks noChangeAspect="1" noChangeArrowheads="1"/>
          </p:cNvPicPr>
          <p:nvPr/>
        </p:nvPicPr>
        <p:blipFill>
          <a:blip r:embed="rId8" cstate="print"/>
          <a:srcRect/>
          <a:stretch>
            <a:fillRect/>
          </a:stretch>
        </p:blipFill>
        <p:spPr bwMode="auto">
          <a:xfrm>
            <a:off x="882322" y="1354687"/>
            <a:ext cx="362169" cy="362169"/>
          </a:xfrm>
          <a:prstGeom prst="rect">
            <a:avLst/>
          </a:prstGeom>
          <a:noFill/>
        </p:spPr>
      </p:pic>
      <p:cxnSp>
        <p:nvCxnSpPr>
          <p:cNvPr id="36" name="Straight Connector 35"/>
          <p:cNvCxnSpPr/>
          <p:nvPr/>
        </p:nvCxnSpPr>
        <p:spPr bwMode="auto">
          <a:xfrm>
            <a:off x="832207" y="1335647"/>
            <a:ext cx="78480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37" name="Straight Connector 36"/>
          <p:cNvCxnSpPr/>
          <p:nvPr/>
        </p:nvCxnSpPr>
        <p:spPr bwMode="auto">
          <a:xfrm rot="16200000">
            <a:off x="-1103231" y="3286766"/>
            <a:ext cx="38880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38" name="Straight Connector 37"/>
          <p:cNvCxnSpPr/>
          <p:nvPr/>
        </p:nvCxnSpPr>
        <p:spPr bwMode="auto">
          <a:xfrm rot="16200000">
            <a:off x="6744512" y="3274779"/>
            <a:ext cx="38880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43" name="TextBox 42"/>
          <p:cNvSpPr txBox="1"/>
          <p:nvPr/>
        </p:nvSpPr>
        <p:spPr>
          <a:xfrm>
            <a:off x="848859" y="3416220"/>
            <a:ext cx="6351419" cy="307777"/>
          </a:xfrm>
          <a:prstGeom prst="rect">
            <a:avLst/>
          </a:prstGeom>
          <a:noFill/>
        </p:spPr>
        <p:txBody>
          <a:bodyPr wrap="none" rtlCol="0">
            <a:spAutoFit/>
          </a:bodyPr>
          <a:lstStyle/>
          <a:p>
            <a:r>
              <a:rPr lang="en-US" sz="1400" i="1" dirty="0" smtClean="0"/>
              <a:t>(In this space you will find new items about updates to the repository features)</a:t>
            </a:r>
            <a:endParaRPr lang="en-GB" sz="1400" i="1" dirty="0"/>
          </a:p>
        </p:txBody>
      </p:sp>
      <p:sp>
        <p:nvSpPr>
          <p:cNvPr id="27" name="TextBox 26"/>
          <p:cNvSpPr txBox="1"/>
          <p:nvPr/>
        </p:nvSpPr>
        <p:spPr>
          <a:xfrm>
            <a:off x="2486025" y="929245"/>
            <a:ext cx="6277403" cy="400110"/>
          </a:xfrm>
          <a:prstGeom prst="rect">
            <a:avLst/>
          </a:prstGeom>
          <a:noFill/>
        </p:spPr>
        <p:txBody>
          <a:bodyPr wrap="square" rtlCol="0">
            <a:spAutoFit/>
          </a:bodyPr>
          <a:lstStyle/>
          <a:p>
            <a:r>
              <a:rPr lang="en-US" sz="2000" i="1" dirty="0" smtClean="0">
                <a:solidFill>
                  <a:srgbClr val="9900FF"/>
                </a:solidFill>
              </a:rPr>
              <a:t>Access the ‘base standards’</a:t>
            </a:r>
            <a:endParaRPr lang="en-GB" sz="2000" i="1" dirty="0">
              <a:solidFill>
                <a:srgbClr val="9900FF"/>
              </a:solidFill>
            </a:endParaRPr>
          </a:p>
        </p:txBody>
      </p:sp>
      <p:cxnSp>
        <p:nvCxnSpPr>
          <p:cNvPr id="28" name="Straight Arrow Connector 27"/>
          <p:cNvCxnSpPr/>
          <p:nvPr/>
        </p:nvCxnSpPr>
        <p:spPr bwMode="auto">
          <a:xfrm flipV="1">
            <a:off x="4635062" y="1274351"/>
            <a:ext cx="0" cy="504000"/>
          </a:xfrm>
          <a:prstGeom prst="straightConnector1">
            <a:avLst/>
          </a:prstGeom>
          <a:solidFill>
            <a:schemeClr val="accent1"/>
          </a:solidFill>
          <a:ln w="28575" cap="flat" cmpd="sng" algn="ctr">
            <a:solidFill>
              <a:srgbClr val="9900FF"/>
            </a:solidFill>
            <a:prstDash val="solid"/>
            <a:round/>
            <a:headEnd type="arrow" w="lg" len="med"/>
            <a:tailEnd type="none" w="lg" len="med"/>
          </a:ln>
          <a:effectLst/>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bwMode="auto">
          <a:xfrm>
            <a:off x="878572" y="2525635"/>
            <a:ext cx="7703124" cy="252247"/>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8" name="Rectangle 7"/>
          <p:cNvSpPr/>
          <p:nvPr/>
        </p:nvSpPr>
        <p:spPr bwMode="auto">
          <a:xfrm>
            <a:off x="899592" y="1732440"/>
            <a:ext cx="1296144" cy="360040"/>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 name="Rectangle 8"/>
          <p:cNvSpPr/>
          <p:nvPr/>
        </p:nvSpPr>
        <p:spPr bwMode="auto">
          <a:xfrm>
            <a:off x="2195735" y="1732440"/>
            <a:ext cx="6401727" cy="360040"/>
          </a:xfrm>
          <a:prstGeom prst="rect">
            <a:avLst/>
          </a:prstGeom>
          <a:gradFill flip="none" rotWithShape="1">
            <a:gsLst>
              <a:gs pos="0">
                <a:srgbClr val="897865">
                  <a:shade val="30000"/>
                  <a:satMod val="115000"/>
                </a:srgbClr>
              </a:gs>
              <a:gs pos="50000">
                <a:srgbClr val="897865">
                  <a:shade val="67500"/>
                  <a:satMod val="115000"/>
                </a:srgbClr>
              </a:gs>
              <a:gs pos="100000">
                <a:srgbClr val="897865">
                  <a:shade val="100000"/>
                  <a:satMod val="115000"/>
                </a:srgb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TextBox 6"/>
          <p:cNvSpPr txBox="1"/>
          <p:nvPr/>
        </p:nvSpPr>
        <p:spPr>
          <a:xfrm>
            <a:off x="1013640" y="1732440"/>
            <a:ext cx="7712368" cy="338554"/>
          </a:xfrm>
          <a:prstGeom prst="rect">
            <a:avLst/>
          </a:prstGeom>
          <a:noFill/>
        </p:spPr>
        <p:txBody>
          <a:bodyPr wrap="none" rtlCol="0">
            <a:spAutoFit/>
          </a:bodyPr>
          <a:lstStyle/>
          <a:p>
            <a:pPr>
              <a:tabLst>
                <a:tab pos="1344613" algn="l"/>
                <a:tab pos="2774950" algn="l"/>
                <a:tab pos="4667250" algn="l"/>
                <a:tab pos="6548438" algn="l"/>
              </a:tabLst>
            </a:pPr>
            <a:r>
              <a:rPr lang="en-US" sz="1600" dirty="0" smtClean="0">
                <a:solidFill>
                  <a:schemeClr val="bg1">
                    <a:lumMod val="50000"/>
                  </a:schemeClr>
                </a:solidFill>
              </a:rPr>
              <a:t>News feed</a:t>
            </a:r>
            <a:r>
              <a:rPr lang="en-US" sz="1600" dirty="0" smtClean="0">
                <a:solidFill>
                  <a:schemeClr val="bg1"/>
                </a:solidFill>
              </a:rPr>
              <a:t>	Workspace	Base Standards	Market Practices	Directory</a:t>
            </a:r>
            <a:endParaRPr lang="en-GB" sz="1600" dirty="0">
              <a:solidFill>
                <a:schemeClr val="bg1"/>
              </a:solidFill>
            </a:endParaRPr>
          </a:p>
        </p:txBody>
      </p:sp>
      <p:sp>
        <p:nvSpPr>
          <p:cNvPr id="2" name="Title 1"/>
          <p:cNvSpPr>
            <a:spLocks noGrp="1"/>
          </p:cNvSpPr>
          <p:nvPr>
            <p:ph type="title"/>
          </p:nvPr>
        </p:nvSpPr>
        <p:spPr/>
        <p:txBody>
          <a:bodyPr/>
          <a:lstStyle/>
          <a:p>
            <a:r>
              <a:rPr lang="en-US" smtClean="0"/>
              <a:t>How to view content 2</a:t>
            </a:r>
            <a:endParaRPr lang="en-GB" dirty="0"/>
          </a:p>
        </p:txBody>
      </p:sp>
      <p:sp>
        <p:nvSpPr>
          <p:cNvPr id="4" name="Footer Placeholder 3"/>
          <p:cNvSpPr>
            <a:spLocks noGrp="1"/>
          </p:cNvSpPr>
          <p:nvPr>
            <p:ph type="ftr" sz="quarter" idx="10"/>
          </p:nvPr>
        </p:nvSpPr>
        <p:spPr/>
        <p:txBody>
          <a:bodyPr/>
          <a:lstStyle/>
          <a:p>
            <a:r>
              <a:rPr lang="en-US" dirty="0" smtClean="0"/>
              <a:t>SWIFT MyStandards Demonstration (Investment Funds)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6</a:t>
            </a:fld>
            <a:endParaRPr lang="en-GB" dirty="0"/>
          </a:p>
        </p:txBody>
      </p:sp>
      <p:sp>
        <p:nvSpPr>
          <p:cNvPr id="17" name="TextBox 16"/>
          <p:cNvSpPr txBox="1"/>
          <p:nvPr/>
        </p:nvSpPr>
        <p:spPr>
          <a:xfrm>
            <a:off x="1118923" y="2128116"/>
            <a:ext cx="599844" cy="261610"/>
          </a:xfrm>
          <a:prstGeom prst="rect">
            <a:avLst/>
          </a:prstGeom>
          <a:noFill/>
        </p:spPr>
        <p:txBody>
          <a:bodyPr wrap="none" rtlCol="0">
            <a:spAutoFit/>
          </a:bodyPr>
          <a:lstStyle/>
          <a:p>
            <a:pPr>
              <a:tabLst>
                <a:tab pos="1438275" algn="l"/>
                <a:tab pos="2867025" algn="l"/>
                <a:tab pos="4838700" algn="l"/>
              </a:tabLst>
            </a:pPr>
            <a:r>
              <a:rPr lang="en-US" sz="1100" dirty="0" smtClean="0">
                <a:solidFill>
                  <a:schemeClr val="bg1">
                    <a:lumMod val="50000"/>
                  </a:schemeClr>
                </a:solidFill>
              </a:rPr>
              <a:t>Home </a:t>
            </a:r>
            <a:endParaRPr lang="en-GB" sz="1100" dirty="0">
              <a:solidFill>
                <a:schemeClr val="bg1">
                  <a:lumMod val="50000"/>
                </a:schemeClr>
              </a:solidFill>
            </a:endParaRPr>
          </a:p>
        </p:txBody>
      </p:sp>
      <p:sp>
        <p:nvSpPr>
          <p:cNvPr id="18" name="TextBox 17"/>
          <p:cNvSpPr txBox="1"/>
          <p:nvPr/>
        </p:nvSpPr>
        <p:spPr>
          <a:xfrm>
            <a:off x="831068" y="2492141"/>
            <a:ext cx="1556836" cy="307777"/>
          </a:xfrm>
          <a:prstGeom prst="rect">
            <a:avLst/>
          </a:prstGeom>
          <a:noFill/>
        </p:spPr>
        <p:txBody>
          <a:bodyPr wrap="none" rtlCol="0">
            <a:spAutoFit/>
          </a:bodyPr>
          <a:lstStyle/>
          <a:p>
            <a:pPr>
              <a:tabLst>
                <a:tab pos="1438275" algn="l"/>
                <a:tab pos="2867025" algn="l"/>
                <a:tab pos="4838700" algn="l"/>
              </a:tabLst>
            </a:pPr>
            <a:r>
              <a:rPr lang="en-US" sz="1400" b="1" dirty="0" smtClean="0">
                <a:solidFill>
                  <a:srgbClr val="003399"/>
                </a:solidFill>
              </a:rPr>
              <a:t>Standards news</a:t>
            </a:r>
            <a:endParaRPr lang="en-GB" sz="1400" b="1" dirty="0">
              <a:solidFill>
                <a:srgbClr val="003399"/>
              </a:solidFill>
            </a:endParaRPr>
          </a:p>
        </p:txBody>
      </p:sp>
      <p:pic>
        <p:nvPicPr>
          <p:cNvPr id="1027" name="Picture 3"/>
          <p:cNvPicPr>
            <a:picLocks noChangeAspect="1" noChangeArrowheads="1"/>
          </p:cNvPicPr>
          <p:nvPr/>
        </p:nvPicPr>
        <p:blipFill>
          <a:blip r:embed="rId2" cstate="print"/>
          <a:srcRect/>
          <a:stretch>
            <a:fillRect/>
          </a:stretch>
        </p:blipFill>
        <p:spPr bwMode="auto">
          <a:xfrm>
            <a:off x="919491" y="2156449"/>
            <a:ext cx="200025" cy="228600"/>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922283" y="1823932"/>
            <a:ext cx="152400" cy="190500"/>
          </a:xfrm>
          <a:prstGeom prst="rect">
            <a:avLst/>
          </a:prstGeom>
          <a:noFill/>
          <a:ln w="9525">
            <a:noFill/>
            <a:miter lim="800000"/>
            <a:headEnd/>
            <a:tailEnd/>
          </a:ln>
        </p:spPr>
      </p:pic>
      <p:pic>
        <p:nvPicPr>
          <p:cNvPr id="1033" name="Picture 9"/>
          <p:cNvPicPr>
            <a:picLocks noChangeAspect="1" noChangeArrowheads="1"/>
          </p:cNvPicPr>
          <p:nvPr/>
        </p:nvPicPr>
        <p:blipFill>
          <a:blip r:embed="rId4" cstate="print"/>
          <a:srcRect/>
          <a:stretch>
            <a:fillRect/>
          </a:stretch>
        </p:blipFill>
        <p:spPr bwMode="auto">
          <a:xfrm>
            <a:off x="2202739" y="1813420"/>
            <a:ext cx="219075" cy="190500"/>
          </a:xfrm>
          <a:prstGeom prst="rect">
            <a:avLst/>
          </a:prstGeom>
          <a:noFill/>
          <a:ln w="9525">
            <a:noFill/>
            <a:miter lim="800000"/>
            <a:headEnd/>
            <a:tailEnd/>
          </a:ln>
        </p:spPr>
      </p:pic>
      <p:pic>
        <p:nvPicPr>
          <p:cNvPr id="1035" name="Picture 11"/>
          <p:cNvPicPr>
            <a:picLocks noChangeAspect="1" noChangeArrowheads="1"/>
          </p:cNvPicPr>
          <p:nvPr/>
        </p:nvPicPr>
        <p:blipFill>
          <a:blip r:embed="rId5" cstate="print"/>
          <a:srcRect/>
          <a:stretch>
            <a:fillRect/>
          </a:stretch>
        </p:blipFill>
        <p:spPr bwMode="auto">
          <a:xfrm>
            <a:off x="5455202" y="1800118"/>
            <a:ext cx="209550" cy="238125"/>
          </a:xfrm>
          <a:prstGeom prst="rect">
            <a:avLst/>
          </a:prstGeom>
          <a:noFill/>
          <a:ln w="9525">
            <a:noFill/>
            <a:miter lim="800000"/>
            <a:headEnd/>
            <a:tailEnd/>
          </a:ln>
        </p:spPr>
      </p:pic>
      <p:pic>
        <p:nvPicPr>
          <p:cNvPr id="1036" name="Picture 12"/>
          <p:cNvPicPr>
            <a:picLocks noChangeAspect="1" noChangeArrowheads="1"/>
          </p:cNvPicPr>
          <p:nvPr/>
        </p:nvPicPr>
        <p:blipFill>
          <a:blip r:embed="rId6" cstate="print"/>
          <a:srcRect/>
          <a:stretch>
            <a:fillRect/>
          </a:stretch>
        </p:blipFill>
        <p:spPr bwMode="auto">
          <a:xfrm>
            <a:off x="7420632" y="1799134"/>
            <a:ext cx="209550" cy="219075"/>
          </a:xfrm>
          <a:prstGeom prst="rect">
            <a:avLst/>
          </a:prstGeom>
          <a:noFill/>
          <a:ln w="9525">
            <a:noFill/>
            <a:miter lim="800000"/>
            <a:headEnd/>
            <a:tailEnd/>
          </a:ln>
        </p:spPr>
      </p:pic>
      <p:cxnSp>
        <p:nvCxnSpPr>
          <p:cNvPr id="30" name="Straight Connector 29"/>
          <p:cNvCxnSpPr/>
          <p:nvPr/>
        </p:nvCxnSpPr>
        <p:spPr bwMode="auto">
          <a:xfrm>
            <a:off x="7378745" y="1729375"/>
            <a:ext cx="0" cy="3240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pic>
        <p:nvPicPr>
          <p:cNvPr id="33" name="Picture 30" descr="SWIFT_Logo_color"/>
          <p:cNvPicPr>
            <a:picLocks noChangeAspect="1" noChangeArrowheads="1"/>
          </p:cNvPicPr>
          <p:nvPr/>
        </p:nvPicPr>
        <p:blipFill>
          <a:blip r:embed="rId7" cstate="print"/>
          <a:srcRect/>
          <a:stretch>
            <a:fillRect/>
          </a:stretch>
        </p:blipFill>
        <p:spPr bwMode="auto">
          <a:xfrm>
            <a:off x="882322" y="1354687"/>
            <a:ext cx="362169" cy="362169"/>
          </a:xfrm>
          <a:prstGeom prst="rect">
            <a:avLst/>
          </a:prstGeom>
          <a:noFill/>
        </p:spPr>
      </p:pic>
      <p:cxnSp>
        <p:nvCxnSpPr>
          <p:cNvPr id="36" name="Straight Connector 35"/>
          <p:cNvCxnSpPr/>
          <p:nvPr/>
        </p:nvCxnSpPr>
        <p:spPr bwMode="auto">
          <a:xfrm>
            <a:off x="832207" y="1335647"/>
            <a:ext cx="78480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37" name="Straight Connector 36"/>
          <p:cNvCxnSpPr/>
          <p:nvPr/>
        </p:nvCxnSpPr>
        <p:spPr bwMode="auto">
          <a:xfrm rot="16200000">
            <a:off x="-1103231" y="3286766"/>
            <a:ext cx="38880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38" name="Straight Connector 37"/>
          <p:cNvCxnSpPr/>
          <p:nvPr/>
        </p:nvCxnSpPr>
        <p:spPr bwMode="auto">
          <a:xfrm rot="16200000">
            <a:off x="6744512" y="3274779"/>
            <a:ext cx="38880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grpSp>
        <p:nvGrpSpPr>
          <p:cNvPr id="45" name="Group 44"/>
          <p:cNvGrpSpPr/>
          <p:nvPr/>
        </p:nvGrpSpPr>
        <p:grpSpPr>
          <a:xfrm>
            <a:off x="3552501" y="1730727"/>
            <a:ext cx="1885586" cy="360041"/>
            <a:chOff x="3552501" y="2234153"/>
            <a:chExt cx="1885586" cy="360041"/>
          </a:xfrm>
        </p:grpSpPr>
        <p:cxnSp>
          <p:nvCxnSpPr>
            <p:cNvPr id="13" name="Straight Connector 12"/>
            <p:cNvCxnSpPr/>
            <p:nvPr/>
          </p:nvCxnSpPr>
          <p:spPr bwMode="auto">
            <a:xfrm>
              <a:off x="3552501" y="2239768"/>
              <a:ext cx="0" cy="3240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4" name="Straight Connector 13"/>
            <p:cNvCxnSpPr/>
            <p:nvPr/>
          </p:nvCxnSpPr>
          <p:spPr bwMode="auto">
            <a:xfrm>
              <a:off x="5387033" y="2238056"/>
              <a:ext cx="0" cy="3240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pic>
          <p:nvPicPr>
            <p:cNvPr id="1034" name="Picture 10"/>
            <p:cNvPicPr>
              <a:picLocks noChangeAspect="1" noChangeArrowheads="1"/>
            </p:cNvPicPr>
            <p:nvPr/>
          </p:nvPicPr>
          <p:blipFill>
            <a:blip r:embed="rId8" cstate="print"/>
            <a:srcRect/>
            <a:stretch>
              <a:fillRect/>
            </a:stretch>
          </p:blipFill>
          <p:spPr bwMode="auto">
            <a:xfrm>
              <a:off x="3620653" y="2352155"/>
              <a:ext cx="200025" cy="161925"/>
            </a:xfrm>
            <a:prstGeom prst="rect">
              <a:avLst/>
            </a:prstGeom>
            <a:noFill/>
            <a:ln w="9525">
              <a:noFill/>
              <a:miter lim="800000"/>
              <a:headEnd/>
              <a:tailEnd/>
            </a:ln>
          </p:spPr>
        </p:pic>
        <p:sp>
          <p:nvSpPr>
            <p:cNvPr id="28" name="Rectangle 27"/>
            <p:cNvSpPr/>
            <p:nvPr/>
          </p:nvSpPr>
          <p:spPr bwMode="auto">
            <a:xfrm>
              <a:off x="3579434" y="2234154"/>
              <a:ext cx="1804223" cy="360040"/>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9" name="TextBox 28"/>
            <p:cNvSpPr txBox="1"/>
            <p:nvPr/>
          </p:nvSpPr>
          <p:spPr>
            <a:xfrm>
              <a:off x="3794688" y="2234153"/>
              <a:ext cx="1643399" cy="338554"/>
            </a:xfrm>
            <a:prstGeom prst="rect">
              <a:avLst/>
            </a:prstGeom>
            <a:noFill/>
          </p:spPr>
          <p:txBody>
            <a:bodyPr wrap="none" rtlCol="0">
              <a:spAutoFit/>
            </a:bodyPr>
            <a:lstStyle/>
            <a:p>
              <a:pPr>
                <a:tabLst>
                  <a:tab pos="1344613" algn="l"/>
                  <a:tab pos="2774950" algn="l"/>
                  <a:tab pos="4667250" algn="l"/>
                  <a:tab pos="6548438" algn="l"/>
                </a:tabLst>
              </a:pPr>
              <a:r>
                <a:rPr lang="en-US" sz="1600" dirty="0" smtClean="0">
                  <a:solidFill>
                    <a:srgbClr val="897865"/>
                  </a:solidFill>
                </a:rPr>
                <a:t>Base Standards</a:t>
              </a:r>
              <a:endParaRPr lang="en-GB" sz="1600" dirty="0">
                <a:solidFill>
                  <a:srgbClr val="897865"/>
                </a:solidFill>
              </a:endParaRPr>
            </a:p>
          </p:txBody>
        </p:sp>
        <p:pic>
          <p:nvPicPr>
            <p:cNvPr id="2051" name="Picture 3"/>
            <p:cNvPicPr>
              <a:picLocks noChangeAspect="1" noChangeArrowheads="1"/>
            </p:cNvPicPr>
            <p:nvPr/>
          </p:nvPicPr>
          <p:blipFill>
            <a:blip r:embed="rId9" cstate="print"/>
            <a:srcRect/>
            <a:stretch>
              <a:fillRect/>
            </a:stretch>
          </p:blipFill>
          <p:spPr bwMode="auto">
            <a:xfrm>
              <a:off x="3586644" y="2356206"/>
              <a:ext cx="285750" cy="152400"/>
            </a:xfrm>
            <a:prstGeom prst="rect">
              <a:avLst/>
            </a:prstGeom>
            <a:noFill/>
            <a:ln w="9525">
              <a:noFill/>
              <a:miter lim="800000"/>
              <a:headEnd/>
              <a:tailEnd/>
            </a:ln>
          </p:spPr>
        </p:pic>
      </p:grpSp>
      <p:grpSp>
        <p:nvGrpSpPr>
          <p:cNvPr id="44" name="Group 43"/>
          <p:cNvGrpSpPr/>
          <p:nvPr/>
        </p:nvGrpSpPr>
        <p:grpSpPr>
          <a:xfrm>
            <a:off x="3556670" y="2098886"/>
            <a:ext cx="1825274" cy="1005946"/>
            <a:chOff x="3556670" y="2602312"/>
            <a:chExt cx="1825274" cy="1005946"/>
          </a:xfrm>
        </p:grpSpPr>
        <p:sp>
          <p:nvSpPr>
            <p:cNvPr id="32" name="Rectangle 31"/>
            <p:cNvSpPr/>
            <p:nvPr/>
          </p:nvSpPr>
          <p:spPr bwMode="auto">
            <a:xfrm>
              <a:off x="3577721" y="2602312"/>
              <a:ext cx="1804223" cy="1003918"/>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1" name="TextBox 30"/>
            <p:cNvSpPr txBox="1"/>
            <p:nvPr/>
          </p:nvSpPr>
          <p:spPr>
            <a:xfrm>
              <a:off x="3556670" y="2622860"/>
              <a:ext cx="1688283" cy="985398"/>
            </a:xfrm>
            <a:prstGeom prst="rect">
              <a:avLst/>
            </a:prstGeom>
            <a:noFill/>
          </p:spPr>
          <p:txBody>
            <a:bodyPr wrap="none" rtlCol="0">
              <a:spAutoFit/>
            </a:bodyPr>
            <a:lstStyle/>
            <a:p>
              <a:pPr>
                <a:lnSpc>
                  <a:spcPts val="2400"/>
                </a:lnSpc>
                <a:tabLst>
                  <a:tab pos="1344613" algn="l"/>
                  <a:tab pos="2774950" algn="l"/>
                  <a:tab pos="4667250" algn="l"/>
                  <a:tab pos="6548438" algn="l"/>
                </a:tabLst>
              </a:pPr>
              <a:r>
                <a:rPr lang="en-US" sz="1600" dirty="0" smtClean="0">
                  <a:solidFill>
                    <a:srgbClr val="897865"/>
                  </a:solidFill>
                </a:rPr>
                <a:t>Standards News</a:t>
              </a:r>
            </a:p>
            <a:p>
              <a:pPr>
                <a:lnSpc>
                  <a:spcPts val="2400"/>
                </a:lnSpc>
                <a:tabLst>
                  <a:tab pos="1344613" algn="l"/>
                  <a:tab pos="2774950" algn="l"/>
                  <a:tab pos="4667250" algn="l"/>
                  <a:tab pos="6548438" algn="l"/>
                </a:tabLst>
              </a:pPr>
              <a:r>
                <a:rPr lang="en-US" sz="1600" dirty="0" smtClean="0">
                  <a:solidFill>
                    <a:srgbClr val="897865"/>
                  </a:solidFill>
                </a:rPr>
                <a:t>MT Standards</a:t>
              </a:r>
            </a:p>
            <a:p>
              <a:pPr>
                <a:lnSpc>
                  <a:spcPts val="2400"/>
                </a:lnSpc>
                <a:tabLst>
                  <a:tab pos="1344613" algn="l"/>
                  <a:tab pos="2774950" algn="l"/>
                  <a:tab pos="4667250" algn="l"/>
                  <a:tab pos="6548438" algn="l"/>
                </a:tabLst>
              </a:pPr>
              <a:r>
                <a:rPr lang="en-US" sz="1600" dirty="0" smtClean="0">
                  <a:solidFill>
                    <a:srgbClr val="897865"/>
                  </a:solidFill>
                </a:rPr>
                <a:t>MX Standards</a:t>
              </a:r>
              <a:endParaRPr lang="en-GB" sz="1600" dirty="0">
                <a:solidFill>
                  <a:srgbClr val="897865"/>
                </a:solidFill>
              </a:endParaRPr>
            </a:p>
          </p:txBody>
        </p:sp>
        <p:cxnSp>
          <p:nvCxnSpPr>
            <p:cNvPr id="40" name="Straight Connector 39"/>
            <p:cNvCxnSpPr/>
            <p:nvPr/>
          </p:nvCxnSpPr>
          <p:spPr bwMode="auto">
            <a:xfrm>
              <a:off x="3575406" y="2969232"/>
              <a:ext cx="18000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43" name="Straight Connector 42"/>
            <p:cNvCxnSpPr/>
            <p:nvPr/>
          </p:nvCxnSpPr>
          <p:spPr bwMode="auto">
            <a:xfrm>
              <a:off x="3573696" y="3286016"/>
              <a:ext cx="18000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grpSp>
      <p:sp>
        <p:nvSpPr>
          <p:cNvPr id="47" name="TextBox 46"/>
          <p:cNvSpPr txBox="1"/>
          <p:nvPr/>
        </p:nvSpPr>
        <p:spPr>
          <a:xfrm>
            <a:off x="3767863" y="643495"/>
            <a:ext cx="4728865" cy="400110"/>
          </a:xfrm>
          <a:prstGeom prst="rect">
            <a:avLst/>
          </a:prstGeom>
          <a:noFill/>
        </p:spPr>
        <p:txBody>
          <a:bodyPr wrap="square" rtlCol="0">
            <a:spAutoFit/>
          </a:bodyPr>
          <a:lstStyle/>
          <a:p>
            <a:r>
              <a:rPr lang="en-US" sz="2000" i="1" smtClean="0">
                <a:solidFill>
                  <a:srgbClr val="9900FF"/>
                </a:solidFill>
              </a:rPr>
              <a:t>Select‘base </a:t>
            </a:r>
            <a:r>
              <a:rPr lang="en-US" sz="2000" i="1" dirty="0" smtClean="0">
                <a:solidFill>
                  <a:srgbClr val="9900FF"/>
                </a:solidFill>
              </a:rPr>
              <a:t>standards’</a:t>
            </a:r>
            <a:endParaRPr lang="en-GB" sz="2000" i="1" dirty="0">
              <a:solidFill>
                <a:srgbClr val="9900FF"/>
              </a:solidFill>
            </a:endParaRPr>
          </a:p>
        </p:txBody>
      </p:sp>
      <p:sp>
        <p:nvSpPr>
          <p:cNvPr id="48" name="TextBox 47"/>
          <p:cNvSpPr txBox="1"/>
          <p:nvPr/>
        </p:nvSpPr>
        <p:spPr>
          <a:xfrm>
            <a:off x="848859" y="3416220"/>
            <a:ext cx="6351419" cy="307777"/>
          </a:xfrm>
          <a:prstGeom prst="rect">
            <a:avLst/>
          </a:prstGeom>
          <a:noFill/>
        </p:spPr>
        <p:txBody>
          <a:bodyPr wrap="none" rtlCol="0">
            <a:spAutoFit/>
          </a:bodyPr>
          <a:lstStyle/>
          <a:p>
            <a:r>
              <a:rPr lang="en-US" sz="1400" i="1" dirty="0" smtClean="0"/>
              <a:t>(In this space you will find new items about updates to the repository features)</a:t>
            </a:r>
            <a:endParaRPr lang="en-GB" sz="1400" i="1" dirty="0"/>
          </a:p>
        </p:txBody>
      </p:sp>
      <p:cxnSp>
        <p:nvCxnSpPr>
          <p:cNvPr id="49" name="Straight Arrow Connector 48"/>
          <p:cNvCxnSpPr/>
          <p:nvPr/>
        </p:nvCxnSpPr>
        <p:spPr bwMode="auto">
          <a:xfrm rot="5400000" flipV="1">
            <a:off x="5578734" y="2639270"/>
            <a:ext cx="0" cy="540000"/>
          </a:xfrm>
          <a:prstGeom prst="straightConnector1">
            <a:avLst/>
          </a:prstGeom>
          <a:solidFill>
            <a:schemeClr val="accent1"/>
          </a:solidFill>
          <a:ln w="28575" cap="flat" cmpd="sng" algn="ctr">
            <a:solidFill>
              <a:srgbClr val="9900FF"/>
            </a:solidFill>
            <a:prstDash val="solid"/>
            <a:round/>
            <a:headEnd type="arrow" w="lg" len="med"/>
            <a:tailEnd type="none" w="lg" len="med"/>
          </a:ln>
          <a:effectLst/>
        </p:spPr>
      </p:cxnSp>
      <p:sp>
        <p:nvSpPr>
          <p:cNvPr id="50" name="TextBox 49"/>
          <p:cNvSpPr txBox="1"/>
          <p:nvPr/>
        </p:nvSpPr>
        <p:spPr>
          <a:xfrm>
            <a:off x="5779884" y="2706893"/>
            <a:ext cx="2809311" cy="400110"/>
          </a:xfrm>
          <a:prstGeom prst="rect">
            <a:avLst/>
          </a:prstGeom>
          <a:noFill/>
        </p:spPr>
        <p:txBody>
          <a:bodyPr wrap="square" rtlCol="0">
            <a:spAutoFit/>
          </a:bodyPr>
          <a:lstStyle/>
          <a:p>
            <a:r>
              <a:rPr lang="en-US" sz="2000" i="1" smtClean="0">
                <a:solidFill>
                  <a:srgbClr val="9900FF"/>
                </a:solidFill>
              </a:rPr>
              <a:t>Select MX </a:t>
            </a:r>
            <a:r>
              <a:rPr lang="en-US" sz="2000" i="1" dirty="0" smtClean="0">
                <a:solidFill>
                  <a:srgbClr val="9900FF"/>
                </a:solidFill>
              </a:rPr>
              <a:t>standards</a:t>
            </a:r>
            <a:endParaRPr lang="en-GB" sz="2000" i="1" dirty="0">
              <a:solidFill>
                <a:srgbClr val="9900FF"/>
              </a:solidFill>
            </a:endParaRPr>
          </a:p>
        </p:txBody>
      </p:sp>
      <p:cxnSp>
        <p:nvCxnSpPr>
          <p:cNvPr id="39" name="Straight Arrow Connector 38"/>
          <p:cNvCxnSpPr/>
          <p:nvPr/>
        </p:nvCxnSpPr>
        <p:spPr bwMode="auto">
          <a:xfrm flipV="1">
            <a:off x="4635062" y="1274351"/>
            <a:ext cx="0" cy="504000"/>
          </a:xfrm>
          <a:prstGeom prst="straightConnector1">
            <a:avLst/>
          </a:prstGeom>
          <a:solidFill>
            <a:schemeClr val="accent1"/>
          </a:solidFill>
          <a:ln w="28575" cap="flat" cmpd="sng" algn="ctr">
            <a:solidFill>
              <a:srgbClr val="9900FF"/>
            </a:solidFill>
            <a:prstDash val="solid"/>
            <a:round/>
            <a:headEnd type="arrow" w="lg" len="med"/>
            <a:tailEnd type="none" w="lg"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up)">
                                      <p:cBhvr>
                                        <p:cTn id="7" dur="1000"/>
                                        <p:tgtEl>
                                          <p:spTgt spid="45"/>
                                        </p:tgtEl>
                                      </p:cBhvr>
                                    </p:animEffect>
                                  </p:childTnLst>
                                </p:cTn>
                              </p:par>
                              <p:par>
                                <p:cTn id="8" presetID="22" presetClass="entr" presetSubtype="1" fill="hold"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wipe(up)">
                                      <p:cBhvr>
                                        <p:cTn id="10" dur="1000"/>
                                        <p:tgtEl>
                                          <p:spTgt spid="44"/>
                                        </p:tgtEl>
                                      </p:cBhvr>
                                    </p:animEffect>
                                  </p:childTnLst>
                                </p:cTn>
                              </p:par>
                            </p:childTnLst>
                          </p:cTn>
                        </p:par>
                        <p:par>
                          <p:cTn id="11" fill="hold">
                            <p:stCondLst>
                              <p:cond delay="1000"/>
                            </p:stCondLst>
                            <p:childTnLst>
                              <p:par>
                                <p:cTn id="12" presetID="9" presetClass="entr" presetSubtype="0" fill="hold" nodeType="afterEffect">
                                  <p:stCondLst>
                                    <p:cond delay="0"/>
                                  </p:stCondLst>
                                  <p:childTnLst>
                                    <p:set>
                                      <p:cBhvr>
                                        <p:cTn id="13" dur="1" fill="hold">
                                          <p:stCondLst>
                                            <p:cond delay="0"/>
                                          </p:stCondLst>
                                        </p:cTn>
                                        <p:tgtEl>
                                          <p:spTgt spid="49"/>
                                        </p:tgtEl>
                                        <p:attrNameLst>
                                          <p:attrName>style.visibility</p:attrName>
                                        </p:attrNameLst>
                                      </p:cBhvr>
                                      <p:to>
                                        <p:strVal val="visible"/>
                                      </p:to>
                                    </p:set>
                                    <p:animEffect transition="in" filter="dissolve">
                                      <p:cBhvr>
                                        <p:cTn id="14" dur="1000"/>
                                        <p:tgtEl>
                                          <p:spTgt spid="49"/>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dissolve">
                                      <p:cBhvr>
                                        <p:cTn id="17"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bwMode="auto">
          <a:xfrm>
            <a:off x="878572" y="2474266"/>
            <a:ext cx="7703124" cy="207296"/>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8" name="Rectangle 7"/>
          <p:cNvSpPr/>
          <p:nvPr/>
        </p:nvSpPr>
        <p:spPr bwMode="auto">
          <a:xfrm>
            <a:off x="899592" y="1732440"/>
            <a:ext cx="1296144" cy="360040"/>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 name="Rectangle 8"/>
          <p:cNvSpPr/>
          <p:nvPr/>
        </p:nvSpPr>
        <p:spPr bwMode="auto">
          <a:xfrm>
            <a:off x="2195735" y="1732440"/>
            <a:ext cx="6401727" cy="360040"/>
          </a:xfrm>
          <a:prstGeom prst="rect">
            <a:avLst/>
          </a:prstGeom>
          <a:gradFill flip="none" rotWithShape="1">
            <a:gsLst>
              <a:gs pos="0">
                <a:srgbClr val="897865">
                  <a:shade val="30000"/>
                  <a:satMod val="115000"/>
                </a:srgbClr>
              </a:gs>
              <a:gs pos="50000">
                <a:srgbClr val="897865">
                  <a:shade val="67500"/>
                  <a:satMod val="115000"/>
                </a:srgbClr>
              </a:gs>
              <a:gs pos="100000">
                <a:srgbClr val="897865">
                  <a:shade val="100000"/>
                  <a:satMod val="115000"/>
                </a:srgb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TextBox 6"/>
          <p:cNvSpPr txBox="1"/>
          <p:nvPr/>
        </p:nvSpPr>
        <p:spPr>
          <a:xfrm>
            <a:off x="1013640" y="1732440"/>
            <a:ext cx="7712368" cy="338554"/>
          </a:xfrm>
          <a:prstGeom prst="rect">
            <a:avLst/>
          </a:prstGeom>
          <a:noFill/>
        </p:spPr>
        <p:txBody>
          <a:bodyPr wrap="none" rtlCol="0">
            <a:spAutoFit/>
          </a:bodyPr>
          <a:lstStyle/>
          <a:p>
            <a:pPr>
              <a:tabLst>
                <a:tab pos="1344613" algn="l"/>
                <a:tab pos="2774950" algn="l"/>
                <a:tab pos="4667250" algn="l"/>
                <a:tab pos="6548438" algn="l"/>
              </a:tabLst>
            </a:pPr>
            <a:r>
              <a:rPr lang="en-US" sz="1600" dirty="0" smtClean="0">
                <a:solidFill>
                  <a:schemeClr val="bg1">
                    <a:lumMod val="50000"/>
                  </a:schemeClr>
                </a:solidFill>
              </a:rPr>
              <a:t>News feed</a:t>
            </a:r>
            <a:r>
              <a:rPr lang="en-US" sz="1600" dirty="0" smtClean="0">
                <a:solidFill>
                  <a:schemeClr val="bg1"/>
                </a:solidFill>
              </a:rPr>
              <a:t>	Workspace	Base Standards	Market Practices	Directory</a:t>
            </a:r>
            <a:endParaRPr lang="en-GB" sz="1600" dirty="0">
              <a:solidFill>
                <a:schemeClr val="bg1"/>
              </a:solidFill>
            </a:endParaRPr>
          </a:p>
        </p:txBody>
      </p:sp>
      <p:sp>
        <p:nvSpPr>
          <p:cNvPr id="2" name="Title 1"/>
          <p:cNvSpPr>
            <a:spLocks noGrp="1"/>
          </p:cNvSpPr>
          <p:nvPr>
            <p:ph type="title"/>
          </p:nvPr>
        </p:nvSpPr>
        <p:spPr/>
        <p:txBody>
          <a:bodyPr/>
          <a:lstStyle/>
          <a:p>
            <a:r>
              <a:rPr lang="en-US" smtClean="0"/>
              <a:t>How to view content 3</a:t>
            </a:r>
            <a:endParaRPr lang="en-GB" dirty="0"/>
          </a:p>
        </p:txBody>
      </p:sp>
      <p:sp>
        <p:nvSpPr>
          <p:cNvPr id="4" name="Footer Placeholder 3"/>
          <p:cNvSpPr>
            <a:spLocks noGrp="1"/>
          </p:cNvSpPr>
          <p:nvPr>
            <p:ph type="ftr" sz="quarter" idx="10"/>
          </p:nvPr>
        </p:nvSpPr>
        <p:spPr/>
        <p:txBody>
          <a:bodyPr/>
          <a:lstStyle/>
          <a:p>
            <a:r>
              <a:rPr lang="en-US" dirty="0" smtClean="0"/>
              <a:t>SWIFT MyStandards Demonstration (Investment Funds)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7</a:t>
            </a:fld>
            <a:endParaRPr lang="en-GB" dirty="0"/>
          </a:p>
        </p:txBody>
      </p:sp>
      <p:cxnSp>
        <p:nvCxnSpPr>
          <p:cNvPr id="13" name="Straight Connector 12"/>
          <p:cNvCxnSpPr/>
          <p:nvPr/>
        </p:nvCxnSpPr>
        <p:spPr bwMode="auto">
          <a:xfrm>
            <a:off x="3552501" y="1736342"/>
            <a:ext cx="0" cy="3240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4" name="Straight Connector 13"/>
          <p:cNvCxnSpPr/>
          <p:nvPr/>
        </p:nvCxnSpPr>
        <p:spPr bwMode="auto">
          <a:xfrm>
            <a:off x="5387033" y="1734630"/>
            <a:ext cx="0" cy="3240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18" name="TextBox 17"/>
          <p:cNvSpPr txBox="1"/>
          <p:nvPr/>
        </p:nvSpPr>
        <p:spPr>
          <a:xfrm>
            <a:off x="831068" y="2440771"/>
            <a:ext cx="1210588" cy="276999"/>
          </a:xfrm>
          <a:prstGeom prst="rect">
            <a:avLst/>
          </a:prstGeom>
          <a:noFill/>
        </p:spPr>
        <p:txBody>
          <a:bodyPr wrap="none" rtlCol="0">
            <a:spAutoFit/>
          </a:bodyPr>
          <a:lstStyle/>
          <a:p>
            <a:pPr>
              <a:tabLst>
                <a:tab pos="1438275" algn="l"/>
                <a:tab pos="2867025" algn="l"/>
                <a:tab pos="4838700" algn="l"/>
              </a:tabLst>
            </a:pPr>
            <a:r>
              <a:rPr lang="en-US" sz="1200" b="1" dirty="0" smtClean="0">
                <a:solidFill>
                  <a:srgbClr val="003399"/>
                </a:solidFill>
              </a:rPr>
              <a:t>MX Standards</a:t>
            </a:r>
            <a:endParaRPr lang="en-GB" sz="1200" b="1" dirty="0">
              <a:solidFill>
                <a:srgbClr val="003399"/>
              </a:solidFill>
            </a:endParaRPr>
          </a:p>
        </p:txBody>
      </p:sp>
      <p:pic>
        <p:nvPicPr>
          <p:cNvPr id="1028" name="Picture 4"/>
          <p:cNvPicPr>
            <a:picLocks noChangeAspect="1" noChangeArrowheads="1"/>
          </p:cNvPicPr>
          <p:nvPr/>
        </p:nvPicPr>
        <p:blipFill>
          <a:blip r:embed="rId2" cstate="print"/>
          <a:srcRect/>
          <a:stretch>
            <a:fillRect/>
          </a:stretch>
        </p:blipFill>
        <p:spPr bwMode="auto">
          <a:xfrm>
            <a:off x="922283" y="1823932"/>
            <a:ext cx="152400" cy="190500"/>
          </a:xfrm>
          <a:prstGeom prst="rect">
            <a:avLst/>
          </a:prstGeom>
          <a:noFill/>
          <a:ln w="9525">
            <a:noFill/>
            <a:miter lim="800000"/>
            <a:headEnd/>
            <a:tailEnd/>
          </a:ln>
        </p:spPr>
      </p:pic>
      <p:pic>
        <p:nvPicPr>
          <p:cNvPr id="1033" name="Picture 9"/>
          <p:cNvPicPr>
            <a:picLocks noChangeAspect="1" noChangeArrowheads="1"/>
          </p:cNvPicPr>
          <p:nvPr/>
        </p:nvPicPr>
        <p:blipFill>
          <a:blip r:embed="rId3" cstate="print"/>
          <a:srcRect/>
          <a:stretch>
            <a:fillRect/>
          </a:stretch>
        </p:blipFill>
        <p:spPr bwMode="auto">
          <a:xfrm>
            <a:off x="2202739" y="1813420"/>
            <a:ext cx="219075" cy="190500"/>
          </a:xfrm>
          <a:prstGeom prst="rect">
            <a:avLst/>
          </a:prstGeom>
          <a:noFill/>
          <a:ln w="9525">
            <a:noFill/>
            <a:miter lim="800000"/>
            <a:headEnd/>
            <a:tailEnd/>
          </a:ln>
        </p:spPr>
      </p:pic>
      <p:pic>
        <p:nvPicPr>
          <p:cNvPr id="1034" name="Picture 10"/>
          <p:cNvPicPr>
            <a:picLocks noChangeAspect="1" noChangeArrowheads="1"/>
          </p:cNvPicPr>
          <p:nvPr/>
        </p:nvPicPr>
        <p:blipFill>
          <a:blip r:embed="rId4" cstate="print"/>
          <a:srcRect/>
          <a:stretch>
            <a:fillRect/>
          </a:stretch>
        </p:blipFill>
        <p:spPr bwMode="auto">
          <a:xfrm>
            <a:off x="3620653" y="1848729"/>
            <a:ext cx="200025" cy="161925"/>
          </a:xfrm>
          <a:prstGeom prst="rect">
            <a:avLst/>
          </a:prstGeom>
          <a:noFill/>
          <a:ln w="9525">
            <a:noFill/>
            <a:miter lim="800000"/>
            <a:headEnd/>
            <a:tailEnd/>
          </a:ln>
        </p:spPr>
      </p:pic>
      <p:pic>
        <p:nvPicPr>
          <p:cNvPr id="1035" name="Picture 11"/>
          <p:cNvPicPr>
            <a:picLocks noChangeAspect="1" noChangeArrowheads="1"/>
          </p:cNvPicPr>
          <p:nvPr/>
        </p:nvPicPr>
        <p:blipFill>
          <a:blip r:embed="rId5" cstate="print"/>
          <a:srcRect/>
          <a:stretch>
            <a:fillRect/>
          </a:stretch>
        </p:blipFill>
        <p:spPr bwMode="auto">
          <a:xfrm>
            <a:off x="5455202" y="1800118"/>
            <a:ext cx="209550" cy="238125"/>
          </a:xfrm>
          <a:prstGeom prst="rect">
            <a:avLst/>
          </a:prstGeom>
          <a:noFill/>
          <a:ln w="9525">
            <a:noFill/>
            <a:miter lim="800000"/>
            <a:headEnd/>
            <a:tailEnd/>
          </a:ln>
        </p:spPr>
      </p:pic>
      <p:pic>
        <p:nvPicPr>
          <p:cNvPr id="1036" name="Picture 12"/>
          <p:cNvPicPr>
            <a:picLocks noChangeAspect="1" noChangeArrowheads="1"/>
          </p:cNvPicPr>
          <p:nvPr/>
        </p:nvPicPr>
        <p:blipFill>
          <a:blip r:embed="rId6" cstate="print"/>
          <a:srcRect/>
          <a:stretch>
            <a:fillRect/>
          </a:stretch>
        </p:blipFill>
        <p:spPr bwMode="auto">
          <a:xfrm>
            <a:off x="7420632" y="1799134"/>
            <a:ext cx="209550" cy="219075"/>
          </a:xfrm>
          <a:prstGeom prst="rect">
            <a:avLst/>
          </a:prstGeom>
          <a:noFill/>
          <a:ln w="9525">
            <a:noFill/>
            <a:miter lim="800000"/>
            <a:headEnd/>
            <a:tailEnd/>
          </a:ln>
        </p:spPr>
      </p:pic>
      <p:cxnSp>
        <p:nvCxnSpPr>
          <p:cNvPr id="30" name="Straight Connector 29"/>
          <p:cNvCxnSpPr/>
          <p:nvPr/>
        </p:nvCxnSpPr>
        <p:spPr bwMode="auto">
          <a:xfrm>
            <a:off x="7378745" y="1729375"/>
            <a:ext cx="0" cy="3240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pic>
        <p:nvPicPr>
          <p:cNvPr id="33" name="Picture 30" descr="SWIFT_Logo_color"/>
          <p:cNvPicPr>
            <a:picLocks noChangeAspect="1" noChangeArrowheads="1"/>
          </p:cNvPicPr>
          <p:nvPr/>
        </p:nvPicPr>
        <p:blipFill>
          <a:blip r:embed="rId7" cstate="print"/>
          <a:srcRect/>
          <a:stretch>
            <a:fillRect/>
          </a:stretch>
        </p:blipFill>
        <p:spPr bwMode="auto">
          <a:xfrm>
            <a:off x="882322" y="1354687"/>
            <a:ext cx="362169" cy="362169"/>
          </a:xfrm>
          <a:prstGeom prst="rect">
            <a:avLst/>
          </a:prstGeom>
          <a:noFill/>
        </p:spPr>
      </p:pic>
      <p:cxnSp>
        <p:nvCxnSpPr>
          <p:cNvPr id="36" name="Straight Connector 35"/>
          <p:cNvCxnSpPr/>
          <p:nvPr/>
        </p:nvCxnSpPr>
        <p:spPr bwMode="auto">
          <a:xfrm>
            <a:off x="832207" y="1335647"/>
            <a:ext cx="78480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37" name="Straight Connector 36"/>
          <p:cNvCxnSpPr/>
          <p:nvPr/>
        </p:nvCxnSpPr>
        <p:spPr bwMode="auto">
          <a:xfrm rot="16200000">
            <a:off x="-1445231" y="3617141"/>
            <a:ext cx="45720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38" name="Straight Connector 37"/>
          <p:cNvCxnSpPr/>
          <p:nvPr/>
        </p:nvCxnSpPr>
        <p:spPr bwMode="auto">
          <a:xfrm rot="16200000">
            <a:off x="6402512" y="3632049"/>
            <a:ext cx="45720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40" name="TextBox 39"/>
          <p:cNvSpPr txBox="1"/>
          <p:nvPr/>
        </p:nvSpPr>
        <p:spPr>
          <a:xfrm>
            <a:off x="1118923" y="2128116"/>
            <a:ext cx="599844" cy="261610"/>
          </a:xfrm>
          <a:prstGeom prst="rect">
            <a:avLst/>
          </a:prstGeom>
          <a:noFill/>
        </p:spPr>
        <p:txBody>
          <a:bodyPr wrap="none" rtlCol="0">
            <a:spAutoFit/>
          </a:bodyPr>
          <a:lstStyle/>
          <a:p>
            <a:pPr>
              <a:tabLst>
                <a:tab pos="1438275" algn="l"/>
                <a:tab pos="2867025" algn="l"/>
                <a:tab pos="4838700" algn="l"/>
              </a:tabLst>
            </a:pPr>
            <a:r>
              <a:rPr lang="en-US" sz="1100" dirty="0" smtClean="0">
                <a:solidFill>
                  <a:schemeClr val="bg1">
                    <a:lumMod val="50000"/>
                  </a:schemeClr>
                </a:solidFill>
              </a:rPr>
              <a:t>Home </a:t>
            </a:r>
            <a:endParaRPr lang="en-GB" sz="1100" dirty="0">
              <a:solidFill>
                <a:schemeClr val="bg1">
                  <a:lumMod val="50000"/>
                </a:schemeClr>
              </a:solidFill>
            </a:endParaRPr>
          </a:p>
        </p:txBody>
      </p:sp>
      <p:pic>
        <p:nvPicPr>
          <p:cNvPr id="44" name="Picture 3"/>
          <p:cNvPicPr>
            <a:picLocks noChangeAspect="1" noChangeArrowheads="1"/>
          </p:cNvPicPr>
          <p:nvPr/>
        </p:nvPicPr>
        <p:blipFill>
          <a:blip r:embed="rId8" cstate="print"/>
          <a:srcRect/>
          <a:stretch>
            <a:fillRect/>
          </a:stretch>
        </p:blipFill>
        <p:spPr bwMode="auto">
          <a:xfrm>
            <a:off x="919491" y="2156449"/>
            <a:ext cx="200025" cy="228600"/>
          </a:xfrm>
          <a:prstGeom prst="rect">
            <a:avLst/>
          </a:prstGeom>
          <a:noFill/>
          <a:ln w="9525">
            <a:noFill/>
            <a:miter lim="800000"/>
            <a:headEnd/>
            <a:tailEnd/>
          </a:ln>
        </p:spPr>
      </p:pic>
      <p:grpSp>
        <p:nvGrpSpPr>
          <p:cNvPr id="97" name="Group 96"/>
          <p:cNvGrpSpPr/>
          <p:nvPr/>
        </p:nvGrpSpPr>
        <p:grpSpPr>
          <a:xfrm>
            <a:off x="880751" y="3025872"/>
            <a:ext cx="2489976" cy="253916"/>
            <a:chOff x="880751" y="2972082"/>
            <a:chExt cx="2489976" cy="253916"/>
          </a:xfrm>
        </p:grpSpPr>
        <p:sp>
          <p:nvSpPr>
            <p:cNvPr id="47" name="Rectangle 46"/>
            <p:cNvSpPr/>
            <p:nvPr/>
          </p:nvSpPr>
          <p:spPr bwMode="auto">
            <a:xfrm>
              <a:off x="923362" y="3003189"/>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5" name="TextBox 44"/>
            <p:cNvSpPr txBox="1"/>
            <p:nvPr/>
          </p:nvSpPr>
          <p:spPr>
            <a:xfrm>
              <a:off x="880751" y="2972082"/>
              <a:ext cx="1915909" cy="253916"/>
            </a:xfrm>
            <a:prstGeom prst="rect">
              <a:avLst/>
            </a:prstGeom>
            <a:noFill/>
          </p:spPr>
          <p:txBody>
            <a:bodyPr wrap="none" rtlCol="0">
              <a:spAutoFit/>
            </a:bodyPr>
            <a:lstStyle/>
            <a:p>
              <a:r>
                <a:rPr lang="en-US" sz="1050" dirty="0" smtClean="0"/>
                <a:t>Account Management (acmt)</a:t>
              </a:r>
              <a:endParaRPr lang="en-GB" sz="1050" dirty="0"/>
            </a:p>
          </p:txBody>
        </p:sp>
      </p:grpSp>
      <p:grpSp>
        <p:nvGrpSpPr>
          <p:cNvPr id="84" name="Group 83"/>
          <p:cNvGrpSpPr/>
          <p:nvPr/>
        </p:nvGrpSpPr>
        <p:grpSpPr>
          <a:xfrm>
            <a:off x="880751" y="4631665"/>
            <a:ext cx="2489976" cy="253916"/>
            <a:chOff x="1077977" y="6055948"/>
            <a:chExt cx="2489976" cy="253916"/>
          </a:xfrm>
        </p:grpSpPr>
        <p:sp>
          <p:nvSpPr>
            <p:cNvPr id="53" name="Rectangle 52"/>
            <p:cNvSpPr/>
            <p:nvPr/>
          </p:nvSpPr>
          <p:spPr bwMode="auto">
            <a:xfrm>
              <a:off x="1120588" y="6087055"/>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54" name="TextBox 53"/>
            <p:cNvSpPr txBox="1"/>
            <p:nvPr/>
          </p:nvSpPr>
          <p:spPr>
            <a:xfrm>
              <a:off x="1077977" y="6055948"/>
              <a:ext cx="1518364" cy="253916"/>
            </a:xfrm>
            <a:prstGeom prst="rect">
              <a:avLst/>
            </a:prstGeom>
            <a:noFill/>
          </p:spPr>
          <p:txBody>
            <a:bodyPr wrap="none" rtlCol="0">
              <a:spAutoFit/>
            </a:bodyPr>
            <a:lstStyle/>
            <a:p>
              <a:r>
                <a:rPr lang="en-US" sz="1050" dirty="0" smtClean="0"/>
                <a:t>Securities Trade (setr)</a:t>
              </a:r>
              <a:endParaRPr lang="en-GB" sz="1050" dirty="0"/>
            </a:p>
          </p:txBody>
        </p:sp>
      </p:grpSp>
      <p:grpSp>
        <p:nvGrpSpPr>
          <p:cNvPr id="83" name="Group 82"/>
          <p:cNvGrpSpPr/>
          <p:nvPr/>
        </p:nvGrpSpPr>
        <p:grpSpPr>
          <a:xfrm>
            <a:off x="880751" y="4861064"/>
            <a:ext cx="2489976" cy="253916"/>
            <a:chOff x="1006259" y="5831830"/>
            <a:chExt cx="2489976" cy="253916"/>
          </a:xfrm>
        </p:grpSpPr>
        <p:sp>
          <p:nvSpPr>
            <p:cNvPr id="56" name="Rectangle 55"/>
            <p:cNvSpPr/>
            <p:nvPr/>
          </p:nvSpPr>
          <p:spPr bwMode="auto">
            <a:xfrm>
              <a:off x="1048870" y="5862937"/>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57" name="TextBox 56"/>
            <p:cNvSpPr txBox="1"/>
            <p:nvPr/>
          </p:nvSpPr>
          <p:spPr>
            <a:xfrm>
              <a:off x="1006259" y="5831830"/>
              <a:ext cx="1877437" cy="253916"/>
            </a:xfrm>
            <a:prstGeom prst="rect">
              <a:avLst/>
            </a:prstGeom>
            <a:noFill/>
          </p:spPr>
          <p:txBody>
            <a:bodyPr wrap="none" rtlCol="0">
              <a:spAutoFit/>
            </a:bodyPr>
            <a:lstStyle/>
            <a:p>
              <a:r>
                <a:rPr lang="en-US" sz="1050" dirty="0" smtClean="0"/>
                <a:t>Securities Settlement (semt)</a:t>
              </a:r>
              <a:endParaRPr lang="en-GB" sz="1050" dirty="0"/>
            </a:p>
          </p:txBody>
        </p:sp>
      </p:grpSp>
      <p:grpSp>
        <p:nvGrpSpPr>
          <p:cNvPr id="96" name="Group 95"/>
          <p:cNvGrpSpPr/>
          <p:nvPr/>
        </p:nvGrpSpPr>
        <p:grpSpPr>
          <a:xfrm>
            <a:off x="880751" y="3255271"/>
            <a:ext cx="2501155" cy="253916"/>
            <a:chOff x="880751" y="3201481"/>
            <a:chExt cx="2501155" cy="253916"/>
          </a:xfrm>
        </p:grpSpPr>
        <p:sp>
          <p:nvSpPr>
            <p:cNvPr id="59" name="Rectangle 58"/>
            <p:cNvSpPr/>
            <p:nvPr/>
          </p:nvSpPr>
          <p:spPr bwMode="auto">
            <a:xfrm>
              <a:off x="934541" y="3232588"/>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0" name="TextBox 59"/>
            <p:cNvSpPr txBox="1"/>
            <p:nvPr/>
          </p:nvSpPr>
          <p:spPr>
            <a:xfrm>
              <a:off x="880751" y="3201481"/>
              <a:ext cx="1460656" cy="253916"/>
            </a:xfrm>
            <a:prstGeom prst="rect">
              <a:avLst/>
            </a:prstGeom>
            <a:noFill/>
          </p:spPr>
          <p:txBody>
            <a:bodyPr wrap="none" rtlCol="0">
              <a:spAutoFit/>
            </a:bodyPr>
            <a:lstStyle/>
            <a:p>
              <a:r>
                <a:rPr lang="en-US" sz="1050" dirty="0" smtClean="0"/>
                <a:t>Administration (admi)</a:t>
              </a:r>
              <a:endParaRPr lang="en-GB" sz="1050" dirty="0"/>
            </a:p>
          </p:txBody>
        </p:sp>
      </p:grpSp>
      <p:grpSp>
        <p:nvGrpSpPr>
          <p:cNvPr id="78" name="Group 77"/>
          <p:cNvGrpSpPr/>
          <p:nvPr/>
        </p:nvGrpSpPr>
        <p:grpSpPr>
          <a:xfrm>
            <a:off x="880751" y="3484670"/>
            <a:ext cx="2489976" cy="253916"/>
            <a:chOff x="979365" y="4083713"/>
            <a:chExt cx="2489976" cy="253916"/>
          </a:xfrm>
        </p:grpSpPr>
        <p:sp>
          <p:nvSpPr>
            <p:cNvPr id="62" name="Rectangle 61"/>
            <p:cNvSpPr/>
            <p:nvPr/>
          </p:nvSpPr>
          <p:spPr bwMode="auto">
            <a:xfrm>
              <a:off x="1021976" y="4114820"/>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3" name="TextBox 62"/>
            <p:cNvSpPr txBox="1"/>
            <p:nvPr/>
          </p:nvSpPr>
          <p:spPr>
            <a:xfrm>
              <a:off x="979365" y="4083713"/>
              <a:ext cx="1744388" cy="253916"/>
            </a:xfrm>
            <a:prstGeom prst="rect">
              <a:avLst/>
            </a:prstGeom>
            <a:noFill/>
          </p:spPr>
          <p:txBody>
            <a:bodyPr wrap="none" rtlCol="0">
              <a:spAutoFit/>
            </a:bodyPr>
            <a:lstStyle/>
            <a:p>
              <a:r>
                <a:rPr lang="en-US" sz="1050" dirty="0" smtClean="0"/>
                <a:t>Cash Management (camt)</a:t>
              </a:r>
              <a:endParaRPr lang="en-GB" sz="1050" dirty="0"/>
            </a:p>
          </p:txBody>
        </p:sp>
      </p:grpSp>
      <p:grpSp>
        <p:nvGrpSpPr>
          <p:cNvPr id="94" name="Group 93"/>
          <p:cNvGrpSpPr/>
          <p:nvPr/>
        </p:nvGrpSpPr>
        <p:grpSpPr>
          <a:xfrm>
            <a:off x="880751" y="3714069"/>
            <a:ext cx="2545890" cy="253916"/>
            <a:chOff x="853859" y="3818043"/>
            <a:chExt cx="2545890" cy="253916"/>
          </a:xfrm>
        </p:grpSpPr>
        <p:sp>
          <p:nvSpPr>
            <p:cNvPr id="65" name="Rectangle 64"/>
            <p:cNvSpPr/>
            <p:nvPr/>
          </p:nvSpPr>
          <p:spPr bwMode="auto">
            <a:xfrm>
              <a:off x="896470" y="3849150"/>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6" name="TextBox 65"/>
            <p:cNvSpPr txBox="1"/>
            <p:nvPr/>
          </p:nvSpPr>
          <p:spPr>
            <a:xfrm>
              <a:off x="853859" y="3818043"/>
              <a:ext cx="2545890" cy="253916"/>
            </a:xfrm>
            <a:prstGeom prst="rect">
              <a:avLst/>
            </a:prstGeom>
            <a:noFill/>
          </p:spPr>
          <p:txBody>
            <a:bodyPr wrap="none" rtlCol="0">
              <a:spAutoFit/>
            </a:bodyPr>
            <a:lstStyle/>
            <a:p>
              <a:r>
                <a:rPr lang="en-US" sz="1050" dirty="0" smtClean="0"/>
                <a:t>Payments Clearing &amp; Settlement (pacs)</a:t>
              </a:r>
              <a:endParaRPr lang="en-GB" sz="1050" dirty="0"/>
            </a:p>
          </p:txBody>
        </p:sp>
      </p:grpSp>
      <p:grpSp>
        <p:nvGrpSpPr>
          <p:cNvPr id="80" name="Group 79"/>
          <p:cNvGrpSpPr/>
          <p:nvPr/>
        </p:nvGrpSpPr>
        <p:grpSpPr>
          <a:xfrm>
            <a:off x="880751" y="3943468"/>
            <a:ext cx="2489976" cy="253916"/>
            <a:chOff x="934542" y="4729172"/>
            <a:chExt cx="2489976" cy="253916"/>
          </a:xfrm>
        </p:grpSpPr>
        <p:sp>
          <p:nvSpPr>
            <p:cNvPr id="68" name="Rectangle 67"/>
            <p:cNvSpPr/>
            <p:nvPr/>
          </p:nvSpPr>
          <p:spPr bwMode="auto">
            <a:xfrm>
              <a:off x="977153" y="4760279"/>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9" name="TextBox 68"/>
            <p:cNvSpPr txBox="1"/>
            <p:nvPr/>
          </p:nvSpPr>
          <p:spPr>
            <a:xfrm>
              <a:off x="934542" y="4729172"/>
              <a:ext cx="1527982" cy="253916"/>
            </a:xfrm>
            <a:prstGeom prst="rect">
              <a:avLst/>
            </a:prstGeom>
            <a:noFill/>
          </p:spPr>
          <p:txBody>
            <a:bodyPr wrap="none" rtlCol="0">
              <a:spAutoFit/>
            </a:bodyPr>
            <a:lstStyle/>
            <a:p>
              <a:r>
                <a:rPr lang="en-US" sz="1050" dirty="0" smtClean="0"/>
                <a:t>Reference Date (reda)</a:t>
              </a:r>
              <a:endParaRPr lang="en-GB" sz="1050" dirty="0"/>
            </a:p>
          </p:txBody>
        </p:sp>
      </p:grpSp>
      <p:grpSp>
        <p:nvGrpSpPr>
          <p:cNvPr id="81" name="Group 80"/>
          <p:cNvGrpSpPr/>
          <p:nvPr/>
        </p:nvGrpSpPr>
        <p:grpSpPr>
          <a:xfrm>
            <a:off x="880751" y="4172867"/>
            <a:ext cx="2489976" cy="253916"/>
            <a:chOff x="1024189" y="5051900"/>
            <a:chExt cx="2489976" cy="253916"/>
          </a:xfrm>
        </p:grpSpPr>
        <p:sp>
          <p:nvSpPr>
            <p:cNvPr id="71" name="Rectangle 70"/>
            <p:cNvSpPr/>
            <p:nvPr/>
          </p:nvSpPr>
          <p:spPr bwMode="auto">
            <a:xfrm>
              <a:off x="1066800" y="5083007"/>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2" name="TextBox 71"/>
            <p:cNvSpPr txBox="1"/>
            <p:nvPr/>
          </p:nvSpPr>
          <p:spPr>
            <a:xfrm>
              <a:off x="1024189" y="5051900"/>
              <a:ext cx="1744388" cy="253916"/>
            </a:xfrm>
            <a:prstGeom prst="rect">
              <a:avLst/>
            </a:prstGeom>
            <a:noFill/>
          </p:spPr>
          <p:txBody>
            <a:bodyPr wrap="none" rtlCol="0">
              <a:spAutoFit/>
            </a:bodyPr>
            <a:lstStyle/>
            <a:p>
              <a:r>
                <a:rPr lang="en-US" sz="1050" dirty="0" smtClean="0"/>
                <a:t>Payments Initiation (pain)</a:t>
              </a:r>
              <a:endParaRPr lang="en-GB" sz="1050" dirty="0"/>
            </a:p>
          </p:txBody>
        </p:sp>
      </p:grpSp>
      <p:grpSp>
        <p:nvGrpSpPr>
          <p:cNvPr id="82" name="Group 81"/>
          <p:cNvGrpSpPr/>
          <p:nvPr/>
        </p:nvGrpSpPr>
        <p:grpSpPr>
          <a:xfrm>
            <a:off x="880751" y="4402266"/>
            <a:ext cx="2489976" cy="253916"/>
            <a:chOff x="934541" y="5535994"/>
            <a:chExt cx="2489976" cy="253916"/>
          </a:xfrm>
        </p:grpSpPr>
        <p:sp>
          <p:nvSpPr>
            <p:cNvPr id="74" name="Rectangle 73"/>
            <p:cNvSpPr/>
            <p:nvPr/>
          </p:nvSpPr>
          <p:spPr bwMode="auto">
            <a:xfrm>
              <a:off x="977152" y="5567101"/>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5" name="TextBox 74"/>
            <p:cNvSpPr txBox="1"/>
            <p:nvPr/>
          </p:nvSpPr>
          <p:spPr>
            <a:xfrm>
              <a:off x="934541" y="5535994"/>
              <a:ext cx="1624163" cy="253916"/>
            </a:xfrm>
            <a:prstGeom prst="rect">
              <a:avLst/>
            </a:prstGeom>
            <a:noFill/>
          </p:spPr>
          <p:txBody>
            <a:bodyPr wrap="none" rtlCol="0">
              <a:spAutoFit/>
            </a:bodyPr>
            <a:lstStyle/>
            <a:p>
              <a:r>
                <a:rPr lang="en-US" sz="1050" dirty="0" smtClean="0"/>
                <a:t>Securities events (seev)</a:t>
              </a:r>
              <a:endParaRPr lang="en-GB" sz="1050" dirty="0"/>
            </a:p>
          </p:txBody>
        </p:sp>
      </p:grpSp>
      <p:grpSp>
        <p:nvGrpSpPr>
          <p:cNvPr id="85" name="Group 84"/>
          <p:cNvGrpSpPr/>
          <p:nvPr/>
        </p:nvGrpSpPr>
        <p:grpSpPr>
          <a:xfrm>
            <a:off x="880751" y="5090463"/>
            <a:ext cx="2489976" cy="253916"/>
            <a:chOff x="1077977" y="6055948"/>
            <a:chExt cx="2489976" cy="253916"/>
          </a:xfrm>
        </p:grpSpPr>
        <p:sp>
          <p:nvSpPr>
            <p:cNvPr id="86" name="Rectangle 85"/>
            <p:cNvSpPr/>
            <p:nvPr/>
          </p:nvSpPr>
          <p:spPr bwMode="auto">
            <a:xfrm>
              <a:off x="1120588" y="6087055"/>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87" name="TextBox 86"/>
            <p:cNvSpPr txBox="1"/>
            <p:nvPr/>
          </p:nvSpPr>
          <p:spPr>
            <a:xfrm>
              <a:off x="1077977" y="6055948"/>
              <a:ext cx="1075936" cy="253916"/>
            </a:xfrm>
            <a:prstGeom prst="rect">
              <a:avLst/>
            </a:prstGeom>
            <a:noFill/>
          </p:spPr>
          <p:txBody>
            <a:bodyPr wrap="none" rtlCol="0">
              <a:spAutoFit/>
            </a:bodyPr>
            <a:lstStyle/>
            <a:p>
              <a:r>
                <a:rPr lang="en-US" sz="1050" dirty="0" smtClean="0"/>
                <a:t>Treasury (trea)</a:t>
              </a:r>
              <a:endParaRPr lang="en-GB" sz="1050" dirty="0"/>
            </a:p>
          </p:txBody>
        </p:sp>
      </p:grpSp>
      <p:grpSp>
        <p:nvGrpSpPr>
          <p:cNvPr id="88" name="Group 87"/>
          <p:cNvGrpSpPr/>
          <p:nvPr/>
        </p:nvGrpSpPr>
        <p:grpSpPr>
          <a:xfrm>
            <a:off x="880751" y="5549261"/>
            <a:ext cx="2489976" cy="253916"/>
            <a:chOff x="1077977" y="6055948"/>
            <a:chExt cx="2489976" cy="253916"/>
          </a:xfrm>
        </p:grpSpPr>
        <p:sp>
          <p:nvSpPr>
            <p:cNvPr id="89" name="Rectangle 88"/>
            <p:cNvSpPr/>
            <p:nvPr/>
          </p:nvSpPr>
          <p:spPr bwMode="auto">
            <a:xfrm>
              <a:off x="1120588" y="6087055"/>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0" name="TextBox 89"/>
            <p:cNvSpPr txBox="1"/>
            <p:nvPr/>
          </p:nvSpPr>
          <p:spPr>
            <a:xfrm>
              <a:off x="1077977" y="6055948"/>
              <a:ext cx="2297424" cy="253916"/>
            </a:xfrm>
            <a:prstGeom prst="rect">
              <a:avLst/>
            </a:prstGeom>
            <a:noFill/>
          </p:spPr>
          <p:txBody>
            <a:bodyPr wrap="none" rtlCol="0">
              <a:spAutoFit/>
            </a:bodyPr>
            <a:lstStyle/>
            <a:p>
              <a:r>
                <a:rPr lang="en-US" sz="1050" dirty="0" smtClean="0"/>
                <a:t>Trade Services Management (tsmt)</a:t>
              </a:r>
              <a:endParaRPr lang="en-GB" sz="1050" dirty="0"/>
            </a:p>
          </p:txBody>
        </p:sp>
      </p:grpSp>
      <p:grpSp>
        <p:nvGrpSpPr>
          <p:cNvPr id="91" name="Group 90"/>
          <p:cNvGrpSpPr/>
          <p:nvPr/>
        </p:nvGrpSpPr>
        <p:grpSpPr>
          <a:xfrm>
            <a:off x="880751" y="5319862"/>
            <a:ext cx="2489976" cy="253916"/>
            <a:chOff x="1077977" y="6055948"/>
            <a:chExt cx="2489976" cy="253916"/>
          </a:xfrm>
        </p:grpSpPr>
        <p:sp>
          <p:nvSpPr>
            <p:cNvPr id="92" name="Rectangle 91"/>
            <p:cNvSpPr/>
            <p:nvPr/>
          </p:nvSpPr>
          <p:spPr bwMode="auto">
            <a:xfrm>
              <a:off x="1120588" y="6087055"/>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3" name="TextBox 92"/>
            <p:cNvSpPr txBox="1"/>
            <p:nvPr/>
          </p:nvSpPr>
          <p:spPr>
            <a:xfrm>
              <a:off x="1077977" y="6055948"/>
              <a:ext cx="1968809" cy="253916"/>
            </a:xfrm>
            <a:prstGeom prst="rect">
              <a:avLst/>
            </a:prstGeom>
            <a:noFill/>
          </p:spPr>
          <p:txBody>
            <a:bodyPr wrap="none" rtlCol="0">
              <a:spAutoFit/>
            </a:bodyPr>
            <a:lstStyle/>
            <a:p>
              <a:r>
                <a:rPr lang="en-US" sz="1050" dirty="0" smtClean="0"/>
                <a:t>Trade Services Initiation (tsin)</a:t>
              </a:r>
              <a:endParaRPr lang="en-GB" sz="1050" dirty="0"/>
            </a:p>
          </p:txBody>
        </p:sp>
      </p:grpSp>
      <p:cxnSp>
        <p:nvCxnSpPr>
          <p:cNvPr id="98" name="Straight Arrow Connector 97"/>
          <p:cNvCxnSpPr/>
          <p:nvPr/>
        </p:nvCxnSpPr>
        <p:spPr bwMode="auto">
          <a:xfrm rot="5400000" flipV="1">
            <a:off x="3480993" y="3768824"/>
            <a:ext cx="0" cy="540000"/>
          </a:xfrm>
          <a:prstGeom prst="straightConnector1">
            <a:avLst/>
          </a:prstGeom>
          <a:solidFill>
            <a:schemeClr val="accent1"/>
          </a:solidFill>
          <a:ln w="28575" cap="flat" cmpd="sng" algn="ctr">
            <a:solidFill>
              <a:srgbClr val="9900FF"/>
            </a:solidFill>
            <a:prstDash val="solid"/>
            <a:round/>
            <a:headEnd type="arrow" w="lg" len="med"/>
            <a:tailEnd type="none" w="lg" len="med"/>
          </a:ln>
          <a:effectLst/>
        </p:spPr>
      </p:cxnSp>
      <p:sp>
        <p:nvSpPr>
          <p:cNvPr id="99" name="TextBox 98"/>
          <p:cNvSpPr txBox="1"/>
          <p:nvPr/>
        </p:nvSpPr>
        <p:spPr>
          <a:xfrm>
            <a:off x="3682143" y="3836447"/>
            <a:ext cx="4179904" cy="400110"/>
          </a:xfrm>
          <a:prstGeom prst="rect">
            <a:avLst/>
          </a:prstGeom>
          <a:noFill/>
        </p:spPr>
        <p:txBody>
          <a:bodyPr wrap="square" rtlCol="0">
            <a:spAutoFit/>
          </a:bodyPr>
          <a:lstStyle/>
          <a:p>
            <a:r>
              <a:rPr lang="en-US" sz="2000" i="1" dirty="0" smtClean="0">
                <a:solidFill>
                  <a:srgbClr val="9900FF"/>
                </a:solidFill>
              </a:rPr>
              <a:t>Select the message area</a:t>
            </a:r>
            <a:endParaRPr lang="en-GB" sz="2000" i="1" dirty="0">
              <a:solidFill>
                <a:srgbClr val="9900FF"/>
              </a:solidFill>
            </a:endParaRPr>
          </a:p>
        </p:txBody>
      </p:sp>
      <p:grpSp>
        <p:nvGrpSpPr>
          <p:cNvPr id="100" name="Group 99"/>
          <p:cNvGrpSpPr/>
          <p:nvPr/>
        </p:nvGrpSpPr>
        <p:grpSpPr>
          <a:xfrm>
            <a:off x="839630" y="2703562"/>
            <a:ext cx="2518773" cy="257033"/>
            <a:chOff x="839630" y="2703562"/>
            <a:chExt cx="2518773" cy="257033"/>
          </a:xfrm>
        </p:grpSpPr>
        <p:sp>
          <p:nvSpPr>
            <p:cNvPr id="101" name="TextBox 100"/>
            <p:cNvSpPr txBox="1"/>
            <p:nvPr/>
          </p:nvSpPr>
          <p:spPr>
            <a:xfrm>
              <a:off x="839630" y="2703562"/>
              <a:ext cx="1007007" cy="246221"/>
            </a:xfrm>
            <a:prstGeom prst="rect">
              <a:avLst/>
            </a:prstGeom>
            <a:noFill/>
          </p:spPr>
          <p:txBody>
            <a:bodyPr wrap="none" rtlCol="0">
              <a:spAutoFit/>
            </a:bodyPr>
            <a:lstStyle/>
            <a:p>
              <a:pPr>
                <a:tabLst>
                  <a:tab pos="1438275" algn="l"/>
                  <a:tab pos="2867025" algn="l"/>
                  <a:tab pos="4838700" algn="l"/>
                </a:tabLst>
              </a:pPr>
              <a:r>
                <a:rPr lang="en-US" sz="1000" dirty="0" smtClean="0"/>
                <a:t>Business Area</a:t>
              </a:r>
              <a:endParaRPr lang="en-GB" sz="1000" dirty="0"/>
            </a:p>
          </p:txBody>
        </p:sp>
        <p:cxnSp>
          <p:nvCxnSpPr>
            <p:cNvPr id="102" name="Straight Connector 101"/>
            <p:cNvCxnSpPr/>
            <p:nvPr/>
          </p:nvCxnSpPr>
          <p:spPr bwMode="auto">
            <a:xfrm>
              <a:off x="893874" y="2731624"/>
              <a:ext cx="2268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03" name="Straight Connector 102"/>
            <p:cNvCxnSpPr/>
            <p:nvPr/>
          </p:nvCxnSpPr>
          <p:spPr bwMode="auto">
            <a:xfrm>
              <a:off x="904858" y="2940432"/>
              <a:ext cx="2268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04" name="Straight Connector 103"/>
            <p:cNvCxnSpPr/>
            <p:nvPr/>
          </p:nvCxnSpPr>
          <p:spPr bwMode="auto">
            <a:xfrm>
              <a:off x="905435" y="2743200"/>
              <a:ext cx="0" cy="18000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pic>
          <p:nvPicPr>
            <p:cNvPr id="105" name="Picture 3"/>
            <p:cNvPicPr>
              <a:picLocks noChangeAspect="1" noChangeArrowheads="1"/>
            </p:cNvPicPr>
            <p:nvPr/>
          </p:nvPicPr>
          <p:blipFill>
            <a:blip r:embed="rId9" cstate="print"/>
            <a:srcRect/>
            <a:stretch>
              <a:fillRect/>
            </a:stretch>
          </p:blipFill>
          <p:spPr bwMode="auto">
            <a:xfrm>
              <a:off x="3167903" y="2731995"/>
              <a:ext cx="190500" cy="22860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dissolve">
                                      <p:cBhvr>
                                        <p:cTn id="7" dur="1000"/>
                                        <p:tgtEl>
                                          <p:spTgt spid="9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9"/>
                                        </p:tgtEl>
                                        <p:attrNameLst>
                                          <p:attrName>style.visibility</p:attrName>
                                        </p:attrNameLst>
                                      </p:cBhvr>
                                      <p:to>
                                        <p:strVal val="visible"/>
                                      </p:to>
                                    </p:set>
                                    <p:animEffect transition="in" filter="dissolve">
                                      <p:cBhvr>
                                        <p:cTn id="10" dur="10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bwMode="auto">
          <a:xfrm>
            <a:off x="878572" y="2474266"/>
            <a:ext cx="7703124" cy="207296"/>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8" name="Rectangle 7"/>
          <p:cNvSpPr/>
          <p:nvPr/>
        </p:nvSpPr>
        <p:spPr bwMode="auto">
          <a:xfrm>
            <a:off x="899592" y="1732440"/>
            <a:ext cx="1296144" cy="360040"/>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 name="Rectangle 8"/>
          <p:cNvSpPr/>
          <p:nvPr/>
        </p:nvSpPr>
        <p:spPr bwMode="auto">
          <a:xfrm>
            <a:off x="2195735" y="1732440"/>
            <a:ext cx="6401727" cy="360040"/>
          </a:xfrm>
          <a:prstGeom prst="rect">
            <a:avLst/>
          </a:prstGeom>
          <a:gradFill flip="none" rotWithShape="1">
            <a:gsLst>
              <a:gs pos="0">
                <a:srgbClr val="897865">
                  <a:shade val="30000"/>
                  <a:satMod val="115000"/>
                </a:srgbClr>
              </a:gs>
              <a:gs pos="50000">
                <a:srgbClr val="897865">
                  <a:shade val="67500"/>
                  <a:satMod val="115000"/>
                </a:srgbClr>
              </a:gs>
              <a:gs pos="100000">
                <a:srgbClr val="897865">
                  <a:shade val="100000"/>
                  <a:satMod val="115000"/>
                </a:srgb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TextBox 6"/>
          <p:cNvSpPr txBox="1"/>
          <p:nvPr/>
        </p:nvSpPr>
        <p:spPr>
          <a:xfrm>
            <a:off x="1013640" y="1732440"/>
            <a:ext cx="7712368" cy="338554"/>
          </a:xfrm>
          <a:prstGeom prst="rect">
            <a:avLst/>
          </a:prstGeom>
          <a:noFill/>
        </p:spPr>
        <p:txBody>
          <a:bodyPr wrap="none" rtlCol="0">
            <a:spAutoFit/>
          </a:bodyPr>
          <a:lstStyle/>
          <a:p>
            <a:pPr>
              <a:tabLst>
                <a:tab pos="1344613" algn="l"/>
                <a:tab pos="2774950" algn="l"/>
                <a:tab pos="4667250" algn="l"/>
                <a:tab pos="6548438" algn="l"/>
              </a:tabLst>
            </a:pPr>
            <a:r>
              <a:rPr lang="en-US" sz="1600" dirty="0" smtClean="0">
                <a:solidFill>
                  <a:schemeClr val="bg1">
                    <a:lumMod val="50000"/>
                  </a:schemeClr>
                </a:solidFill>
              </a:rPr>
              <a:t>News feed</a:t>
            </a:r>
            <a:r>
              <a:rPr lang="en-US" sz="1600" dirty="0" smtClean="0">
                <a:solidFill>
                  <a:schemeClr val="bg1"/>
                </a:solidFill>
              </a:rPr>
              <a:t>	Workspace	Base Standards	Market Practices	Directory</a:t>
            </a:r>
            <a:endParaRPr lang="en-GB" sz="1600" dirty="0">
              <a:solidFill>
                <a:schemeClr val="bg1"/>
              </a:solidFill>
            </a:endParaRPr>
          </a:p>
        </p:txBody>
      </p:sp>
      <p:sp>
        <p:nvSpPr>
          <p:cNvPr id="2" name="Title 1"/>
          <p:cNvSpPr>
            <a:spLocks noGrp="1"/>
          </p:cNvSpPr>
          <p:nvPr>
            <p:ph type="title"/>
          </p:nvPr>
        </p:nvSpPr>
        <p:spPr/>
        <p:txBody>
          <a:bodyPr/>
          <a:lstStyle/>
          <a:p>
            <a:r>
              <a:rPr lang="en-US" smtClean="0"/>
              <a:t>How to view content 4</a:t>
            </a:r>
            <a:endParaRPr lang="en-GB" dirty="0"/>
          </a:p>
        </p:txBody>
      </p:sp>
      <p:cxnSp>
        <p:nvCxnSpPr>
          <p:cNvPr id="13" name="Straight Connector 12"/>
          <p:cNvCxnSpPr/>
          <p:nvPr/>
        </p:nvCxnSpPr>
        <p:spPr bwMode="auto">
          <a:xfrm>
            <a:off x="3552501" y="1736342"/>
            <a:ext cx="0" cy="3240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4" name="Straight Connector 13"/>
          <p:cNvCxnSpPr/>
          <p:nvPr/>
        </p:nvCxnSpPr>
        <p:spPr bwMode="auto">
          <a:xfrm>
            <a:off x="5387033" y="1734630"/>
            <a:ext cx="0" cy="3240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18" name="TextBox 17"/>
          <p:cNvSpPr txBox="1"/>
          <p:nvPr/>
        </p:nvSpPr>
        <p:spPr>
          <a:xfrm>
            <a:off x="831068" y="2440771"/>
            <a:ext cx="1210588" cy="276999"/>
          </a:xfrm>
          <a:prstGeom prst="rect">
            <a:avLst/>
          </a:prstGeom>
          <a:noFill/>
        </p:spPr>
        <p:txBody>
          <a:bodyPr wrap="none" rtlCol="0">
            <a:spAutoFit/>
          </a:bodyPr>
          <a:lstStyle/>
          <a:p>
            <a:pPr>
              <a:tabLst>
                <a:tab pos="1438275" algn="l"/>
                <a:tab pos="2867025" algn="l"/>
                <a:tab pos="4838700" algn="l"/>
              </a:tabLst>
            </a:pPr>
            <a:r>
              <a:rPr lang="en-US" sz="1200" b="1" dirty="0" smtClean="0">
                <a:solidFill>
                  <a:srgbClr val="003399"/>
                </a:solidFill>
              </a:rPr>
              <a:t>MX Standards</a:t>
            </a:r>
            <a:endParaRPr lang="en-GB" sz="1200" b="1" dirty="0">
              <a:solidFill>
                <a:srgbClr val="003399"/>
              </a:solidFill>
            </a:endParaRPr>
          </a:p>
        </p:txBody>
      </p:sp>
      <p:pic>
        <p:nvPicPr>
          <p:cNvPr id="1028" name="Picture 4"/>
          <p:cNvPicPr>
            <a:picLocks noChangeAspect="1" noChangeArrowheads="1"/>
          </p:cNvPicPr>
          <p:nvPr/>
        </p:nvPicPr>
        <p:blipFill>
          <a:blip r:embed="rId2" cstate="print"/>
          <a:srcRect/>
          <a:stretch>
            <a:fillRect/>
          </a:stretch>
        </p:blipFill>
        <p:spPr bwMode="auto">
          <a:xfrm>
            <a:off x="922283" y="1823932"/>
            <a:ext cx="152400" cy="190500"/>
          </a:xfrm>
          <a:prstGeom prst="rect">
            <a:avLst/>
          </a:prstGeom>
          <a:noFill/>
          <a:ln w="9525">
            <a:noFill/>
            <a:miter lim="800000"/>
            <a:headEnd/>
            <a:tailEnd/>
          </a:ln>
        </p:spPr>
      </p:pic>
      <p:pic>
        <p:nvPicPr>
          <p:cNvPr id="1033" name="Picture 9"/>
          <p:cNvPicPr>
            <a:picLocks noChangeAspect="1" noChangeArrowheads="1"/>
          </p:cNvPicPr>
          <p:nvPr/>
        </p:nvPicPr>
        <p:blipFill>
          <a:blip r:embed="rId3" cstate="print"/>
          <a:srcRect/>
          <a:stretch>
            <a:fillRect/>
          </a:stretch>
        </p:blipFill>
        <p:spPr bwMode="auto">
          <a:xfrm>
            <a:off x="2202739" y="1813420"/>
            <a:ext cx="219075" cy="190500"/>
          </a:xfrm>
          <a:prstGeom prst="rect">
            <a:avLst/>
          </a:prstGeom>
          <a:noFill/>
          <a:ln w="9525">
            <a:noFill/>
            <a:miter lim="800000"/>
            <a:headEnd/>
            <a:tailEnd/>
          </a:ln>
        </p:spPr>
      </p:pic>
      <p:pic>
        <p:nvPicPr>
          <p:cNvPr id="1034" name="Picture 10"/>
          <p:cNvPicPr>
            <a:picLocks noChangeAspect="1" noChangeArrowheads="1"/>
          </p:cNvPicPr>
          <p:nvPr/>
        </p:nvPicPr>
        <p:blipFill>
          <a:blip r:embed="rId4" cstate="print"/>
          <a:srcRect/>
          <a:stretch>
            <a:fillRect/>
          </a:stretch>
        </p:blipFill>
        <p:spPr bwMode="auto">
          <a:xfrm>
            <a:off x="3620653" y="1848729"/>
            <a:ext cx="200025" cy="161925"/>
          </a:xfrm>
          <a:prstGeom prst="rect">
            <a:avLst/>
          </a:prstGeom>
          <a:noFill/>
          <a:ln w="9525">
            <a:noFill/>
            <a:miter lim="800000"/>
            <a:headEnd/>
            <a:tailEnd/>
          </a:ln>
        </p:spPr>
      </p:pic>
      <p:pic>
        <p:nvPicPr>
          <p:cNvPr id="1035" name="Picture 11"/>
          <p:cNvPicPr>
            <a:picLocks noChangeAspect="1" noChangeArrowheads="1"/>
          </p:cNvPicPr>
          <p:nvPr/>
        </p:nvPicPr>
        <p:blipFill>
          <a:blip r:embed="rId5" cstate="print"/>
          <a:srcRect/>
          <a:stretch>
            <a:fillRect/>
          </a:stretch>
        </p:blipFill>
        <p:spPr bwMode="auto">
          <a:xfrm>
            <a:off x="5455202" y="1800118"/>
            <a:ext cx="209550" cy="238125"/>
          </a:xfrm>
          <a:prstGeom prst="rect">
            <a:avLst/>
          </a:prstGeom>
          <a:noFill/>
          <a:ln w="9525">
            <a:noFill/>
            <a:miter lim="800000"/>
            <a:headEnd/>
            <a:tailEnd/>
          </a:ln>
        </p:spPr>
      </p:pic>
      <p:pic>
        <p:nvPicPr>
          <p:cNvPr id="1036" name="Picture 12"/>
          <p:cNvPicPr>
            <a:picLocks noChangeAspect="1" noChangeArrowheads="1"/>
          </p:cNvPicPr>
          <p:nvPr/>
        </p:nvPicPr>
        <p:blipFill>
          <a:blip r:embed="rId6" cstate="print"/>
          <a:srcRect/>
          <a:stretch>
            <a:fillRect/>
          </a:stretch>
        </p:blipFill>
        <p:spPr bwMode="auto">
          <a:xfrm>
            <a:off x="7420632" y="1799134"/>
            <a:ext cx="209550" cy="219075"/>
          </a:xfrm>
          <a:prstGeom prst="rect">
            <a:avLst/>
          </a:prstGeom>
          <a:noFill/>
          <a:ln w="9525">
            <a:noFill/>
            <a:miter lim="800000"/>
            <a:headEnd/>
            <a:tailEnd/>
          </a:ln>
        </p:spPr>
      </p:pic>
      <p:cxnSp>
        <p:nvCxnSpPr>
          <p:cNvPr id="30" name="Straight Connector 29"/>
          <p:cNvCxnSpPr/>
          <p:nvPr/>
        </p:nvCxnSpPr>
        <p:spPr bwMode="auto">
          <a:xfrm>
            <a:off x="7378745" y="1729375"/>
            <a:ext cx="0" cy="3240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pic>
        <p:nvPicPr>
          <p:cNvPr id="33" name="Picture 30" descr="SWIFT_Logo_color"/>
          <p:cNvPicPr>
            <a:picLocks noChangeAspect="1" noChangeArrowheads="1"/>
          </p:cNvPicPr>
          <p:nvPr/>
        </p:nvPicPr>
        <p:blipFill>
          <a:blip r:embed="rId7" cstate="print"/>
          <a:srcRect/>
          <a:stretch>
            <a:fillRect/>
          </a:stretch>
        </p:blipFill>
        <p:spPr bwMode="auto">
          <a:xfrm>
            <a:off x="882322" y="1354687"/>
            <a:ext cx="362169" cy="362169"/>
          </a:xfrm>
          <a:prstGeom prst="rect">
            <a:avLst/>
          </a:prstGeom>
          <a:noFill/>
        </p:spPr>
      </p:pic>
      <p:cxnSp>
        <p:nvCxnSpPr>
          <p:cNvPr id="36" name="Straight Connector 35"/>
          <p:cNvCxnSpPr/>
          <p:nvPr/>
        </p:nvCxnSpPr>
        <p:spPr bwMode="auto">
          <a:xfrm>
            <a:off x="832207" y="1335647"/>
            <a:ext cx="78480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37" name="Straight Connector 36"/>
          <p:cNvCxnSpPr/>
          <p:nvPr/>
        </p:nvCxnSpPr>
        <p:spPr bwMode="auto">
          <a:xfrm rot="16200000">
            <a:off x="-1445231" y="3617141"/>
            <a:ext cx="45720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38" name="Straight Connector 37"/>
          <p:cNvCxnSpPr/>
          <p:nvPr/>
        </p:nvCxnSpPr>
        <p:spPr bwMode="auto">
          <a:xfrm rot="16200000">
            <a:off x="6402512" y="3632049"/>
            <a:ext cx="45720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40" name="TextBox 39"/>
          <p:cNvSpPr txBox="1"/>
          <p:nvPr/>
        </p:nvSpPr>
        <p:spPr>
          <a:xfrm>
            <a:off x="1118923" y="2128116"/>
            <a:ext cx="599844" cy="261610"/>
          </a:xfrm>
          <a:prstGeom prst="rect">
            <a:avLst/>
          </a:prstGeom>
          <a:noFill/>
        </p:spPr>
        <p:txBody>
          <a:bodyPr wrap="none" rtlCol="0">
            <a:spAutoFit/>
          </a:bodyPr>
          <a:lstStyle/>
          <a:p>
            <a:pPr>
              <a:tabLst>
                <a:tab pos="1438275" algn="l"/>
                <a:tab pos="2867025" algn="l"/>
                <a:tab pos="4838700" algn="l"/>
              </a:tabLst>
            </a:pPr>
            <a:r>
              <a:rPr lang="en-US" sz="1100" dirty="0" smtClean="0">
                <a:solidFill>
                  <a:schemeClr val="bg1">
                    <a:lumMod val="50000"/>
                  </a:schemeClr>
                </a:solidFill>
              </a:rPr>
              <a:t>Home </a:t>
            </a:r>
            <a:endParaRPr lang="en-GB" sz="1100" dirty="0">
              <a:solidFill>
                <a:schemeClr val="bg1">
                  <a:lumMod val="50000"/>
                </a:schemeClr>
              </a:solidFill>
            </a:endParaRPr>
          </a:p>
        </p:txBody>
      </p:sp>
      <p:pic>
        <p:nvPicPr>
          <p:cNvPr id="44" name="Picture 3"/>
          <p:cNvPicPr>
            <a:picLocks noChangeAspect="1" noChangeArrowheads="1"/>
          </p:cNvPicPr>
          <p:nvPr/>
        </p:nvPicPr>
        <p:blipFill>
          <a:blip r:embed="rId8" cstate="print"/>
          <a:srcRect/>
          <a:stretch>
            <a:fillRect/>
          </a:stretch>
        </p:blipFill>
        <p:spPr bwMode="auto">
          <a:xfrm>
            <a:off x="919491" y="2156449"/>
            <a:ext cx="200025" cy="228600"/>
          </a:xfrm>
          <a:prstGeom prst="rect">
            <a:avLst/>
          </a:prstGeom>
          <a:noFill/>
          <a:ln w="9525">
            <a:noFill/>
            <a:miter lim="800000"/>
            <a:headEnd/>
            <a:tailEnd/>
          </a:ln>
        </p:spPr>
      </p:pic>
      <p:grpSp>
        <p:nvGrpSpPr>
          <p:cNvPr id="3" name="Group 96"/>
          <p:cNvGrpSpPr/>
          <p:nvPr/>
        </p:nvGrpSpPr>
        <p:grpSpPr>
          <a:xfrm>
            <a:off x="880751" y="3025872"/>
            <a:ext cx="2489976" cy="253916"/>
            <a:chOff x="880751" y="2972082"/>
            <a:chExt cx="2489976" cy="253916"/>
          </a:xfrm>
        </p:grpSpPr>
        <p:sp>
          <p:nvSpPr>
            <p:cNvPr id="47" name="Rectangle 46"/>
            <p:cNvSpPr/>
            <p:nvPr/>
          </p:nvSpPr>
          <p:spPr bwMode="auto">
            <a:xfrm>
              <a:off x="923362" y="3003189"/>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5" name="TextBox 44"/>
            <p:cNvSpPr txBox="1"/>
            <p:nvPr/>
          </p:nvSpPr>
          <p:spPr>
            <a:xfrm>
              <a:off x="880751" y="2972082"/>
              <a:ext cx="1915909" cy="253916"/>
            </a:xfrm>
            <a:prstGeom prst="rect">
              <a:avLst/>
            </a:prstGeom>
            <a:noFill/>
          </p:spPr>
          <p:txBody>
            <a:bodyPr wrap="none" rtlCol="0">
              <a:spAutoFit/>
            </a:bodyPr>
            <a:lstStyle/>
            <a:p>
              <a:r>
                <a:rPr lang="en-US" sz="1050" dirty="0" smtClean="0"/>
                <a:t>Account Management (acmt)</a:t>
              </a:r>
              <a:endParaRPr lang="en-GB" sz="1050" dirty="0"/>
            </a:p>
          </p:txBody>
        </p:sp>
      </p:grpSp>
      <p:grpSp>
        <p:nvGrpSpPr>
          <p:cNvPr id="10" name="Group 83"/>
          <p:cNvGrpSpPr/>
          <p:nvPr/>
        </p:nvGrpSpPr>
        <p:grpSpPr>
          <a:xfrm>
            <a:off x="880751" y="4631665"/>
            <a:ext cx="2489976" cy="253916"/>
            <a:chOff x="1077977" y="6055948"/>
            <a:chExt cx="2489976" cy="253916"/>
          </a:xfrm>
        </p:grpSpPr>
        <p:sp>
          <p:nvSpPr>
            <p:cNvPr id="53" name="Rectangle 52"/>
            <p:cNvSpPr/>
            <p:nvPr/>
          </p:nvSpPr>
          <p:spPr bwMode="auto">
            <a:xfrm>
              <a:off x="1120588" y="6087055"/>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54" name="TextBox 53"/>
            <p:cNvSpPr txBox="1"/>
            <p:nvPr/>
          </p:nvSpPr>
          <p:spPr>
            <a:xfrm>
              <a:off x="1077977" y="6055948"/>
              <a:ext cx="1518364" cy="253916"/>
            </a:xfrm>
            <a:prstGeom prst="rect">
              <a:avLst/>
            </a:prstGeom>
            <a:noFill/>
          </p:spPr>
          <p:txBody>
            <a:bodyPr wrap="none" rtlCol="0">
              <a:spAutoFit/>
            </a:bodyPr>
            <a:lstStyle/>
            <a:p>
              <a:r>
                <a:rPr lang="en-US" sz="1050" dirty="0" smtClean="0"/>
                <a:t>Securities Trade (setr)</a:t>
              </a:r>
              <a:endParaRPr lang="en-GB" sz="1050" dirty="0"/>
            </a:p>
          </p:txBody>
        </p:sp>
      </p:grpSp>
      <p:grpSp>
        <p:nvGrpSpPr>
          <p:cNvPr id="11" name="Group 82"/>
          <p:cNvGrpSpPr/>
          <p:nvPr/>
        </p:nvGrpSpPr>
        <p:grpSpPr>
          <a:xfrm>
            <a:off x="880751" y="4861064"/>
            <a:ext cx="2489976" cy="253916"/>
            <a:chOff x="1006259" y="5831830"/>
            <a:chExt cx="2489976" cy="253916"/>
          </a:xfrm>
        </p:grpSpPr>
        <p:sp>
          <p:nvSpPr>
            <p:cNvPr id="56" name="Rectangle 55"/>
            <p:cNvSpPr/>
            <p:nvPr/>
          </p:nvSpPr>
          <p:spPr bwMode="auto">
            <a:xfrm>
              <a:off x="1048870" y="5862937"/>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57" name="TextBox 56"/>
            <p:cNvSpPr txBox="1"/>
            <p:nvPr/>
          </p:nvSpPr>
          <p:spPr>
            <a:xfrm>
              <a:off x="1006259" y="5831830"/>
              <a:ext cx="1877437" cy="253916"/>
            </a:xfrm>
            <a:prstGeom prst="rect">
              <a:avLst/>
            </a:prstGeom>
            <a:noFill/>
          </p:spPr>
          <p:txBody>
            <a:bodyPr wrap="none" rtlCol="0">
              <a:spAutoFit/>
            </a:bodyPr>
            <a:lstStyle/>
            <a:p>
              <a:r>
                <a:rPr lang="en-US" sz="1050" dirty="0" smtClean="0"/>
                <a:t>Securities Settlement (semt)</a:t>
              </a:r>
              <a:endParaRPr lang="en-GB" sz="1050" dirty="0"/>
            </a:p>
          </p:txBody>
        </p:sp>
      </p:grpSp>
      <p:grpSp>
        <p:nvGrpSpPr>
          <p:cNvPr id="12" name="Group 95"/>
          <p:cNvGrpSpPr/>
          <p:nvPr/>
        </p:nvGrpSpPr>
        <p:grpSpPr>
          <a:xfrm>
            <a:off x="880751" y="3255271"/>
            <a:ext cx="2501155" cy="253916"/>
            <a:chOff x="880751" y="3201481"/>
            <a:chExt cx="2501155" cy="253916"/>
          </a:xfrm>
        </p:grpSpPr>
        <p:sp>
          <p:nvSpPr>
            <p:cNvPr id="59" name="Rectangle 58"/>
            <p:cNvSpPr/>
            <p:nvPr/>
          </p:nvSpPr>
          <p:spPr bwMode="auto">
            <a:xfrm>
              <a:off x="934541" y="3232588"/>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0" name="TextBox 59"/>
            <p:cNvSpPr txBox="1"/>
            <p:nvPr/>
          </p:nvSpPr>
          <p:spPr>
            <a:xfrm>
              <a:off x="880751" y="3201481"/>
              <a:ext cx="1460656" cy="253916"/>
            </a:xfrm>
            <a:prstGeom prst="rect">
              <a:avLst/>
            </a:prstGeom>
            <a:noFill/>
          </p:spPr>
          <p:txBody>
            <a:bodyPr wrap="none" rtlCol="0">
              <a:spAutoFit/>
            </a:bodyPr>
            <a:lstStyle/>
            <a:p>
              <a:r>
                <a:rPr lang="en-US" sz="1050" dirty="0" smtClean="0"/>
                <a:t>Administration (admi)</a:t>
              </a:r>
              <a:endParaRPr lang="en-GB" sz="1050" dirty="0"/>
            </a:p>
          </p:txBody>
        </p:sp>
      </p:grpSp>
      <p:grpSp>
        <p:nvGrpSpPr>
          <p:cNvPr id="15" name="Group 77"/>
          <p:cNvGrpSpPr/>
          <p:nvPr/>
        </p:nvGrpSpPr>
        <p:grpSpPr>
          <a:xfrm>
            <a:off x="880751" y="3484670"/>
            <a:ext cx="2489976" cy="253916"/>
            <a:chOff x="979365" y="4083713"/>
            <a:chExt cx="2489976" cy="253916"/>
          </a:xfrm>
        </p:grpSpPr>
        <p:sp>
          <p:nvSpPr>
            <p:cNvPr id="62" name="Rectangle 61"/>
            <p:cNvSpPr/>
            <p:nvPr/>
          </p:nvSpPr>
          <p:spPr bwMode="auto">
            <a:xfrm>
              <a:off x="1021976" y="4114820"/>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3" name="TextBox 62"/>
            <p:cNvSpPr txBox="1"/>
            <p:nvPr/>
          </p:nvSpPr>
          <p:spPr>
            <a:xfrm>
              <a:off x="979365" y="4083713"/>
              <a:ext cx="1744388" cy="253916"/>
            </a:xfrm>
            <a:prstGeom prst="rect">
              <a:avLst/>
            </a:prstGeom>
            <a:noFill/>
          </p:spPr>
          <p:txBody>
            <a:bodyPr wrap="none" rtlCol="0">
              <a:spAutoFit/>
            </a:bodyPr>
            <a:lstStyle/>
            <a:p>
              <a:r>
                <a:rPr lang="en-US" sz="1050" dirty="0" smtClean="0"/>
                <a:t>Cash Management (camt)</a:t>
              </a:r>
              <a:endParaRPr lang="en-GB" sz="1050" dirty="0"/>
            </a:p>
          </p:txBody>
        </p:sp>
      </p:grpSp>
      <p:grpSp>
        <p:nvGrpSpPr>
          <p:cNvPr id="16" name="Group 93"/>
          <p:cNvGrpSpPr/>
          <p:nvPr/>
        </p:nvGrpSpPr>
        <p:grpSpPr>
          <a:xfrm>
            <a:off x="880751" y="3714069"/>
            <a:ext cx="2545890" cy="253916"/>
            <a:chOff x="853859" y="3818043"/>
            <a:chExt cx="2545890" cy="253916"/>
          </a:xfrm>
        </p:grpSpPr>
        <p:sp>
          <p:nvSpPr>
            <p:cNvPr id="65" name="Rectangle 64"/>
            <p:cNvSpPr/>
            <p:nvPr/>
          </p:nvSpPr>
          <p:spPr bwMode="auto">
            <a:xfrm>
              <a:off x="896470" y="3849150"/>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6" name="TextBox 65"/>
            <p:cNvSpPr txBox="1"/>
            <p:nvPr/>
          </p:nvSpPr>
          <p:spPr>
            <a:xfrm>
              <a:off x="853859" y="3818043"/>
              <a:ext cx="2545890" cy="253916"/>
            </a:xfrm>
            <a:prstGeom prst="rect">
              <a:avLst/>
            </a:prstGeom>
            <a:noFill/>
          </p:spPr>
          <p:txBody>
            <a:bodyPr wrap="none" rtlCol="0">
              <a:spAutoFit/>
            </a:bodyPr>
            <a:lstStyle/>
            <a:p>
              <a:r>
                <a:rPr lang="en-US" sz="1050" dirty="0" smtClean="0"/>
                <a:t>Payments Clearing &amp; Settlement (pacs)</a:t>
              </a:r>
              <a:endParaRPr lang="en-GB" sz="1050" dirty="0"/>
            </a:p>
          </p:txBody>
        </p:sp>
      </p:grpSp>
      <p:grpSp>
        <p:nvGrpSpPr>
          <p:cNvPr id="17" name="Group 79"/>
          <p:cNvGrpSpPr/>
          <p:nvPr/>
        </p:nvGrpSpPr>
        <p:grpSpPr>
          <a:xfrm>
            <a:off x="880751" y="3943468"/>
            <a:ext cx="2489976" cy="253916"/>
            <a:chOff x="934542" y="4729172"/>
            <a:chExt cx="2489976" cy="253916"/>
          </a:xfrm>
        </p:grpSpPr>
        <p:sp>
          <p:nvSpPr>
            <p:cNvPr id="68" name="Rectangle 67"/>
            <p:cNvSpPr/>
            <p:nvPr/>
          </p:nvSpPr>
          <p:spPr bwMode="auto">
            <a:xfrm>
              <a:off x="977153" y="4760279"/>
              <a:ext cx="2447365" cy="170309"/>
            </a:xfrm>
            <a:prstGeom prst="rect">
              <a:avLst/>
            </a:prstGeom>
            <a:solidFill>
              <a:srgbClr val="3366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9" name="TextBox 68"/>
            <p:cNvSpPr txBox="1"/>
            <p:nvPr/>
          </p:nvSpPr>
          <p:spPr>
            <a:xfrm>
              <a:off x="934542" y="4729172"/>
              <a:ext cx="1527982" cy="253916"/>
            </a:xfrm>
            <a:prstGeom prst="rect">
              <a:avLst/>
            </a:prstGeom>
            <a:noFill/>
          </p:spPr>
          <p:txBody>
            <a:bodyPr wrap="none" rtlCol="0">
              <a:spAutoFit/>
            </a:bodyPr>
            <a:lstStyle/>
            <a:p>
              <a:r>
                <a:rPr lang="en-US" sz="1050" dirty="0" smtClean="0"/>
                <a:t>Reference Date (reda)</a:t>
              </a:r>
              <a:endParaRPr lang="en-GB" sz="1050" dirty="0"/>
            </a:p>
          </p:txBody>
        </p:sp>
      </p:grpSp>
      <p:grpSp>
        <p:nvGrpSpPr>
          <p:cNvPr id="19" name="Group 80"/>
          <p:cNvGrpSpPr/>
          <p:nvPr/>
        </p:nvGrpSpPr>
        <p:grpSpPr>
          <a:xfrm>
            <a:off x="880751" y="4172867"/>
            <a:ext cx="2489976" cy="253916"/>
            <a:chOff x="1024189" y="5051900"/>
            <a:chExt cx="2489976" cy="253916"/>
          </a:xfrm>
        </p:grpSpPr>
        <p:sp>
          <p:nvSpPr>
            <p:cNvPr id="71" name="Rectangle 70"/>
            <p:cNvSpPr/>
            <p:nvPr/>
          </p:nvSpPr>
          <p:spPr bwMode="auto">
            <a:xfrm>
              <a:off x="1066800" y="5083007"/>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2" name="TextBox 71"/>
            <p:cNvSpPr txBox="1"/>
            <p:nvPr/>
          </p:nvSpPr>
          <p:spPr>
            <a:xfrm>
              <a:off x="1024189" y="5051900"/>
              <a:ext cx="1744388" cy="253916"/>
            </a:xfrm>
            <a:prstGeom prst="rect">
              <a:avLst/>
            </a:prstGeom>
            <a:noFill/>
          </p:spPr>
          <p:txBody>
            <a:bodyPr wrap="none" rtlCol="0">
              <a:spAutoFit/>
            </a:bodyPr>
            <a:lstStyle/>
            <a:p>
              <a:r>
                <a:rPr lang="en-US" sz="1050" dirty="0" smtClean="0"/>
                <a:t>Payments Initiation (pain)</a:t>
              </a:r>
              <a:endParaRPr lang="en-GB" sz="1050" dirty="0"/>
            </a:p>
          </p:txBody>
        </p:sp>
      </p:grpSp>
      <p:grpSp>
        <p:nvGrpSpPr>
          <p:cNvPr id="20" name="Group 81"/>
          <p:cNvGrpSpPr/>
          <p:nvPr/>
        </p:nvGrpSpPr>
        <p:grpSpPr>
          <a:xfrm>
            <a:off x="880751" y="4402266"/>
            <a:ext cx="2489976" cy="253916"/>
            <a:chOff x="934541" y="5535994"/>
            <a:chExt cx="2489976" cy="253916"/>
          </a:xfrm>
        </p:grpSpPr>
        <p:sp>
          <p:nvSpPr>
            <p:cNvPr id="74" name="Rectangle 73"/>
            <p:cNvSpPr/>
            <p:nvPr/>
          </p:nvSpPr>
          <p:spPr bwMode="auto">
            <a:xfrm>
              <a:off x="977152" y="5567101"/>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5" name="TextBox 74"/>
            <p:cNvSpPr txBox="1"/>
            <p:nvPr/>
          </p:nvSpPr>
          <p:spPr>
            <a:xfrm>
              <a:off x="934541" y="5535994"/>
              <a:ext cx="1624163" cy="253916"/>
            </a:xfrm>
            <a:prstGeom prst="rect">
              <a:avLst/>
            </a:prstGeom>
            <a:noFill/>
          </p:spPr>
          <p:txBody>
            <a:bodyPr wrap="none" rtlCol="0">
              <a:spAutoFit/>
            </a:bodyPr>
            <a:lstStyle/>
            <a:p>
              <a:r>
                <a:rPr lang="en-US" sz="1050" dirty="0" smtClean="0"/>
                <a:t>Securities events (seev)</a:t>
              </a:r>
              <a:endParaRPr lang="en-GB" sz="1050" dirty="0"/>
            </a:p>
          </p:txBody>
        </p:sp>
      </p:grpSp>
      <p:grpSp>
        <p:nvGrpSpPr>
          <p:cNvPr id="21" name="Group 84"/>
          <p:cNvGrpSpPr/>
          <p:nvPr/>
        </p:nvGrpSpPr>
        <p:grpSpPr>
          <a:xfrm>
            <a:off x="880751" y="5090463"/>
            <a:ext cx="2489976" cy="253916"/>
            <a:chOff x="1077977" y="6055948"/>
            <a:chExt cx="2489976" cy="253916"/>
          </a:xfrm>
        </p:grpSpPr>
        <p:sp>
          <p:nvSpPr>
            <p:cNvPr id="86" name="Rectangle 85"/>
            <p:cNvSpPr/>
            <p:nvPr/>
          </p:nvSpPr>
          <p:spPr bwMode="auto">
            <a:xfrm>
              <a:off x="1120588" y="6087055"/>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87" name="TextBox 86"/>
            <p:cNvSpPr txBox="1"/>
            <p:nvPr/>
          </p:nvSpPr>
          <p:spPr>
            <a:xfrm>
              <a:off x="1077977" y="6055948"/>
              <a:ext cx="1075936" cy="253916"/>
            </a:xfrm>
            <a:prstGeom prst="rect">
              <a:avLst/>
            </a:prstGeom>
            <a:noFill/>
          </p:spPr>
          <p:txBody>
            <a:bodyPr wrap="none" rtlCol="0">
              <a:spAutoFit/>
            </a:bodyPr>
            <a:lstStyle/>
            <a:p>
              <a:r>
                <a:rPr lang="en-US" sz="1050" dirty="0" smtClean="0"/>
                <a:t>Treasury (trea)</a:t>
              </a:r>
              <a:endParaRPr lang="en-GB" sz="1050" dirty="0"/>
            </a:p>
          </p:txBody>
        </p:sp>
      </p:grpSp>
      <p:grpSp>
        <p:nvGrpSpPr>
          <p:cNvPr id="22" name="Group 87"/>
          <p:cNvGrpSpPr/>
          <p:nvPr/>
        </p:nvGrpSpPr>
        <p:grpSpPr>
          <a:xfrm>
            <a:off x="880751" y="5549261"/>
            <a:ext cx="2489976" cy="253916"/>
            <a:chOff x="1077977" y="6055948"/>
            <a:chExt cx="2489976" cy="253916"/>
          </a:xfrm>
        </p:grpSpPr>
        <p:sp>
          <p:nvSpPr>
            <p:cNvPr id="89" name="Rectangle 88"/>
            <p:cNvSpPr/>
            <p:nvPr/>
          </p:nvSpPr>
          <p:spPr bwMode="auto">
            <a:xfrm>
              <a:off x="1120588" y="6087055"/>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0" name="TextBox 89"/>
            <p:cNvSpPr txBox="1"/>
            <p:nvPr/>
          </p:nvSpPr>
          <p:spPr>
            <a:xfrm>
              <a:off x="1077977" y="6055948"/>
              <a:ext cx="2297424" cy="253916"/>
            </a:xfrm>
            <a:prstGeom prst="rect">
              <a:avLst/>
            </a:prstGeom>
            <a:noFill/>
          </p:spPr>
          <p:txBody>
            <a:bodyPr wrap="none" rtlCol="0">
              <a:spAutoFit/>
            </a:bodyPr>
            <a:lstStyle/>
            <a:p>
              <a:r>
                <a:rPr lang="en-US" sz="1050" dirty="0" smtClean="0"/>
                <a:t>Trade Services Management (tsmt)</a:t>
              </a:r>
              <a:endParaRPr lang="en-GB" sz="1050" dirty="0"/>
            </a:p>
          </p:txBody>
        </p:sp>
      </p:grpSp>
      <p:grpSp>
        <p:nvGrpSpPr>
          <p:cNvPr id="23" name="Group 90"/>
          <p:cNvGrpSpPr/>
          <p:nvPr/>
        </p:nvGrpSpPr>
        <p:grpSpPr>
          <a:xfrm>
            <a:off x="880751" y="5319862"/>
            <a:ext cx="2489976" cy="253916"/>
            <a:chOff x="1077977" y="6055948"/>
            <a:chExt cx="2489976" cy="253916"/>
          </a:xfrm>
        </p:grpSpPr>
        <p:sp>
          <p:nvSpPr>
            <p:cNvPr id="92" name="Rectangle 91"/>
            <p:cNvSpPr/>
            <p:nvPr/>
          </p:nvSpPr>
          <p:spPr bwMode="auto">
            <a:xfrm>
              <a:off x="1120588" y="6087055"/>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3" name="TextBox 92"/>
            <p:cNvSpPr txBox="1"/>
            <p:nvPr/>
          </p:nvSpPr>
          <p:spPr>
            <a:xfrm>
              <a:off x="1077977" y="6055948"/>
              <a:ext cx="1968809" cy="253916"/>
            </a:xfrm>
            <a:prstGeom prst="rect">
              <a:avLst/>
            </a:prstGeom>
            <a:noFill/>
          </p:spPr>
          <p:txBody>
            <a:bodyPr wrap="none" rtlCol="0">
              <a:spAutoFit/>
            </a:bodyPr>
            <a:lstStyle/>
            <a:p>
              <a:r>
                <a:rPr lang="en-US" sz="1050" dirty="0" smtClean="0"/>
                <a:t>Trade Services Initiation (tsin)</a:t>
              </a:r>
              <a:endParaRPr lang="en-GB" sz="1050" dirty="0"/>
            </a:p>
          </p:txBody>
        </p:sp>
      </p:grpSp>
      <p:sp>
        <p:nvSpPr>
          <p:cNvPr id="70" name="Rectangle 69"/>
          <p:cNvSpPr/>
          <p:nvPr/>
        </p:nvSpPr>
        <p:spPr bwMode="auto">
          <a:xfrm>
            <a:off x="904126" y="4184001"/>
            <a:ext cx="2486346" cy="159249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grpSp>
        <p:nvGrpSpPr>
          <p:cNvPr id="73" name="Group 81"/>
          <p:cNvGrpSpPr/>
          <p:nvPr/>
        </p:nvGrpSpPr>
        <p:grpSpPr>
          <a:xfrm>
            <a:off x="880751" y="5333075"/>
            <a:ext cx="2489976" cy="253916"/>
            <a:chOff x="934541" y="5535994"/>
            <a:chExt cx="2489976" cy="253916"/>
          </a:xfrm>
        </p:grpSpPr>
        <p:sp>
          <p:nvSpPr>
            <p:cNvPr id="76" name="Rectangle 75"/>
            <p:cNvSpPr/>
            <p:nvPr/>
          </p:nvSpPr>
          <p:spPr bwMode="auto">
            <a:xfrm>
              <a:off x="977152" y="5567101"/>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7" name="TextBox 76"/>
            <p:cNvSpPr txBox="1"/>
            <p:nvPr/>
          </p:nvSpPr>
          <p:spPr>
            <a:xfrm>
              <a:off x="934541" y="5535994"/>
              <a:ext cx="1624163" cy="253916"/>
            </a:xfrm>
            <a:prstGeom prst="rect">
              <a:avLst/>
            </a:prstGeom>
            <a:noFill/>
          </p:spPr>
          <p:txBody>
            <a:bodyPr wrap="none" rtlCol="0">
              <a:spAutoFit/>
            </a:bodyPr>
            <a:lstStyle/>
            <a:p>
              <a:r>
                <a:rPr lang="en-US" sz="1050" dirty="0" smtClean="0"/>
                <a:t>Securities events (seev)</a:t>
              </a:r>
              <a:endParaRPr lang="en-GB" sz="1050" dirty="0"/>
            </a:p>
          </p:txBody>
        </p:sp>
      </p:grpSp>
      <p:grpSp>
        <p:nvGrpSpPr>
          <p:cNvPr id="78" name="Group 84"/>
          <p:cNvGrpSpPr/>
          <p:nvPr/>
        </p:nvGrpSpPr>
        <p:grpSpPr>
          <a:xfrm>
            <a:off x="880751" y="6021272"/>
            <a:ext cx="2489976" cy="253916"/>
            <a:chOff x="1077977" y="6055948"/>
            <a:chExt cx="2489976" cy="253916"/>
          </a:xfrm>
        </p:grpSpPr>
        <p:sp>
          <p:nvSpPr>
            <p:cNvPr id="79" name="Rectangle 78"/>
            <p:cNvSpPr/>
            <p:nvPr/>
          </p:nvSpPr>
          <p:spPr bwMode="auto">
            <a:xfrm>
              <a:off x="1120588" y="6087055"/>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80" name="TextBox 79"/>
            <p:cNvSpPr txBox="1"/>
            <p:nvPr/>
          </p:nvSpPr>
          <p:spPr>
            <a:xfrm>
              <a:off x="1077977" y="6055948"/>
              <a:ext cx="1075936" cy="253916"/>
            </a:xfrm>
            <a:prstGeom prst="rect">
              <a:avLst/>
            </a:prstGeom>
            <a:noFill/>
          </p:spPr>
          <p:txBody>
            <a:bodyPr wrap="none" rtlCol="0">
              <a:spAutoFit/>
            </a:bodyPr>
            <a:lstStyle/>
            <a:p>
              <a:r>
                <a:rPr lang="en-US" sz="1050" dirty="0" smtClean="0"/>
                <a:t>Treasury (trea)</a:t>
              </a:r>
              <a:endParaRPr lang="en-GB" sz="1050" dirty="0"/>
            </a:p>
          </p:txBody>
        </p:sp>
      </p:grpSp>
      <p:grpSp>
        <p:nvGrpSpPr>
          <p:cNvPr id="81" name="Group 90"/>
          <p:cNvGrpSpPr/>
          <p:nvPr/>
        </p:nvGrpSpPr>
        <p:grpSpPr>
          <a:xfrm>
            <a:off x="880751" y="6250671"/>
            <a:ext cx="2489976" cy="253916"/>
            <a:chOff x="1077977" y="6055948"/>
            <a:chExt cx="2489976" cy="253916"/>
          </a:xfrm>
        </p:grpSpPr>
        <p:sp>
          <p:nvSpPr>
            <p:cNvPr id="82" name="Rectangle 81"/>
            <p:cNvSpPr/>
            <p:nvPr/>
          </p:nvSpPr>
          <p:spPr bwMode="auto">
            <a:xfrm>
              <a:off x="1120588" y="6087055"/>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83" name="TextBox 82"/>
            <p:cNvSpPr txBox="1"/>
            <p:nvPr/>
          </p:nvSpPr>
          <p:spPr>
            <a:xfrm>
              <a:off x="1077977" y="6055948"/>
              <a:ext cx="1968809" cy="253916"/>
            </a:xfrm>
            <a:prstGeom prst="rect">
              <a:avLst/>
            </a:prstGeom>
            <a:noFill/>
          </p:spPr>
          <p:txBody>
            <a:bodyPr wrap="none" rtlCol="0">
              <a:spAutoFit/>
            </a:bodyPr>
            <a:lstStyle/>
            <a:p>
              <a:r>
                <a:rPr lang="en-US" sz="1050" dirty="0" smtClean="0"/>
                <a:t>Trade Services Initiation (tsin)</a:t>
              </a:r>
              <a:endParaRPr lang="en-GB" sz="1050" dirty="0"/>
            </a:p>
          </p:txBody>
        </p:sp>
      </p:grpSp>
      <p:sp>
        <p:nvSpPr>
          <p:cNvPr id="84" name="TextBox 83"/>
          <p:cNvSpPr txBox="1"/>
          <p:nvPr/>
        </p:nvSpPr>
        <p:spPr>
          <a:xfrm>
            <a:off x="807632" y="4518029"/>
            <a:ext cx="2678938" cy="230832"/>
          </a:xfrm>
          <a:prstGeom prst="rect">
            <a:avLst/>
          </a:prstGeom>
          <a:noFill/>
        </p:spPr>
        <p:txBody>
          <a:bodyPr wrap="none" rtlCol="0">
            <a:spAutoFit/>
          </a:bodyPr>
          <a:lstStyle/>
          <a:p>
            <a:r>
              <a:rPr lang="en-US" sz="900" dirty="0" smtClean="0"/>
              <a:t>Price Report Correction V03 (reda.003.001.03)</a:t>
            </a:r>
            <a:endParaRPr lang="en-GB" sz="900" dirty="0"/>
          </a:p>
        </p:txBody>
      </p:sp>
      <p:sp>
        <p:nvSpPr>
          <p:cNvPr id="85" name="TextBox 84"/>
          <p:cNvSpPr txBox="1"/>
          <p:nvPr/>
        </p:nvSpPr>
        <p:spPr>
          <a:xfrm>
            <a:off x="807632" y="4700204"/>
            <a:ext cx="2864887" cy="230832"/>
          </a:xfrm>
          <a:prstGeom prst="rect">
            <a:avLst/>
          </a:prstGeom>
          <a:noFill/>
        </p:spPr>
        <p:txBody>
          <a:bodyPr wrap="none" rtlCol="0">
            <a:spAutoFit/>
          </a:bodyPr>
          <a:lstStyle/>
          <a:p>
            <a:r>
              <a:rPr lang="en-US" sz="900" dirty="0" smtClean="0"/>
              <a:t>Fund Processing Passport Report (reda.004.001.02)</a:t>
            </a:r>
            <a:endParaRPr lang="en-GB" sz="900" dirty="0"/>
          </a:p>
        </p:txBody>
      </p:sp>
      <p:sp>
        <p:nvSpPr>
          <p:cNvPr id="88" name="TextBox 87"/>
          <p:cNvSpPr txBox="1"/>
          <p:nvPr/>
        </p:nvSpPr>
        <p:spPr>
          <a:xfrm>
            <a:off x="807632" y="4882377"/>
            <a:ext cx="2832827" cy="230832"/>
          </a:xfrm>
          <a:prstGeom prst="rect">
            <a:avLst/>
          </a:prstGeom>
          <a:noFill/>
        </p:spPr>
        <p:txBody>
          <a:bodyPr wrap="none" rtlCol="0">
            <a:spAutoFit/>
          </a:bodyPr>
          <a:lstStyle/>
          <a:p>
            <a:r>
              <a:rPr lang="en-US" sz="900" dirty="0" smtClean="0"/>
              <a:t>Investment Fund Report Request (reda.005.001.02)</a:t>
            </a:r>
            <a:endParaRPr lang="en-GB" sz="900" dirty="0"/>
          </a:p>
        </p:txBody>
      </p:sp>
      <p:sp>
        <p:nvSpPr>
          <p:cNvPr id="91" name="TextBox 90"/>
          <p:cNvSpPr txBox="1"/>
          <p:nvPr/>
        </p:nvSpPr>
        <p:spPr>
          <a:xfrm>
            <a:off x="807632" y="4335854"/>
            <a:ext cx="2678938" cy="230832"/>
          </a:xfrm>
          <a:prstGeom prst="rect">
            <a:avLst/>
          </a:prstGeom>
          <a:noFill/>
        </p:spPr>
        <p:txBody>
          <a:bodyPr wrap="none" rtlCol="0">
            <a:spAutoFit/>
          </a:bodyPr>
          <a:lstStyle/>
          <a:p>
            <a:r>
              <a:rPr lang="en-US" sz="900" dirty="0" smtClean="0"/>
              <a:t>Price Report Cancellation V03 (reda.002.001.03)</a:t>
            </a:r>
            <a:endParaRPr lang="en-GB" sz="900" dirty="0"/>
          </a:p>
        </p:txBody>
      </p:sp>
      <p:grpSp>
        <p:nvGrpSpPr>
          <p:cNvPr id="94" name="Group 83"/>
          <p:cNvGrpSpPr/>
          <p:nvPr/>
        </p:nvGrpSpPr>
        <p:grpSpPr>
          <a:xfrm>
            <a:off x="880751" y="5562474"/>
            <a:ext cx="2489976" cy="253916"/>
            <a:chOff x="1077977" y="6055948"/>
            <a:chExt cx="2489976" cy="253916"/>
          </a:xfrm>
        </p:grpSpPr>
        <p:sp>
          <p:nvSpPr>
            <p:cNvPr id="95" name="Rectangle 94"/>
            <p:cNvSpPr/>
            <p:nvPr/>
          </p:nvSpPr>
          <p:spPr bwMode="auto">
            <a:xfrm>
              <a:off x="1120588" y="6087055"/>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6" name="TextBox 95"/>
            <p:cNvSpPr txBox="1"/>
            <p:nvPr/>
          </p:nvSpPr>
          <p:spPr>
            <a:xfrm>
              <a:off x="1077977" y="6055948"/>
              <a:ext cx="1518364" cy="253916"/>
            </a:xfrm>
            <a:prstGeom prst="rect">
              <a:avLst/>
            </a:prstGeom>
            <a:noFill/>
          </p:spPr>
          <p:txBody>
            <a:bodyPr wrap="none" rtlCol="0">
              <a:spAutoFit/>
            </a:bodyPr>
            <a:lstStyle/>
            <a:p>
              <a:r>
                <a:rPr lang="en-US" sz="1050" dirty="0" smtClean="0"/>
                <a:t>Securities Trade (setr)</a:t>
              </a:r>
              <a:endParaRPr lang="en-GB" sz="1050" dirty="0"/>
            </a:p>
          </p:txBody>
        </p:sp>
      </p:grpSp>
      <p:grpSp>
        <p:nvGrpSpPr>
          <p:cNvPr id="97" name="Group 82"/>
          <p:cNvGrpSpPr/>
          <p:nvPr/>
        </p:nvGrpSpPr>
        <p:grpSpPr>
          <a:xfrm>
            <a:off x="880751" y="5791873"/>
            <a:ext cx="2489976" cy="253916"/>
            <a:chOff x="1006259" y="5831830"/>
            <a:chExt cx="2489976" cy="253916"/>
          </a:xfrm>
        </p:grpSpPr>
        <p:sp>
          <p:nvSpPr>
            <p:cNvPr id="100" name="Rectangle 99"/>
            <p:cNvSpPr/>
            <p:nvPr/>
          </p:nvSpPr>
          <p:spPr bwMode="auto">
            <a:xfrm>
              <a:off x="1048870" y="5862937"/>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01" name="TextBox 100"/>
            <p:cNvSpPr txBox="1"/>
            <p:nvPr/>
          </p:nvSpPr>
          <p:spPr>
            <a:xfrm>
              <a:off x="1006259" y="5831830"/>
              <a:ext cx="1877437" cy="253916"/>
            </a:xfrm>
            <a:prstGeom prst="rect">
              <a:avLst/>
            </a:prstGeom>
            <a:noFill/>
          </p:spPr>
          <p:txBody>
            <a:bodyPr wrap="none" rtlCol="0">
              <a:spAutoFit/>
            </a:bodyPr>
            <a:lstStyle/>
            <a:p>
              <a:r>
                <a:rPr lang="en-US" sz="1050" dirty="0" smtClean="0"/>
                <a:t>Securities Settlement (semt)</a:t>
              </a:r>
              <a:endParaRPr lang="en-GB" sz="1050" dirty="0"/>
            </a:p>
          </p:txBody>
        </p:sp>
      </p:grpSp>
      <p:grpSp>
        <p:nvGrpSpPr>
          <p:cNvPr id="102" name="Group 80"/>
          <p:cNvGrpSpPr/>
          <p:nvPr/>
        </p:nvGrpSpPr>
        <p:grpSpPr>
          <a:xfrm>
            <a:off x="880751" y="5103676"/>
            <a:ext cx="2489976" cy="253916"/>
            <a:chOff x="1024189" y="5051900"/>
            <a:chExt cx="2489976" cy="253916"/>
          </a:xfrm>
        </p:grpSpPr>
        <p:sp>
          <p:nvSpPr>
            <p:cNvPr id="103" name="Rectangle 102"/>
            <p:cNvSpPr/>
            <p:nvPr/>
          </p:nvSpPr>
          <p:spPr bwMode="auto">
            <a:xfrm>
              <a:off x="1066800" y="5083007"/>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04" name="TextBox 103"/>
            <p:cNvSpPr txBox="1"/>
            <p:nvPr/>
          </p:nvSpPr>
          <p:spPr>
            <a:xfrm>
              <a:off x="1024189" y="5051900"/>
              <a:ext cx="1744388" cy="253916"/>
            </a:xfrm>
            <a:prstGeom prst="rect">
              <a:avLst/>
            </a:prstGeom>
            <a:noFill/>
          </p:spPr>
          <p:txBody>
            <a:bodyPr wrap="none" rtlCol="0">
              <a:spAutoFit/>
            </a:bodyPr>
            <a:lstStyle/>
            <a:p>
              <a:r>
                <a:rPr lang="en-US" sz="1050" dirty="0" smtClean="0"/>
                <a:t>Payments Initiation (pain)</a:t>
              </a:r>
              <a:endParaRPr lang="en-GB" sz="1050" dirty="0"/>
            </a:p>
          </p:txBody>
        </p:sp>
      </p:grpSp>
      <p:sp>
        <p:nvSpPr>
          <p:cNvPr id="105" name="Rectangle 104"/>
          <p:cNvSpPr/>
          <p:nvPr/>
        </p:nvSpPr>
        <p:spPr bwMode="auto">
          <a:xfrm>
            <a:off x="403413" y="6373906"/>
            <a:ext cx="3558988" cy="36755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grpSp>
        <p:nvGrpSpPr>
          <p:cNvPr id="106" name="Group 87"/>
          <p:cNvGrpSpPr/>
          <p:nvPr/>
        </p:nvGrpSpPr>
        <p:grpSpPr>
          <a:xfrm>
            <a:off x="880751" y="6480070"/>
            <a:ext cx="2489976" cy="253916"/>
            <a:chOff x="1077977" y="6055948"/>
            <a:chExt cx="2489976" cy="253916"/>
          </a:xfrm>
        </p:grpSpPr>
        <p:sp>
          <p:nvSpPr>
            <p:cNvPr id="107" name="Rectangle 106"/>
            <p:cNvSpPr/>
            <p:nvPr/>
          </p:nvSpPr>
          <p:spPr bwMode="auto">
            <a:xfrm>
              <a:off x="1120588" y="6087055"/>
              <a:ext cx="2447365" cy="17030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08" name="TextBox 107"/>
            <p:cNvSpPr txBox="1"/>
            <p:nvPr/>
          </p:nvSpPr>
          <p:spPr>
            <a:xfrm>
              <a:off x="1077977" y="6055948"/>
              <a:ext cx="2297424" cy="253916"/>
            </a:xfrm>
            <a:prstGeom prst="rect">
              <a:avLst/>
            </a:prstGeom>
            <a:noFill/>
          </p:spPr>
          <p:txBody>
            <a:bodyPr wrap="none" rtlCol="0">
              <a:spAutoFit/>
            </a:bodyPr>
            <a:lstStyle/>
            <a:p>
              <a:r>
                <a:rPr lang="en-US" sz="1050" dirty="0" smtClean="0"/>
                <a:t>Trade Services Management (tsmt)</a:t>
              </a:r>
              <a:endParaRPr lang="en-GB" sz="1050" dirty="0"/>
            </a:p>
          </p:txBody>
        </p:sp>
      </p:grpSp>
      <p:sp>
        <p:nvSpPr>
          <p:cNvPr id="109" name="TextBox 108"/>
          <p:cNvSpPr txBox="1"/>
          <p:nvPr/>
        </p:nvSpPr>
        <p:spPr>
          <a:xfrm>
            <a:off x="807632" y="4153679"/>
            <a:ext cx="2069797" cy="230832"/>
          </a:xfrm>
          <a:prstGeom prst="rect">
            <a:avLst/>
          </a:prstGeom>
          <a:noFill/>
        </p:spPr>
        <p:txBody>
          <a:bodyPr wrap="none" rtlCol="0">
            <a:spAutoFit/>
          </a:bodyPr>
          <a:lstStyle/>
          <a:p>
            <a:r>
              <a:rPr lang="en-US" sz="900" dirty="0" smtClean="0"/>
              <a:t>Price Report V03 (reda.001.001.03)</a:t>
            </a:r>
            <a:endParaRPr lang="en-GB" sz="900" dirty="0"/>
          </a:p>
        </p:txBody>
      </p:sp>
      <p:cxnSp>
        <p:nvCxnSpPr>
          <p:cNvPr id="110" name="Straight Arrow Connector 109"/>
          <p:cNvCxnSpPr/>
          <p:nvPr/>
        </p:nvCxnSpPr>
        <p:spPr bwMode="auto">
          <a:xfrm>
            <a:off x="2935184" y="4244612"/>
            <a:ext cx="684000" cy="0"/>
          </a:xfrm>
          <a:prstGeom prst="straightConnector1">
            <a:avLst/>
          </a:prstGeom>
          <a:solidFill>
            <a:schemeClr val="accent1"/>
          </a:solidFill>
          <a:ln w="28575" cap="flat" cmpd="sng" algn="ctr">
            <a:solidFill>
              <a:srgbClr val="9900FF"/>
            </a:solidFill>
            <a:prstDash val="solid"/>
            <a:round/>
            <a:headEnd type="arrow" w="lg" len="med"/>
            <a:tailEnd type="none" w="lg" len="med"/>
          </a:ln>
          <a:effectLst/>
        </p:spPr>
      </p:cxnSp>
      <p:sp>
        <p:nvSpPr>
          <p:cNvPr id="111" name="TextBox 110"/>
          <p:cNvSpPr txBox="1"/>
          <p:nvPr/>
        </p:nvSpPr>
        <p:spPr>
          <a:xfrm>
            <a:off x="3637318" y="4081798"/>
            <a:ext cx="3140000" cy="400110"/>
          </a:xfrm>
          <a:prstGeom prst="rect">
            <a:avLst/>
          </a:prstGeom>
          <a:noFill/>
        </p:spPr>
        <p:txBody>
          <a:bodyPr wrap="square" rtlCol="0">
            <a:spAutoFit/>
          </a:bodyPr>
          <a:lstStyle/>
          <a:p>
            <a:r>
              <a:rPr lang="en-US" sz="2000" i="1" dirty="0" smtClean="0">
                <a:solidFill>
                  <a:srgbClr val="9900FF"/>
                </a:solidFill>
              </a:rPr>
              <a:t>Select the message</a:t>
            </a:r>
            <a:endParaRPr lang="en-GB" sz="2000" i="1" dirty="0">
              <a:solidFill>
                <a:srgbClr val="9900FF"/>
              </a:solidFill>
            </a:endParaRPr>
          </a:p>
        </p:txBody>
      </p:sp>
      <p:sp>
        <p:nvSpPr>
          <p:cNvPr id="112" name="Rectangle 111"/>
          <p:cNvSpPr/>
          <p:nvPr/>
        </p:nvSpPr>
        <p:spPr bwMode="auto">
          <a:xfrm>
            <a:off x="3711406" y="2725262"/>
            <a:ext cx="1131643" cy="233083"/>
          </a:xfrm>
          <a:prstGeom prst="rect">
            <a:avLst/>
          </a:prstGeom>
          <a:solidFill>
            <a:srgbClr val="3366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113" name="TextBox 112"/>
          <p:cNvSpPr txBox="1"/>
          <p:nvPr/>
        </p:nvSpPr>
        <p:spPr>
          <a:xfrm>
            <a:off x="3912980" y="2725323"/>
            <a:ext cx="761747" cy="230832"/>
          </a:xfrm>
          <a:prstGeom prst="rect">
            <a:avLst/>
          </a:prstGeom>
          <a:noFill/>
        </p:spPr>
        <p:txBody>
          <a:bodyPr wrap="none" rtlCol="0">
            <a:spAutoFit/>
          </a:bodyPr>
          <a:lstStyle/>
          <a:p>
            <a:pPr>
              <a:tabLst>
                <a:tab pos="1438275" algn="l"/>
                <a:tab pos="2867025" algn="l"/>
                <a:tab pos="4838700" algn="l"/>
              </a:tabLst>
            </a:pPr>
            <a:r>
              <a:rPr lang="en-US" sz="900" dirty="0" smtClean="0">
                <a:solidFill>
                  <a:schemeClr val="bg1"/>
                </a:solidFill>
              </a:rPr>
              <a:t>Description</a:t>
            </a:r>
            <a:endParaRPr lang="en-GB" sz="900" dirty="0">
              <a:solidFill>
                <a:schemeClr val="bg1"/>
              </a:solidFill>
            </a:endParaRPr>
          </a:p>
        </p:txBody>
      </p:sp>
      <p:sp>
        <p:nvSpPr>
          <p:cNvPr id="114" name="TextBox 113"/>
          <p:cNvSpPr txBox="1"/>
          <p:nvPr/>
        </p:nvSpPr>
        <p:spPr>
          <a:xfrm>
            <a:off x="3689610" y="3007127"/>
            <a:ext cx="1236236" cy="230832"/>
          </a:xfrm>
          <a:prstGeom prst="rect">
            <a:avLst/>
          </a:prstGeom>
          <a:noFill/>
        </p:spPr>
        <p:txBody>
          <a:bodyPr wrap="none" rtlCol="0">
            <a:spAutoFit/>
          </a:bodyPr>
          <a:lstStyle/>
          <a:p>
            <a:r>
              <a:rPr lang="en-US" sz="900" dirty="0" smtClean="0">
                <a:solidFill>
                  <a:srgbClr val="336699"/>
                </a:solidFill>
              </a:rPr>
              <a:t>REFERENCE DATA</a:t>
            </a:r>
            <a:endParaRPr lang="en-GB" sz="900" dirty="0">
              <a:solidFill>
                <a:srgbClr val="336699"/>
              </a:solidFill>
            </a:endParaRPr>
          </a:p>
        </p:txBody>
      </p:sp>
      <p:sp>
        <p:nvSpPr>
          <p:cNvPr id="115" name="TextBox 114"/>
          <p:cNvSpPr txBox="1"/>
          <p:nvPr/>
        </p:nvSpPr>
        <p:spPr>
          <a:xfrm>
            <a:off x="3689610" y="3256505"/>
            <a:ext cx="4682726" cy="553998"/>
          </a:xfrm>
          <a:prstGeom prst="rect">
            <a:avLst/>
          </a:prstGeom>
          <a:noFill/>
        </p:spPr>
        <p:txBody>
          <a:bodyPr wrap="square" rtlCol="0">
            <a:spAutoFit/>
          </a:bodyPr>
          <a:lstStyle/>
          <a:p>
            <a:r>
              <a:rPr lang="en-US" sz="1000" dirty="0" smtClean="0"/>
              <a:t>The Reference Data business areas contains messages that are used to support trading activity, such as providing price or other information about a  financial instrument.</a:t>
            </a:r>
            <a:endParaRPr lang="en-GB" sz="1000" dirty="0"/>
          </a:p>
        </p:txBody>
      </p:sp>
      <p:sp>
        <p:nvSpPr>
          <p:cNvPr id="116" name="Rectangle 115"/>
          <p:cNvSpPr/>
          <p:nvPr/>
        </p:nvSpPr>
        <p:spPr bwMode="auto">
          <a:xfrm>
            <a:off x="4865741" y="2716995"/>
            <a:ext cx="1131643" cy="2330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117" name="TextBox 116"/>
          <p:cNvSpPr txBox="1"/>
          <p:nvPr/>
        </p:nvSpPr>
        <p:spPr>
          <a:xfrm>
            <a:off x="4879064" y="2726021"/>
            <a:ext cx="1107996" cy="230832"/>
          </a:xfrm>
          <a:prstGeom prst="rect">
            <a:avLst/>
          </a:prstGeom>
          <a:noFill/>
        </p:spPr>
        <p:txBody>
          <a:bodyPr wrap="none" rtlCol="0">
            <a:spAutoFit/>
          </a:bodyPr>
          <a:lstStyle/>
          <a:p>
            <a:pPr>
              <a:tabLst>
                <a:tab pos="1438275" algn="l"/>
                <a:tab pos="2867025" algn="l"/>
                <a:tab pos="4838700" algn="l"/>
              </a:tabLst>
            </a:pPr>
            <a:r>
              <a:rPr lang="en-US" sz="900" dirty="0" smtClean="0"/>
              <a:t>Change Requests</a:t>
            </a:r>
            <a:endParaRPr lang="en-GB" sz="900" dirty="0"/>
          </a:p>
        </p:txBody>
      </p:sp>
      <p:grpSp>
        <p:nvGrpSpPr>
          <p:cNvPr id="118" name="Group 117"/>
          <p:cNvGrpSpPr/>
          <p:nvPr/>
        </p:nvGrpSpPr>
        <p:grpSpPr>
          <a:xfrm>
            <a:off x="839630" y="2703562"/>
            <a:ext cx="2518773" cy="257033"/>
            <a:chOff x="839630" y="2703562"/>
            <a:chExt cx="2518773" cy="257033"/>
          </a:xfrm>
        </p:grpSpPr>
        <p:sp>
          <p:nvSpPr>
            <p:cNvPr id="27" name="TextBox 26"/>
            <p:cNvSpPr txBox="1"/>
            <p:nvPr/>
          </p:nvSpPr>
          <p:spPr>
            <a:xfrm>
              <a:off x="839630" y="2703562"/>
              <a:ext cx="1007007" cy="246221"/>
            </a:xfrm>
            <a:prstGeom prst="rect">
              <a:avLst/>
            </a:prstGeom>
            <a:noFill/>
          </p:spPr>
          <p:txBody>
            <a:bodyPr wrap="none" rtlCol="0">
              <a:spAutoFit/>
            </a:bodyPr>
            <a:lstStyle/>
            <a:p>
              <a:pPr>
                <a:tabLst>
                  <a:tab pos="1438275" algn="l"/>
                  <a:tab pos="2867025" algn="l"/>
                  <a:tab pos="4838700" algn="l"/>
                </a:tabLst>
              </a:pPr>
              <a:r>
                <a:rPr lang="en-US" sz="1000" dirty="0" smtClean="0"/>
                <a:t>Business Area</a:t>
              </a:r>
              <a:endParaRPr lang="en-GB" sz="1000" dirty="0"/>
            </a:p>
          </p:txBody>
        </p:sp>
        <p:cxnSp>
          <p:nvCxnSpPr>
            <p:cNvPr id="35" name="Straight Connector 34"/>
            <p:cNvCxnSpPr/>
            <p:nvPr/>
          </p:nvCxnSpPr>
          <p:spPr bwMode="auto">
            <a:xfrm>
              <a:off x="893874" y="2731624"/>
              <a:ext cx="2268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39" name="Straight Connector 38"/>
            <p:cNvCxnSpPr/>
            <p:nvPr/>
          </p:nvCxnSpPr>
          <p:spPr bwMode="auto">
            <a:xfrm>
              <a:off x="904858" y="2940432"/>
              <a:ext cx="2268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49" name="Straight Connector 48"/>
            <p:cNvCxnSpPr/>
            <p:nvPr/>
          </p:nvCxnSpPr>
          <p:spPr bwMode="auto">
            <a:xfrm>
              <a:off x="905435" y="2743200"/>
              <a:ext cx="0" cy="18000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pic>
          <p:nvPicPr>
            <p:cNvPr id="3075" name="Picture 3"/>
            <p:cNvPicPr>
              <a:picLocks noChangeAspect="1" noChangeArrowheads="1"/>
            </p:cNvPicPr>
            <p:nvPr/>
          </p:nvPicPr>
          <p:blipFill>
            <a:blip r:embed="rId9" cstate="print"/>
            <a:srcRect/>
            <a:stretch>
              <a:fillRect/>
            </a:stretch>
          </p:blipFill>
          <p:spPr bwMode="auto">
            <a:xfrm>
              <a:off x="3167903" y="2731995"/>
              <a:ext cx="190500" cy="228600"/>
            </a:xfrm>
            <a:prstGeom prst="rect">
              <a:avLst/>
            </a:prstGeom>
            <a:noFill/>
            <a:ln w="9525">
              <a:noFill/>
              <a:miter lim="800000"/>
              <a:headEnd/>
              <a:tailEnd/>
            </a:ln>
          </p:spPr>
        </p:pic>
      </p:grpSp>
      <p:sp>
        <p:nvSpPr>
          <p:cNvPr id="120" name="Rectangle 119"/>
          <p:cNvSpPr/>
          <p:nvPr/>
        </p:nvSpPr>
        <p:spPr bwMode="auto">
          <a:xfrm>
            <a:off x="3702433" y="2985246"/>
            <a:ext cx="4831968" cy="896472"/>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123" name="Straight Connector 122"/>
          <p:cNvCxnSpPr/>
          <p:nvPr/>
        </p:nvCxnSpPr>
        <p:spPr bwMode="auto">
          <a:xfrm>
            <a:off x="3711386" y="3227292"/>
            <a:ext cx="4824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up)">
                                      <p:cBhvr>
                                        <p:cTn id="7" dur="500"/>
                                        <p:tgtEl>
                                          <p:spTgt spid="70"/>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5"/>
                                        </p:tgtEl>
                                        <p:attrNameLst>
                                          <p:attrName>style.visibility</p:attrName>
                                        </p:attrNameLst>
                                      </p:cBhvr>
                                      <p:to>
                                        <p:strVal val="visible"/>
                                      </p:to>
                                    </p:set>
                                    <p:animEffect transition="in" filter="wipe(up)">
                                      <p:cBhvr>
                                        <p:cTn id="10" dur="500"/>
                                        <p:tgtEl>
                                          <p:spTgt spid="105"/>
                                        </p:tgtEl>
                                      </p:cBhvr>
                                    </p:animEffect>
                                  </p:childTnLst>
                                </p:cTn>
                              </p:par>
                              <p:par>
                                <p:cTn id="11" presetID="22" presetClass="entr" presetSubtype="1" fill="hold" nodeType="withEffect">
                                  <p:stCondLst>
                                    <p:cond delay="0"/>
                                  </p:stCondLst>
                                  <p:childTnLst>
                                    <p:set>
                                      <p:cBhvr>
                                        <p:cTn id="12" dur="1" fill="hold">
                                          <p:stCondLst>
                                            <p:cond delay="0"/>
                                          </p:stCondLst>
                                        </p:cTn>
                                        <p:tgtEl>
                                          <p:spTgt spid="73"/>
                                        </p:tgtEl>
                                        <p:attrNameLst>
                                          <p:attrName>style.visibility</p:attrName>
                                        </p:attrNameLst>
                                      </p:cBhvr>
                                      <p:to>
                                        <p:strVal val="visible"/>
                                      </p:to>
                                    </p:set>
                                    <p:animEffect transition="in" filter="wipe(up)">
                                      <p:cBhvr>
                                        <p:cTn id="13" dur="500"/>
                                        <p:tgtEl>
                                          <p:spTgt spid="73"/>
                                        </p:tgtEl>
                                      </p:cBhvr>
                                    </p:animEffect>
                                  </p:childTnLst>
                                </p:cTn>
                              </p:par>
                              <p:par>
                                <p:cTn id="14" presetID="22" presetClass="entr" presetSubtype="1" fill="hold" nodeType="withEffect">
                                  <p:stCondLst>
                                    <p:cond delay="0"/>
                                  </p:stCondLst>
                                  <p:childTnLst>
                                    <p:set>
                                      <p:cBhvr>
                                        <p:cTn id="15" dur="1" fill="hold">
                                          <p:stCondLst>
                                            <p:cond delay="0"/>
                                          </p:stCondLst>
                                        </p:cTn>
                                        <p:tgtEl>
                                          <p:spTgt spid="78"/>
                                        </p:tgtEl>
                                        <p:attrNameLst>
                                          <p:attrName>style.visibility</p:attrName>
                                        </p:attrNameLst>
                                      </p:cBhvr>
                                      <p:to>
                                        <p:strVal val="visible"/>
                                      </p:to>
                                    </p:set>
                                    <p:animEffect transition="in" filter="wipe(up)">
                                      <p:cBhvr>
                                        <p:cTn id="16" dur="500"/>
                                        <p:tgtEl>
                                          <p:spTgt spid="78"/>
                                        </p:tgtEl>
                                      </p:cBhvr>
                                    </p:animEffect>
                                  </p:childTnLst>
                                </p:cTn>
                              </p:par>
                              <p:par>
                                <p:cTn id="17" presetID="22" presetClass="entr" presetSubtype="1" fill="hold" nodeType="withEffect">
                                  <p:stCondLst>
                                    <p:cond delay="0"/>
                                  </p:stCondLst>
                                  <p:childTnLst>
                                    <p:set>
                                      <p:cBhvr>
                                        <p:cTn id="18" dur="1" fill="hold">
                                          <p:stCondLst>
                                            <p:cond delay="0"/>
                                          </p:stCondLst>
                                        </p:cTn>
                                        <p:tgtEl>
                                          <p:spTgt spid="81"/>
                                        </p:tgtEl>
                                        <p:attrNameLst>
                                          <p:attrName>style.visibility</p:attrName>
                                        </p:attrNameLst>
                                      </p:cBhvr>
                                      <p:to>
                                        <p:strVal val="visible"/>
                                      </p:to>
                                    </p:set>
                                    <p:animEffect transition="in" filter="wipe(up)">
                                      <p:cBhvr>
                                        <p:cTn id="19" dur="500"/>
                                        <p:tgtEl>
                                          <p:spTgt spid="81"/>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91"/>
                                        </p:tgtEl>
                                        <p:attrNameLst>
                                          <p:attrName>style.visibility</p:attrName>
                                        </p:attrNameLst>
                                      </p:cBhvr>
                                      <p:to>
                                        <p:strVal val="visible"/>
                                      </p:to>
                                    </p:set>
                                    <p:animEffect transition="in" filter="wipe(up)">
                                      <p:cBhvr>
                                        <p:cTn id="22" dur="500"/>
                                        <p:tgtEl>
                                          <p:spTgt spid="91"/>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84"/>
                                        </p:tgtEl>
                                        <p:attrNameLst>
                                          <p:attrName>style.visibility</p:attrName>
                                        </p:attrNameLst>
                                      </p:cBhvr>
                                      <p:to>
                                        <p:strVal val="visible"/>
                                      </p:to>
                                    </p:set>
                                    <p:animEffect transition="in" filter="wipe(up)">
                                      <p:cBhvr>
                                        <p:cTn id="25" dur="500"/>
                                        <p:tgtEl>
                                          <p:spTgt spid="84"/>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85"/>
                                        </p:tgtEl>
                                        <p:attrNameLst>
                                          <p:attrName>style.visibility</p:attrName>
                                        </p:attrNameLst>
                                      </p:cBhvr>
                                      <p:to>
                                        <p:strVal val="visible"/>
                                      </p:to>
                                    </p:set>
                                    <p:animEffect transition="in" filter="wipe(up)">
                                      <p:cBhvr>
                                        <p:cTn id="28" dur="500"/>
                                        <p:tgtEl>
                                          <p:spTgt spid="85"/>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88"/>
                                        </p:tgtEl>
                                        <p:attrNameLst>
                                          <p:attrName>style.visibility</p:attrName>
                                        </p:attrNameLst>
                                      </p:cBhvr>
                                      <p:to>
                                        <p:strVal val="visible"/>
                                      </p:to>
                                    </p:set>
                                    <p:animEffect transition="in" filter="wipe(up)">
                                      <p:cBhvr>
                                        <p:cTn id="31" dur="500"/>
                                        <p:tgtEl>
                                          <p:spTgt spid="88"/>
                                        </p:tgtEl>
                                      </p:cBhvr>
                                    </p:animEffect>
                                  </p:childTnLst>
                                </p:cTn>
                              </p:par>
                              <p:par>
                                <p:cTn id="32" presetID="22" presetClass="entr" presetSubtype="1" fill="hold" nodeType="withEffect">
                                  <p:stCondLst>
                                    <p:cond delay="0"/>
                                  </p:stCondLst>
                                  <p:childTnLst>
                                    <p:set>
                                      <p:cBhvr>
                                        <p:cTn id="33" dur="1" fill="hold">
                                          <p:stCondLst>
                                            <p:cond delay="0"/>
                                          </p:stCondLst>
                                        </p:cTn>
                                        <p:tgtEl>
                                          <p:spTgt spid="94"/>
                                        </p:tgtEl>
                                        <p:attrNameLst>
                                          <p:attrName>style.visibility</p:attrName>
                                        </p:attrNameLst>
                                      </p:cBhvr>
                                      <p:to>
                                        <p:strVal val="visible"/>
                                      </p:to>
                                    </p:set>
                                    <p:animEffect transition="in" filter="wipe(up)">
                                      <p:cBhvr>
                                        <p:cTn id="34" dur="500"/>
                                        <p:tgtEl>
                                          <p:spTgt spid="94"/>
                                        </p:tgtEl>
                                      </p:cBhvr>
                                    </p:animEffect>
                                  </p:childTnLst>
                                </p:cTn>
                              </p:par>
                              <p:par>
                                <p:cTn id="35" presetID="22" presetClass="entr" presetSubtype="1" fill="hold" nodeType="withEffect">
                                  <p:stCondLst>
                                    <p:cond delay="0"/>
                                  </p:stCondLst>
                                  <p:childTnLst>
                                    <p:set>
                                      <p:cBhvr>
                                        <p:cTn id="36" dur="1" fill="hold">
                                          <p:stCondLst>
                                            <p:cond delay="0"/>
                                          </p:stCondLst>
                                        </p:cTn>
                                        <p:tgtEl>
                                          <p:spTgt spid="97"/>
                                        </p:tgtEl>
                                        <p:attrNameLst>
                                          <p:attrName>style.visibility</p:attrName>
                                        </p:attrNameLst>
                                      </p:cBhvr>
                                      <p:to>
                                        <p:strVal val="visible"/>
                                      </p:to>
                                    </p:set>
                                    <p:animEffect transition="in" filter="wipe(up)">
                                      <p:cBhvr>
                                        <p:cTn id="37" dur="500"/>
                                        <p:tgtEl>
                                          <p:spTgt spid="97"/>
                                        </p:tgtEl>
                                      </p:cBhvr>
                                    </p:animEffect>
                                  </p:childTnLst>
                                </p:cTn>
                              </p:par>
                              <p:par>
                                <p:cTn id="38" presetID="22" presetClass="entr" presetSubtype="1" fill="hold" nodeType="withEffect">
                                  <p:stCondLst>
                                    <p:cond delay="0"/>
                                  </p:stCondLst>
                                  <p:childTnLst>
                                    <p:set>
                                      <p:cBhvr>
                                        <p:cTn id="39" dur="1" fill="hold">
                                          <p:stCondLst>
                                            <p:cond delay="0"/>
                                          </p:stCondLst>
                                        </p:cTn>
                                        <p:tgtEl>
                                          <p:spTgt spid="102"/>
                                        </p:tgtEl>
                                        <p:attrNameLst>
                                          <p:attrName>style.visibility</p:attrName>
                                        </p:attrNameLst>
                                      </p:cBhvr>
                                      <p:to>
                                        <p:strVal val="visible"/>
                                      </p:to>
                                    </p:set>
                                    <p:animEffect transition="in" filter="wipe(up)">
                                      <p:cBhvr>
                                        <p:cTn id="40" dur="500"/>
                                        <p:tgtEl>
                                          <p:spTgt spid="102"/>
                                        </p:tgtEl>
                                      </p:cBhvr>
                                    </p:animEffect>
                                  </p:childTnLst>
                                </p:cTn>
                              </p:par>
                              <p:par>
                                <p:cTn id="41" presetID="22" presetClass="entr" presetSubtype="1" fill="hold" nodeType="withEffect">
                                  <p:stCondLst>
                                    <p:cond delay="0"/>
                                  </p:stCondLst>
                                  <p:childTnLst>
                                    <p:set>
                                      <p:cBhvr>
                                        <p:cTn id="42" dur="1" fill="hold">
                                          <p:stCondLst>
                                            <p:cond delay="0"/>
                                          </p:stCondLst>
                                        </p:cTn>
                                        <p:tgtEl>
                                          <p:spTgt spid="106"/>
                                        </p:tgtEl>
                                        <p:attrNameLst>
                                          <p:attrName>style.visibility</p:attrName>
                                        </p:attrNameLst>
                                      </p:cBhvr>
                                      <p:to>
                                        <p:strVal val="visible"/>
                                      </p:to>
                                    </p:set>
                                    <p:animEffect transition="in" filter="wipe(up)">
                                      <p:cBhvr>
                                        <p:cTn id="43" dur="500"/>
                                        <p:tgtEl>
                                          <p:spTgt spid="106"/>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109"/>
                                        </p:tgtEl>
                                        <p:attrNameLst>
                                          <p:attrName>style.visibility</p:attrName>
                                        </p:attrNameLst>
                                      </p:cBhvr>
                                      <p:to>
                                        <p:strVal val="visible"/>
                                      </p:to>
                                    </p:set>
                                    <p:animEffect transition="in" filter="wipe(up)">
                                      <p:cBhvr>
                                        <p:cTn id="46" dur="500"/>
                                        <p:tgtEl>
                                          <p:spTgt spid="109"/>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114"/>
                                        </p:tgtEl>
                                        <p:attrNameLst>
                                          <p:attrName>style.visibility</p:attrName>
                                        </p:attrNameLst>
                                      </p:cBhvr>
                                      <p:to>
                                        <p:strVal val="visible"/>
                                      </p:to>
                                    </p:set>
                                    <p:animEffect transition="in" filter="wipe(up)">
                                      <p:cBhvr>
                                        <p:cTn id="49" dur="500"/>
                                        <p:tgtEl>
                                          <p:spTgt spid="114"/>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115"/>
                                        </p:tgtEl>
                                        <p:attrNameLst>
                                          <p:attrName>style.visibility</p:attrName>
                                        </p:attrNameLst>
                                      </p:cBhvr>
                                      <p:to>
                                        <p:strVal val="visible"/>
                                      </p:to>
                                    </p:set>
                                    <p:animEffect transition="in" filter="wipe(up)">
                                      <p:cBhvr>
                                        <p:cTn id="52" dur="5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84" grpId="0"/>
      <p:bldP spid="85" grpId="0"/>
      <p:bldP spid="88" grpId="0"/>
      <p:bldP spid="91" grpId="0"/>
      <p:bldP spid="105" grpId="0" animBg="1"/>
      <p:bldP spid="109" grpId="0"/>
      <p:bldP spid="114" grpId="0"/>
      <p:bldP spid="1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80"/>
          <p:cNvSpPr/>
          <p:nvPr/>
        </p:nvSpPr>
        <p:spPr bwMode="auto">
          <a:xfrm>
            <a:off x="5208491" y="2814909"/>
            <a:ext cx="977156" cy="2330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78" name="Rectangle 77"/>
          <p:cNvSpPr/>
          <p:nvPr/>
        </p:nvSpPr>
        <p:spPr bwMode="auto">
          <a:xfrm>
            <a:off x="1174373" y="2814909"/>
            <a:ext cx="977156" cy="2330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79" name="Rectangle 78"/>
          <p:cNvSpPr/>
          <p:nvPr/>
        </p:nvSpPr>
        <p:spPr bwMode="auto">
          <a:xfrm>
            <a:off x="2182903" y="2814909"/>
            <a:ext cx="977156" cy="2330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80" name="Rectangle 79"/>
          <p:cNvSpPr/>
          <p:nvPr/>
        </p:nvSpPr>
        <p:spPr bwMode="auto">
          <a:xfrm>
            <a:off x="3191433" y="2814909"/>
            <a:ext cx="977156" cy="2330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72" name="Rectangle 71"/>
          <p:cNvSpPr/>
          <p:nvPr/>
        </p:nvSpPr>
        <p:spPr bwMode="auto">
          <a:xfrm>
            <a:off x="4199962" y="2814909"/>
            <a:ext cx="977156" cy="2330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smtClean="0"/>
              <a:t>How to view content 5</a:t>
            </a:r>
            <a:endParaRPr lang="en-GB" dirty="0"/>
          </a:p>
        </p:txBody>
      </p:sp>
      <p:sp>
        <p:nvSpPr>
          <p:cNvPr id="4" name="Footer Placeholder 3"/>
          <p:cNvSpPr>
            <a:spLocks noGrp="1"/>
          </p:cNvSpPr>
          <p:nvPr>
            <p:ph type="ftr" sz="quarter" idx="10"/>
          </p:nvPr>
        </p:nvSpPr>
        <p:spPr/>
        <p:txBody>
          <a:bodyPr/>
          <a:lstStyle/>
          <a:p>
            <a:r>
              <a:rPr lang="en-US" dirty="0" smtClean="0"/>
              <a:t>SWIFT MyStandards Demonstration (Investment Funds)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9</a:t>
            </a:fld>
            <a:endParaRPr lang="en-GB" dirty="0"/>
          </a:p>
        </p:txBody>
      </p:sp>
      <p:sp>
        <p:nvSpPr>
          <p:cNvPr id="39" name="Rectangle 38"/>
          <p:cNvSpPr/>
          <p:nvPr/>
        </p:nvSpPr>
        <p:spPr bwMode="auto">
          <a:xfrm>
            <a:off x="878572" y="2510118"/>
            <a:ext cx="4894699" cy="171444"/>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52" name="TextBox 51"/>
          <p:cNvSpPr txBox="1"/>
          <p:nvPr/>
        </p:nvSpPr>
        <p:spPr>
          <a:xfrm>
            <a:off x="831068" y="2440771"/>
            <a:ext cx="2693366" cy="276999"/>
          </a:xfrm>
          <a:prstGeom prst="rect">
            <a:avLst/>
          </a:prstGeom>
          <a:noFill/>
        </p:spPr>
        <p:txBody>
          <a:bodyPr wrap="none" rtlCol="0">
            <a:spAutoFit/>
          </a:bodyPr>
          <a:lstStyle/>
          <a:p>
            <a:pPr>
              <a:tabLst>
                <a:tab pos="1438275" algn="l"/>
                <a:tab pos="2867025" algn="l"/>
                <a:tab pos="4838700" algn="l"/>
              </a:tabLst>
            </a:pPr>
            <a:r>
              <a:rPr lang="en-US" sz="1200" b="1" dirty="0" smtClean="0">
                <a:solidFill>
                  <a:srgbClr val="003399"/>
                </a:solidFill>
              </a:rPr>
              <a:t>Price Report V03 (reda.001.001.03)</a:t>
            </a:r>
            <a:endParaRPr lang="en-GB" sz="1200" b="1" dirty="0">
              <a:solidFill>
                <a:srgbClr val="003399"/>
              </a:solidFill>
            </a:endParaRPr>
          </a:p>
        </p:txBody>
      </p:sp>
      <p:pic>
        <p:nvPicPr>
          <p:cNvPr id="59" name="Picture 30" descr="SWIFT_Logo_color"/>
          <p:cNvPicPr>
            <a:picLocks noChangeAspect="1" noChangeArrowheads="1"/>
          </p:cNvPicPr>
          <p:nvPr/>
        </p:nvPicPr>
        <p:blipFill>
          <a:blip r:embed="rId2" cstate="print"/>
          <a:srcRect/>
          <a:stretch>
            <a:fillRect/>
          </a:stretch>
        </p:blipFill>
        <p:spPr bwMode="auto">
          <a:xfrm>
            <a:off x="882322" y="1354687"/>
            <a:ext cx="362169" cy="362169"/>
          </a:xfrm>
          <a:prstGeom prst="rect">
            <a:avLst/>
          </a:prstGeom>
          <a:noFill/>
        </p:spPr>
      </p:pic>
      <p:cxnSp>
        <p:nvCxnSpPr>
          <p:cNvPr id="60" name="Straight Connector 59"/>
          <p:cNvCxnSpPr/>
          <p:nvPr/>
        </p:nvCxnSpPr>
        <p:spPr bwMode="auto">
          <a:xfrm>
            <a:off x="832207" y="1335647"/>
            <a:ext cx="78480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61" name="Straight Connector 60"/>
          <p:cNvCxnSpPr/>
          <p:nvPr/>
        </p:nvCxnSpPr>
        <p:spPr bwMode="auto">
          <a:xfrm rot="16200000">
            <a:off x="-1445231" y="3617141"/>
            <a:ext cx="45720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62" name="Straight Connector 61"/>
          <p:cNvCxnSpPr/>
          <p:nvPr/>
        </p:nvCxnSpPr>
        <p:spPr bwMode="auto">
          <a:xfrm rot="16200000">
            <a:off x="6402512" y="3632049"/>
            <a:ext cx="45720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63" name="TextBox 62"/>
          <p:cNvSpPr txBox="1"/>
          <p:nvPr/>
        </p:nvSpPr>
        <p:spPr>
          <a:xfrm>
            <a:off x="1118923" y="2128116"/>
            <a:ext cx="599844" cy="261610"/>
          </a:xfrm>
          <a:prstGeom prst="rect">
            <a:avLst/>
          </a:prstGeom>
          <a:noFill/>
        </p:spPr>
        <p:txBody>
          <a:bodyPr wrap="none" rtlCol="0">
            <a:spAutoFit/>
          </a:bodyPr>
          <a:lstStyle/>
          <a:p>
            <a:pPr>
              <a:tabLst>
                <a:tab pos="1438275" algn="l"/>
                <a:tab pos="2867025" algn="l"/>
                <a:tab pos="4838700" algn="l"/>
              </a:tabLst>
            </a:pPr>
            <a:r>
              <a:rPr lang="en-US" sz="1100" dirty="0" smtClean="0">
                <a:solidFill>
                  <a:schemeClr val="bg1">
                    <a:lumMod val="50000"/>
                  </a:schemeClr>
                </a:solidFill>
              </a:rPr>
              <a:t>Home </a:t>
            </a:r>
            <a:endParaRPr lang="en-GB" sz="1100" dirty="0">
              <a:solidFill>
                <a:schemeClr val="bg1">
                  <a:lumMod val="50000"/>
                </a:schemeClr>
              </a:solidFill>
            </a:endParaRPr>
          </a:p>
        </p:txBody>
      </p:sp>
      <p:pic>
        <p:nvPicPr>
          <p:cNvPr id="64" name="Picture 3"/>
          <p:cNvPicPr>
            <a:picLocks noChangeAspect="1" noChangeArrowheads="1"/>
          </p:cNvPicPr>
          <p:nvPr/>
        </p:nvPicPr>
        <p:blipFill>
          <a:blip r:embed="rId3" cstate="print"/>
          <a:srcRect/>
          <a:stretch>
            <a:fillRect/>
          </a:stretch>
        </p:blipFill>
        <p:spPr bwMode="auto">
          <a:xfrm>
            <a:off x="919491" y="2156449"/>
            <a:ext cx="200025" cy="228600"/>
          </a:xfrm>
          <a:prstGeom prst="rect">
            <a:avLst/>
          </a:prstGeom>
          <a:noFill/>
          <a:ln w="9525">
            <a:noFill/>
            <a:miter lim="800000"/>
            <a:headEnd/>
            <a:tailEnd/>
          </a:ln>
        </p:spPr>
      </p:pic>
      <p:sp>
        <p:nvSpPr>
          <p:cNvPr id="65" name="TextBox 64"/>
          <p:cNvSpPr txBox="1"/>
          <p:nvPr/>
        </p:nvSpPr>
        <p:spPr>
          <a:xfrm>
            <a:off x="4126503" y="2823935"/>
            <a:ext cx="1172116" cy="230832"/>
          </a:xfrm>
          <a:prstGeom prst="rect">
            <a:avLst/>
          </a:prstGeom>
          <a:noFill/>
        </p:spPr>
        <p:txBody>
          <a:bodyPr wrap="none" rtlCol="0">
            <a:spAutoFit/>
          </a:bodyPr>
          <a:lstStyle/>
          <a:p>
            <a:pPr>
              <a:tabLst>
                <a:tab pos="1438275" algn="l"/>
                <a:tab pos="2867025" algn="l"/>
                <a:tab pos="4838700" algn="l"/>
              </a:tabLst>
            </a:pPr>
            <a:r>
              <a:rPr lang="en-US" sz="900" dirty="0" smtClean="0"/>
              <a:t>Change Requests  </a:t>
            </a:r>
            <a:endParaRPr lang="en-GB" sz="900" dirty="0"/>
          </a:p>
        </p:txBody>
      </p:sp>
      <p:sp>
        <p:nvSpPr>
          <p:cNvPr id="66" name="TextBox 65"/>
          <p:cNvSpPr txBox="1"/>
          <p:nvPr/>
        </p:nvSpPr>
        <p:spPr>
          <a:xfrm>
            <a:off x="1256179" y="2823935"/>
            <a:ext cx="761747" cy="230832"/>
          </a:xfrm>
          <a:prstGeom prst="rect">
            <a:avLst/>
          </a:prstGeom>
          <a:noFill/>
        </p:spPr>
        <p:txBody>
          <a:bodyPr wrap="none" rtlCol="0">
            <a:spAutoFit/>
          </a:bodyPr>
          <a:lstStyle/>
          <a:p>
            <a:pPr>
              <a:tabLst>
                <a:tab pos="1438275" algn="l"/>
                <a:tab pos="2867025" algn="l"/>
                <a:tab pos="4838700" algn="l"/>
              </a:tabLst>
            </a:pPr>
            <a:r>
              <a:rPr lang="en-US" sz="900" dirty="0" smtClean="0"/>
              <a:t>Description</a:t>
            </a:r>
            <a:endParaRPr lang="en-GB" sz="900" dirty="0"/>
          </a:p>
        </p:txBody>
      </p:sp>
      <p:sp>
        <p:nvSpPr>
          <p:cNvPr id="67" name="TextBox 66"/>
          <p:cNvSpPr txBox="1"/>
          <p:nvPr/>
        </p:nvSpPr>
        <p:spPr>
          <a:xfrm>
            <a:off x="2341256" y="2823935"/>
            <a:ext cx="588623" cy="230832"/>
          </a:xfrm>
          <a:prstGeom prst="rect">
            <a:avLst/>
          </a:prstGeom>
          <a:noFill/>
        </p:spPr>
        <p:txBody>
          <a:bodyPr wrap="none" rtlCol="0">
            <a:spAutoFit/>
          </a:bodyPr>
          <a:lstStyle/>
          <a:p>
            <a:pPr>
              <a:tabLst>
                <a:tab pos="1438275" algn="l"/>
                <a:tab pos="2867025" algn="l"/>
                <a:tab pos="4838700" algn="l"/>
              </a:tabLst>
            </a:pPr>
            <a:r>
              <a:rPr lang="en-US" sz="900" dirty="0" smtClean="0"/>
              <a:t>Content</a:t>
            </a:r>
            <a:endParaRPr lang="en-GB" sz="900" dirty="0"/>
          </a:p>
        </p:txBody>
      </p:sp>
      <p:sp>
        <p:nvSpPr>
          <p:cNvPr id="68" name="TextBox 67"/>
          <p:cNvSpPr txBox="1"/>
          <p:nvPr/>
        </p:nvSpPr>
        <p:spPr>
          <a:xfrm>
            <a:off x="3340187" y="2823935"/>
            <a:ext cx="633507" cy="230832"/>
          </a:xfrm>
          <a:prstGeom prst="rect">
            <a:avLst/>
          </a:prstGeom>
          <a:noFill/>
        </p:spPr>
        <p:txBody>
          <a:bodyPr wrap="none" rtlCol="0">
            <a:spAutoFit/>
          </a:bodyPr>
          <a:lstStyle/>
          <a:p>
            <a:pPr>
              <a:tabLst>
                <a:tab pos="1438275" algn="l"/>
                <a:tab pos="2867025" algn="l"/>
                <a:tab pos="4838700" algn="l"/>
              </a:tabLst>
            </a:pPr>
            <a:r>
              <a:rPr lang="en-US" sz="900" dirty="0" smtClean="0"/>
              <a:t>Versions</a:t>
            </a:r>
            <a:endParaRPr lang="en-GB" sz="900" dirty="0"/>
          </a:p>
        </p:txBody>
      </p:sp>
      <p:sp>
        <p:nvSpPr>
          <p:cNvPr id="69" name="TextBox 68"/>
          <p:cNvSpPr txBox="1"/>
          <p:nvPr/>
        </p:nvSpPr>
        <p:spPr>
          <a:xfrm>
            <a:off x="5183193" y="2823935"/>
            <a:ext cx="1018227" cy="230832"/>
          </a:xfrm>
          <a:prstGeom prst="rect">
            <a:avLst/>
          </a:prstGeom>
          <a:noFill/>
        </p:spPr>
        <p:txBody>
          <a:bodyPr wrap="none" rtlCol="0">
            <a:spAutoFit/>
          </a:bodyPr>
          <a:lstStyle/>
          <a:p>
            <a:pPr>
              <a:tabLst>
                <a:tab pos="1438275" algn="l"/>
                <a:tab pos="2867025" algn="l"/>
                <a:tab pos="4838700" algn="l"/>
              </a:tabLst>
            </a:pPr>
            <a:r>
              <a:rPr lang="en-US" sz="900" smtClean="0"/>
              <a:t>Market Practice</a:t>
            </a:r>
            <a:endParaRPr lang="en-GB" sz="900" dirty="0"/>
          </a:p>
        </p:txBody>
      </p:sp>
      <p:sp>
        <p:nvSpPr>
          <p:cNvPr id="71" name="TextBox 70"/>
          <p:cNvSpPr txBox="1"/>
          <p:nvPr/>
        </p:nvSpPr>
        <p:spPr>
          <a:xfrm>
            <a:off x="5874640" y="2474319"/>
            <a:ext cx="538930" cy="246221"/>
          </a:xfrm>
          <a:prstGeom prst="rect">
            <a:avLst/>
          </a:prstGeom>
          <a:noFill/>
        </p:spPr>
        <p:txBody>
          <a:bodyPr wrap="none" rtlCol="0">
            <a:spAutoFit/>
          </a:bodyPr>
          <a:lstStyle/>
          <a:p>
            <a:pPr>
              <a:tabLst>
                <a:tab pos="1438275" algn="l"/>
                <a:tab pos="2867025" algn="l"/>
                <a:tab pos="4838700" algn="l"/>
              </a:tabLst>
            </a:pPr>
            <a:r>
              <a:rPr lang="en-US" sz="1000" dirty="0" smtClean="0"/>
              <a:t>export</a:t>
            </a:r>
            <a:endParaRPr lang="en-GB" sz="1000" dirty="0"/>
          </a:p>
        </p:txBody>
      </p:sp>
      <p:pic>
        <p:nvPicPr>
          <p:cNvPr id="2050" name="Picture 2"/>
          <p:cNvPicPr>
            <a:picLocks noChangeAspect="1" noChangeArrowheads="1"/>
          </p:cNvPicPr>
          <p:nvPr/>
        </p:nvPicPr>
        <p:blipFill>
          <a:blip r:embed="rId4" cstate="print"/>
          <a:srcRect/>
          <a:stretch>
            <a:fillRect/>
          </a:stretch>
        </p:blipFill>
        <p:spPr bwMode="auto">
          <a:xfrm>
            <a:off x="5790360" y="2519083"/>
            <a:ext cx="180975" cy="152400"/>
          </a:xfrm>
          <a:prstGeom prst="rect">
            <a:avLst/>
          </a:prstGeom>
          <a:noFill/>
          <a:ln w="9525">
            <a:noFill/>
            <a:miter lim="800000"/>
            <a:headEnd/>
            <a:tailEnd/>
          </a:ln>
        </p:spPr>
      </p:pic>
      <p:sp>
        <p:nvSpPr>
          <p:cNvPr id="85" name="Rectangle 84"/>
          <p:cNvSpPr/>
          <p:nvPr/>
        </p:nvSpPr>
        <p:spPr bwMode="auto">
          <a:xfrm>
            <a:off x="905432" y="2805945"/>
            <a:ext cx="242050" cy="2330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pic>
        <p:nvPicPr>
          <p:cNvPr id="10" name="Picture 3"/>
          <p:cNvPicPr>
            <a:picLocks noChangeAspect="1" noChangeArrowheads="1"/>
          </p:cNvPicPr>
          <p:nvPr/>
        </p:nvPicPr>
        <p:blipFill>
          <a:blip r:embed="rId5" cstate="print"/>
          <a:srcRect/>
          <a:stretch>
            <a:fillRect/>
          </a:stretch>
        </p:blipFill>
        <p:spPr bwMode="auto">
          <a:xfrm>
            <a:off x="927287" y="2837042"/>
            <a:ext cx="171450" cy="161925"/>
          </a:xfrm>
          <a:prstGeom prst="rect">
            <a:avLst/>
          </a:prstGeom>
          <a:noFill/>
          <a:ln w="9525">
            <a:noFill/>
            <a:miter lim="800000"/>
            <a:headEnd/>
            <a:tailEnd/>
          </a:ln>
        </p:spPr>
      </p:pic>
      <p:sp>
        <p:nvSpPr>
          <p:cNvPr id="86" name="Rectangle 85"/>
          <p:cNvSpPr/>
          <p:nvPr/>
        </p:nvSpPr>
        <p:spPr bwMode="auto">
          <a:xfrm>
            <a:off x="6203573" y="2814909"/>
            <a:ext cx="977156" cy="2330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Arial" charset="0"/>
            </a:endParaRPr>
          </a:p>
        </p:txBody>
      </p:sp>
      <p:sp>
        <p:nvSpPr>
          <p:cNvPr id="70" name="TextBox 69"/>
          <p:cNvSpPr txBox="1"/>
          <p:nvPr/>
        </p:nvSpPr>
        <p:spPr>
          <a:xfrm>
            <a:off x="6279650" y="2823935"/>
            <a:ext cx="742511" cy="230832"/>
          </a:xfrm>
          <a:prstGeom prst="rect">
            <a:avLst/>
          </a:prstGeom>
          <a:noFill/>
        </p:spPr>
        <p:txBody>
          <a:bodyPr wrap="none" rtlCol="0">
            <a:spAutoFit/>
          </a:bodyPr>
          <a:lstStyle/>
          <a:p>
            <a:pPr>
              <a:tabLst>
                <a:tab pos="1438275" algn="l"/>
                <a:tab pos="2867025" algn="l"/>
                <a:tab pos="4838700" algn="l"/>
              </a:tabLst>
            </a:pPr>
            <a:r>
              <a:rPr lang="en-US" sz="900" dirty="0" smtClean="0"/>
              <a:t>Comments</a:t>
            </a:r>
            <a:endParaRPr lang="en-GB" sz="900" dirty="0"/>
          </a:p>
        </p:txBody>
      </p:sp>
      <p:sp>
        <p:nvSpPr>
          <p:cNvPr id="87" name="TextBox 86"/>
          <p:cNvSpPr txBox="1"/>
          <p:nvPr/>
        </p:nvSpPr>
        <p:spPr>
          <a:xfrm>
            <a:off x="822102" y="3122084"/>
            <a:ext cx="1887055" cy="261610"/>
          </a:xfrm>
          <a:prstGeom prst="rect">
            <a:avLst/>
          </a:prstGeom>
          <a:noFill/>
        </p:spPr>
        <p:txBody>
          <a:bodyPr wrap="none" rtlCol="0">
            <a:spAutoFit/>
          </a:bodyPr>
          <a:lstStyle/>
          <a:p>
            <a:pPr>
              <a:tabLst>
                <a:tab pos="1438275" algn="l"/>
                <a:tab pos="2867025" algn="l"/>
                <a:tab pos="4838700" algn="l"/>
              </a:tabLst>
            </a:pPr>
            <a:r>
              <a:rPr lang="en-US" sz="1100" dirty="0" smtClean="0">
                <a:solidFill>
                  <a:srgbClr val="003399"/>
                </a:solidFill>
              </a:rPr>
              <a:t>GENERAL INFORMATION</a:t>
            </a:r>
            <a:endParaRPr lang="en-GB" sz="1100" dirty="0">
              <a:solidFill>
                <a:srgbClr val="003399"/>
              </a:solidFill>
            </a:endParaRPr>
          </a:p>
        </p:txBody>
      </p:sp>
      <p:sp>
        <p:nvSpPr>
          <p:cNvPr id="88" name="Rectangle 87"/>
          <p:cNvSpPr/>
          <p:nvPr/>
        </p:nvSpPr>
        <p:spPr bwMode="auto">
          <a:xfrm>
            <a:off x="896480" y="3397623"/>
            <a:ext cx="1120579" cy="2115671"/>
          </a:xfrm>
          <a:prstGeom prst="rect">
            <a:avLst/>
          </a:prstGeom>
          <a:solidFill>
            <a:schemeClr val="bg1">
              <a:lumMod val="95000"/>
            </a:schemeClr>
          </a:solid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89" name="TextBox 88"/>
          <p:cNvSpPr txBox="1"/>
          <p:nvPr/>
        </p:nvSpPr>
        <p:spPr>
          <a:xfrm>
            <a:off x="840028" y="3391022"/>
            <a:ext cx="526106" cy="246221"/>
          </a:xfrm>
          <a:prstGeom prst="rect">
            <a:avLst/>
          </a:prstGeom>
          <a:noFill/>
        </p:spPr>
        <p:txBody>
          <a:bodyPr wrap="none" rtlCol="0">
            <a:spAutoFit/>
          </a:bodyPr>
          <a:lstStyle/>
          <a:p>
            <a:pPr>
              <a:tabLst>
                <a:tab pos="1438275" algn="l"/>
                <a:tab pos="2867025" algn="l"/>
                <a:tab pos="4838700" algn="l"/>
              </a:tabLst>
            </a:pPr>
            <a:r>
              <a:rPr lang="en-US" sz="1000" dirty="0" smtClean="0">
                <a:solidFill>
                  <a:schemeClr val="tx1">
                    <a:lumMod val="65000"/>
                    <a:lumOff val="35000"/>
                  </a:schemeClr>
                </a:solidFill>
              </a:rPr>
              <a:t>Name</a:t>
            </a:r>
            <a:endParaRPr lang="en-GB" sz="1000" dirty="0">
              <a:solidFill>
                <a:schemeClr val="tx1">
                  <a:lumMod val="65000"/>
                  <a:lumOff val="35000"/>
                </a:schemeClr>
              </a:solidFill>
            </a:endParaRPr>
          </a:p>
        </p:txBody>
      </p:sp>
      <p:sp>
        <p:nvSpPr>
          <p:cNvPr id="92" name="TextBox 91"/>
          <p:cNvSpPr txBox="1"/>
          <p:nvPr/>
        </p:nvSpPr>
        <p:spPr>
          <a:xfrm>
            <a:off x="840028" y="3636441"/>
            <a:ext cx="824265" cy="246221"/>
          </a:xfrm>
          <a:prstGeom prst="rect">
            <a:avLst/>
          </a:prstGeom>
          <a:noFill/>
        </p:spPr>
        <p:txBody>
          <a:bodyPr wrap="none" rtlCol="0">
            <a:spAutoFit/>
          </a:bodyPr>
          <a:lstStyle/>
          <a:p>
            <a:pPr>
              <a:tabLst>
                <a:tab pos="1438275" algn="l"/>
                <a:tab pos="2867025" algn="l"/>
                <a:tab pos="4838700" algn="l"/>
              </a:tabLst>
            </a:pPr>
            <a:r>
              <a:rPr lang="en-US" sz="1000" dirty="0" smtClean="0">
                <a:solidFill>
                  <a:schemeClr val="tx1">
                    <a:lumMod val="65000"/>
                    <a:lumOff val="35000"/>
                  </a:schemeClr>
                </a:solidFill>
              </a:rPr>
              <a:t>Description</a:t>
            </a:r>
            <a:endParaRPr lang="en-GB" sz="1000" dirty="0">
              <a:solidFill>
                <a:schemeClr val="tx1">
                  <a:lumMod val="65000"/>
                  <a:lumOff val="35000"/>
                </a:schemeClr>
              </a:solidFill>
            </a:endParaRPr>
          </a:p>
        </p:txBody>
      </p:sp>
      <p:sp>
        <p:nvSpPr>
          <p:cNvPr id="93" name="TextBox 92"/>
          <p:cNvSpPr txBox="1"/>
          <p:nvPr/>
        </p:nvSpPr>
        <p:spPr>
          <a:xfrm>
            <a:off x="840028" y="4744685"/>
            <a:ext cx="1226618" cy="246221"/>
          </a:xfrm>
          <a:prstGeom prst="rect">
            <a:avLst/>
          </a:prstGeom>
          <a:noFill/>
        </p:spPr>
        <p:txBody>
          <a:bodyPr wrap="none" rtlCol="0">
            <a:spAutoFit/>
          </a:bodyPr>
          <a:lstStyle/>
          <a:p>
            <a:pPr>
              <a:tabLst>
                <a:tab pos="1438275" algn="l"/>
                <a:tab pos="2867025" algn="l"/>
                <a:tab pos="4838700" algn="l"/>
              </a:tabLst>
            </a:pPr>
            <a:r>
              <a:rPr lang="en-US" sz="1000" dirty="0" smtClean="0">
                <a:solidFill>
                  <a:schemeClr val="tx1">
                    <a:lumMod val="65000"/>
                    <a:lumOff val="35000"/>
                  </a:schemeClr>
                </a:solidFill>
              </a:rPr>
              <a:t>Message Identifier</a:t>
            </a:r>
            <a:endParaRPr lang="en-GB" sz="1000" dirty="0">
              <a:solidFill>
                <a:schemeClr val="tx1">
                  <a:lumMod val="65000"/>
                  <a:lumOff val="35000"/>
                </a:schemeClr>
              </a:solidFill>
            </a:endParaRPr>
          </a:p>
        </p:txBody>
      </p:sp>
      <p:sp>
        <p:nvSpPr>
          <p:cNvPr id="94" name="TextBox 93"/>
          <p:cNvSpPr txBox="1"/>
          <p:nvPr/>
        </p:nvSpPr>
        <p:spPr>
          <a:xfrm>
            <a:off x="840028" y="5002299"/>
            <a:ext cx="463588" cy="246221"/>
          </a:xfrm>
          <a:prstGeom prst="rect">
            <a:avLst/>
          </a:prstGeom>
          <a:noFill/>
        </p:spPr>
        <p:txBody>
          <a:bodyPr wrap="none" rtlCol="0">
            <a:spAutoFit/>
          </a:bodyPr>
          <a:lstStyle/>
          <a:p>
            <a:pPr>
              <a:tabLst>
                <a:tab pos="1438275" algn="l"/>
                <a:tab pos="2867025" algn="l"/>
                <a:tab pos="4838700" algn="l"/>
              </a:tabLst>
            </a:pPr>
            <a:r>
              <a:rPr lang="en-US" sz="1000" dirty="0" smtClean="0">
                <a:solidFill>
                  <a:schemeClr val="tx1">
                    <a:lumMod val="65000"/>
                    <a:lumOff val="35000"/>
                  </a:schemeClr>
                </a:solidFill>
              </a:rPr>
              <a:t>URN</a:t>
            </a:r>
            <a:endParaRPr lang="en-GB" sz="1000" dirty="0">
              <a:solidFill>
                <a:schemeClr val="tx1">
                  <a:lumMod val="65000"/>
                  <a:lumOff val="35000"/>
                </a:schemeClr>
              </a:solidFill>
            </a:endParaRPr>
          </a:p>
        </p:txBody>
      </p:sp>
      <p:sp>
        <p:nvSpPr>
          <p:cNvPr id="95" name="TextBox 94"/>
          <p:cNvSpPr txBox="1"/>
          <p:nvPr/>
        </p:nvSpPr>
        <p:spPr>
          <a:xfrm>
            <a:off x="840028" y="5289168"/>
            <a:ext cx="659155" cy="246221"/>
          </a:xfrm>
          <a:prstGeom prst="rect">
            <a:avLst/>
          </a:prstGeom>
          <a:noFill/>
        </p:spPr>
        <p:txBody>
          <a:bodyPr wrap="none" rtlCol="0">
            <a:spAutoFit/>
          </a:bodyPr>
          <a:lstStyle/>
          <a:p>
            <a:pPr>
              <a:tabLst>
                <a:tab pos="1438275" algn="l"/>
                <a:tab pos="2867025" algn="l"/>
                <a:tab pos="4838700" algn="l"/>
              </a:tabLst>
            </a:pPr>
            <a:r>
              <a:rPr lang="en-US" sz="1000" dirty="0" smtClean="0">
                <a:solidFill>
                  <a:schemeClr val="tx1">
                    <a:lumMod val="65000"/>
                    <a:lumOff val="35000"/>
                  </a:schemeClr>
                </a:solidFill>
              </a:rPr>
              <a:t>XML tag</a:t>
            </a:r>
            <a:endParaRPr lang="en-GB" sz="1000" dirty="0">
              <a:solidFill>
                <a:schemeClr val="tx1">
                  <a:lumMod val="65000"/>
                  <a:lumOff val="35000"/>
                </a:schemeClr>
              </a:solidFill>
            </a:endParaRPr>
          </a:p>
        </p:txBody>
      </p:sp>
      <p:sp>
        <p:nvSpPr>
          <p:cNvPr id="96" name="TextBox 95"/>
          <p:cNvSpPr txBox="1"/>
          <p:nvPr/>
        </p:nvSpPr>
        <p:spPr>
          <a:xfrm>
            <a:off x="1958965" y="3391022"/>
            <a:ext cx="1085554" cy="246221"/>
          </a:xfrm>
          <a:prstGeom prst="rect">
            <a:avLst/>
          </a:prstGeom>
          <a:noFill/>
        </p:spPr>
        <p:txBody>
          <a:bodyPr wrap="none" rtlCol="0">
            <a:spAutoFit/>
          </a:bodyPr>
          <a:lstStyle/>
          <a:p>
            <a:pPr>
              <a:tabLst>
                <a:tab pos="1438275" algn="l"/>
                <a:tab pos="2867025" algn="l"/>
                <a:tab pos="4838700" algn="l"/>
              </a:tabLst>
            </a:pPr>
            <a:r>
              <a:rPr lang="en-US" sz="1000" dirty="0" smtClean="0">
                <a:solidFill>
                  <a:schemeClr val="tx1">
                    <a:lumMod val="50000"/>
                    <a:lumOff val="50000"/>
                  </a:schemeClr>
                </a:solidFill>
              </a:rPr>
              <a:t>PriceReportV02</a:t>
            </a:r>
            <a:endParaRPr lang="en-GB" sz="1000" dirty="0">
              <a:solidFill>
                <a:schemeClr val="tx1">
                  <a:lumMod val="50000"/>
                  <a:lumOff val="50000"/>
                </a:schemeClr>
              </a:solidFill>
            </a:endParaRPr>
          </a:p>
        </p:txBody>
      </p:sp>
      <p:sp>
        <p:nvSpPr>
          <p:cNvPr id="97" name="TextBox 96"/>
          <p:cNvSpPr txBox="1"/>
          <p:nvPr/>
        </p:nvSpPr>
        <p:spPr>
          <a:xfrm>
            <a:off x="1958965" y="3609547"/>
            <a:ext cx="6593362" cy="1200329"/>
          </a:xfrm>
          <a:prstGeom prst="rect">
            <a:avLst/>
          </a:prstGeom>
          <a:noFill/>
        </p:spPr>
        <p:txBody>
          <a:bodyPr wrap="square" rtlCol="0">
            <a:spAutoFit/>
          </a:bodyPr>
          <a:lstStyle/>
          <a:p>
            <a:r>
              <a:rPr lang="en-US" sz="900" dirty="0" smtClean="0">
                <a:solidFill>
                  <a:schemeClr val="tx1">
                    <a:lumMod val="50000"/>
                    <a:lumOff val="50000"/>
                  </a:schemeClr>
                </a:solidFill>
              </a:rPr>
              <a:t>SCOPE A report provider, eg, a transfer agent, fund accountant or market data provider, sends the PriceReport message to the report recipient, eg, a fund management company, transfer agent, market data provider, regulator or any other interested party to provide the net asset value and price information for financial instruments on specific trade dates and, optionally, to quote price variation information. USAGE The PriceReport message is sent by the report provider to the report recipient to: - report prices for one or several different financial instruments for one or several different trade dates, - report statistical information about the valuation of a financial instrument, - inform another party that the quotation of a financial instrument is suspended, - report prices that are used for other purposes than the execution of investment funds orders.</a:t>
            </a:r>
          </a:p>
          <a:p>
            <a:endParaRPr lang="en-GB" sz="900" dirty="0">
              <a:solidFill>
                <a:schemeClr val="tx1">
                  <a:lumMod val="50000"/>
                  <a:lumOff val="50000"/>
                </a:schemeClr>
              </a:solidFill>
            </a:endParaRPr>
          </a:p>
        </p:txBody>
      </p:sp>
      <p:sp>
        <p:nvSpPr>
          <p:cNvPr id="98" name="TextBox 97"/>
          <p:cNvSpPr txBox="1"/>
          <p:nvPr/>
        </p:nvSpPr>
        <p:spPr>
          <a:xfrm>
            <a:off x="1958965" y="4717791"/>
            <a:ext cx="1159292" cy="246221"/>
          </a:xfrm>
          <a:prstGeom prst="rect">
            <a:avLst/>
          </a:prstGeom>
          <a:noFill/>
        </p:spPr>
        <p:txBody>
          <a:bodyPr wrap="none" rtlCol="0">
            <a:spAutoFit/>
          </a:bodyPr>
          <a:lstStyle/>
          <a:p>
            <a:pPr>
              <a:tabLst>
                <a:tab pos="1438275" algn="l"/>
                <a:tab pos="2867025" algn="l"/>
                <a:tab pos="4838700" algn="l"/>
              </a:tabLst>
            </a:pPr>
            <a:r>
              <a:rPr lang="en-US" sz="1000" dirty="0" smtClean="0">
                <a:solidFill>
                  <a:schemeClr val="tx1">
                    <a:lumMod val="50000"/>
                    <a:lumOff val="50000"/>
                  </a:schemeClr>
                </a:solidFill>
              </a:rPr>
              <a:t>Reda.001.001.03</a:t>
            </a:r>
            <a:endParaRPr lang="en-GB" sz="1000" dirty="0">
              <a:solidFill>
                <a:schemeClr val="tx1">
                  <a:lumMod val="50000"/>
                  <a:lumOff val="50000"/>
                </a:schemeClr>
              </a:solidFill>
            </a:endParaRPr>
          </a:p>
        </p:txBody>
      </p:sp>
      <p:sp>
        <p:nvSpPr>
          <p:cNvPr id="99" name="TextBox 98"/>
          <p:cNvSpPr txBox="1"/>
          <p:nvPr/>
        </p:nvSpPr>
        <p:spPr>
          <a:xfrm>
            <a:off x="1958965" y="4975405"/>
            <a:ext cx="1854995" cy="400110"/>
          </a:xfrm>
          <a:prstGeom prst="rect">
            <a:avLst/>
          </a:prstGeom>
          <a:noFill/>
        </p:spPr>
        <p:txBody>
          <a:bodyPr wrap="none" rtlCol="0">
            <a:spAutoFit/>
          </a:bodyPr>
          <a:lstStyle/>
          <a:p>
            <a:r>
              <a:rPr lang="en-GB" sz="1000" dirty="0" smtClean="0">
                <a:solidFill>
                  <a:schemeClr val="tx1">
                    <a:lumMod val="50000"/>
                    <a:lumOff val="50000"/>
                  </a:schemeClr>
                </a:solidFill>
              </a:rPr>
              <a:t>urn:swift:xsd:reda.001.001.03</a:t>
            </a:r>
          </a:p>
          <a:p>
            <a:endParaRPr lang="en-GB" sz="1000" dirty="0">
              <a:solidFill>
                <a:schemeClr val="tx1">
                  <a:lumMod val="50000"/>
                  <a:lumOff val="50000"/>
                </a:schemeClr>
              </a:solidFill>
            </a:endParaRPr>
          </a:p>
        </p:txBody>
      </p:sp>
      <p:sp>
        <p:nvSpPr>
          <p:cNvPr id="100" name="TextBox 99"/>
          <p:cNvSpPr txBox="1"/>
          <p:nvPr/>
        </p:nvSpPr>
        <p:spPr>
          <a:xfrm>
            <a:off x="1958965" y="5262274"/>
            <a:ext cx="830677" cy="400110"/>
          </a:xfrm>
          <a:prstGeom prst="rect">
            <a:avLst/>
          </a:prstGeom>
          <a:noFill/>
        </p:spPr>
        <p:txBody>
          <a:bodyPr wrap="none" rtlCol="0">
            <a:spAutoFit/>
          </a:bodyPr>
          <a:lstStyle/>
          <a:p>
            <a:r>
              <a:rPr lang="en-GB" sz="1000" dirty="0" smtClean="0">
                <a:solidFill>
                  <a:schemeClr val="tx1">
                    <a:lumMod val="50000"/>
                    <a:lumOff val="50000"/>
                  </a:schemeClr>
                </a:solidFill>
              </a:rPr>
              <a:t>PricRptV03</a:t>
            </a:r>
          </a:p>
          <a:p>
            <a:endParaRPr lang="en-GB" sz="1000" dirty="0">
              <a:solidFill>
                <a:schemeClr val="tx1">
                  <a:lumMod val="50000"/>
                  <a:lumOff val="50000"/>
                </a:schemeClr>
              </a:solidFill>
            </a:endParaRPr>
          </a:p>
        </p:txBody>
      </p:sp>
      <p:cxnSp>
        <p:nvCxnSpPr>
          <p:cNvPr id="102" name="Straight Connector 101"/>
          <p:cNvCxnSpPr/>
          <p:nvPr/>
        </p:nvCxnSpPr>
        <p:spPr bwMode="auto">
          <a:xfrm>
            <a:off x="905454" y="3397623"/>
            <a:ext cx="7668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04" name="Straight Connector 103"/>
          <p:cNvCxnSpPr/>
          <p:nvPr/>
        </p:nvCxnSpPr>
        <p:spPr bwMode="auto">
          <a:xfrm>
            <a:off x="905454" y="3603809"/>
            <a:ext cx="7668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05" name="Straight Connector 104"/>
          <p:cNvCxnSpPr/>
          <p:nvPr/>
        </p:nvCxnSpPr>
        <p:spPr bwMode="auto">
          <a:xfrm>
            <a:off x="905454" y="4742327"/>
            <a:ext cx="7668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06" name="Straight Connector 105"/>
          <p:cNvCxnSpPr/>
          <p:nvPr/>
        </p:nvCxnSpPr>
        <p:spPr bwMode="auto">
          <a:xfrm>
            <a:off x="905454" y="4984368"/>
            <a:ext cx="7668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07" name="Straight Connector 106"/>
          <p:cNvCxnSpPr/>
          <p:nvPr/>
        </p:nvCxnSpPr>
        <p:spPr bwMode="auto">
          <a:xfrm>
            <a:off x="905454" y="5280203"/>
            <a:ext cx="7668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08" name="Straight Connector 107"/>
          <p:cNvCxnSpPr/>
          <p:nvPr/>
        </p:nvCxnSpPr>
        <p:spPr bwMode="auto">
          <a:xfrm>
            <a:off x="905454" y="5513271"/>
            <a:ext cx="7668000" cy="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10" name="Straight Connector 109"/>
          <p:cNvCxnSpPr/>
          <p:nvPr/>
        </p:nvCxnSpPr>
        <p:spPr bwMode="auto">
          <a:xfrm>
            <a:off x="8570259" y="3397624"/>
            <a:ext cx="0" cy="2124000"/>
          </a:xfrm>
          <a:prstGeom prst="line">
            <a:avLst/>
          </a:prstGeom>
          <a:solidFill>
            <a:schemeClr val="accent1"/>
          </a:solidFill>
          <a:ln w="9525" cap="flat" cmpd="sng" algn="ctr">
            <a:solidFill>
              <a:schemeClr val="bg1">
                <a:lumMod val="85000"/>
              </a:schemeClr>
            </a:solidFill>
            <a:prstDash val="solid"/>
            <a:round/>
            <a:headEnd type="none" w="med" len="med"/>
            <a:tailEnd type="none" w="med" len="med"/>
          </a:ln>
          <a:effectLst/>
        </p:spPr>
      </p:cxnSp>
      <p:cxnSp>
        <p:nvCxnSpPr>
          <p:cNvPr id="111" name="Straight Arrow Connector 110"/>
          <p:cNvCxnSpPr/>
          <p:nvPr/>
        </p:nvCxnSpPr>
        <p:spPr bwMode="auto">
          <a:xfrm flipV="1">
            <a:off x="3023793" y="1133194"/>
            <a:ext cx="0" cy="1800000"/>
          </a:xfrm>
          <a:prstGeom prst="straightConnector1">
            <a:avLst/>
          </a:prstGeom>
          <a:solidFill>
            <a:schemeClr val="accent1"/>
          </a:solidFill>
          <a:ln w="28575" cap="flat" cmpd="sng" algn="ctr">
            <a:solidFill>
              <a:srgbClr val="9900FF"/>
            </a:solidFill>
            <a:prstDash val="solid"/>
            <a:round/>
            <a:headEnd type="arrow" w="lg" len="med"/>
            <a:tailEnd type="none" w="lg" len="med"/>
          </a:ln>
          <a:effectLst/>
        </p:spPr>
      </p:cxnSp>
      <p:sp>
        <p:nvSpPr>
          <p:cNvPr id="112" name="TextBox 111"/>
          <p:cNvSpPr txBox="1"/>
          <p:nvPr/>
        </p:nvSpPr>
        <p:spPr>
          <a:xfrm>
            <a:off x="3117370" y="896024"/>
            <a:ext cx="5578398" cy="400110"/>
          </a:xfrm>
          <a:prstGeom prst="rect">
            <a:avLst/>
          </a:prstGeom>
          <a:noFill/>
        </p:spPr>
        <p:txBody>
          <a:bodyPr wrap="square" rtlCol="0">
            <a:spAutoFit/>
          </a:bodyPr>
          <a:lstStyle/>
          <a:p>
            <a:r>
              <a:rPr lang="en-US" sz="2000" i="1" dirty="0" smtClean="0">
                <a:solidFill>
                  <a:srgbClr val="9900FF"/>
                </a:solidFill>
              </a:rPr>
              <a:t>Select content to see inside the message</a:t>
            </a:r>
            <a:endParaRPr lang="en-GB" sz="2000" i="1" dirty="0">
              <a:solidFill>
                <a:srgbClr val="9900FF"/>
              </a:solidFill>
            </a:endParaRPr>
          </a:p>
        </p:txBody>
      </p:sp>
      <p:sp>
        <p:nvSpPr>
          <p:cNvPr id="41" name="Rectangle 40"/>
          <p:cNvSpPr/>
          <p:nvPr/>
        </p:nvSpPr>
        <p:spPr bwMode="auto">
          <a:xfrm>
            <a:off x="899592" y="1732440"/>
            <a:ext cx="1296144" cy="360040"/>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2" name="Rectangle 41"/>
          <p:cNvSpPr/>
          <p:nvPr/>
        </p:nvSpPr>
        <p:spPr bwMode="auto">
          <a:xfrm>
            <a:off x="2195735" y="1732440"/>
            <a:ext cx="6401727" cy="360040"/>
          </a:xfrm>
          <a:prstGeom prst="rect">
            <a:avLst/>
          </a:prstGeom>
          <a:gradFill flip="none" rotWithShape="1">
            <a:gsLst>
              <a:gs pos="0">
                <a:srgbClr val="897865">
                  <a:shade val="30000"/>
                  <a:satMod val="115000"/>
                </a:srgbClr>
              </a:gs>
              <a:gs pos="50000">
                <a:srgbClr val="897865">
                  <a:shade val="67500"/>
                  <a:satMod val="115000"/>
                </a:srgbClr>
              </a:gs>
              <a:gs pos="100000">
                <a:srgbClr val="897865">
                  <a:shade val="100000"/>
                  <a:satMod val="115000"/>
                </a:srgb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4" name="TextBox 43"/>
          <p:cNvSpPr txBox="1"/>
          <p:nvPr/>
        </p:nvSpPr>
        <p:spPr>
          <a:xfrm>
            <a:off x="1013640" y="1732440"/>
            <a:ext cx="7712368" cy="338554"/>
          </a:xfrm>
          <a:prstGeom prst="rect">
            <a:avLst/>
          </a:prstGeom>
          <a:noFill/>
        </p:spPr>
        <p:txBody>
          <a:bodyPr wrap="none" rtlCol="0">
            <a:spAutoFit/>
          </a:bodyPr>
          <a:lstStyle/>
          <a:p>
            <a:pPr>
              <a:tabLst>
                <a:tab pos="1344613" algn="l"/>
                <a:tab pos="2774950" algn="l"/>
                <a:tab pos="4667250" algn="l"/>
                <a:tab pos="6548438" algn="l"/>
              </a:tabLst>
            </a:pPr>
            <a:r>
              <a:rPr lang="en-US" sz="1600" dirty="0" smtClean="0">
                <a:solidFill>
                  <a:schemeClr val="bg1">
                    <a:lumMod val="50000"/>
                  </a:schemeClr>
                </a:solidFill>
              </a:rPr>
              <a:t>News feed</a:t>
            </a:r>
            <a:r>
              <a:rPr lang="en-US" sz="1600" dirty="0" smtClean="0">
                <a:solidFill>
                  <a:schemeClr val="bg1"/>
                </a:solidFill>
              </a:rPr>
              <a:t>	Workspace	Base Standards	Market Practices	Directory</a:t>
            </a:r>
            <a:endParaRPr lang="en-GB" sz="1600" dirty="0">
              <a:solidFill>
                <a:schemeClr val="bg1"/>
              </a:solidFill>
            </a:endParaRPr>
          </a:p>
        </p:txBody>
      </p:sp>
      <p:cxnSp>
        <p:nvCxnSpPr>
          <p:cNvPr id="45" name="Straight Connector 44"/>
          <p:cNvCxnSpPr/>
          <p:nvPr/>
        </p:nvCxnSpPr>
        <p:spPr bwMode="auto">
          <a:xfrm>
            <a:off x="3552501" y="1736342"/>
            <a:ext cx="0" cy="3240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51" name="Straight Connector 50"/>
          <p:cNvCxnSpPr/>
          <p:nvPr/>
        </p:nvCxnSpPr>
        <p:spPr bwMode="auto">
          <a:xfrm>
            <a:off x="5387033" y="1734630"/>
            <a:ext cx="0" cy="3240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pic>
        <p:nvPicPr>
          <p:cNvPr id="53" name="Picture 4"/>
          <p:cNvPicPr>
            <a:picLocks noChangeAspect="1" noChangeArrowheads="1"/>
          </p:cNvPicPr>
          <p:nvPr/>
        </p:nvPicPr>
        <p:blipFill>
          <a:blip r:embed="rId6" cstate="print"/>
          <a:srcRect/>
          <a:stretch>
            <a:fillRect/>
          </a:stretch>
        </p:blipFill>
        <p:spPr bwMode="auto">
          <a:xfrm>
            <a:off x="922283" y="1823932"/>
            <a:ext cx="152400" cy="190500"/>
          </a:xfrm>
          <a:prstGeom prst="rect">
            <a:avLst/>
          </a:prstGeom>
          <a:noFill/>
          <a:ln w="9525">
            <a:noFill/>
            <a:miter lim="800000"/>
            <a:headEnd/>
            <a:tailEnd/>
          </a:ln>
        </p:spPr>
      </p:pic>
      <p:pic>
        <p:nvPicPr>
          <p:cNvPr id="54" name="Picture 9"/>
          <p:cNvPicPr>
            <a:picLocks noChangeAspect="1" noChangeArrowheads="1"/>
          </p:cNvPicPr>
          <p:nvPr/>
        </p:nvPicPr>
        <p:blipFill>
          <a:blip r:embed="rId7" cstate="print"/>
          <a:srcRect/>
          <a:stretch>
            <a:fillRect/>
          </a:stretch>
        </p:blipFill>
        <p:spPr bwMode="auto">
          <a:xfrm>
            <a:off x="2202739" y="1813420"/>
            <a:ext cx="219075" cy="190500"/>
          </a:xfrm>
          <a:prstGeom prst="rect">
            <a:avLst/>
          </a:prstGeom>
          <a:noFill/>
          <a:ln w="9525">
            <a:noFill/>
            <a:miter lim="800000"/>
            <a:headEnd/>
            <a:tailEnd/>
          </a:ln>
        </p:spPr>
      </p:pic>
      <p:pic>
        <p:nvPicPr>
          <p:cNvPr id="55" name="Picture 10"/>
          <p:cNvPicPr>
            <a:picLocks noChangeAspect="1" noChangeArrowheads="1"/>
          </p:cNvPicPr>
          <p:nvPr/>
        </p:nvPicPr>
        <p:blipFill>
          <a:blip r:embed="rId8" cstate="print"/>
          <a:srcRect/>
          <a:stretch>
            <a:fillRect/>
          </a:stretch>
        </p:blipFill>
        <p:spPr bwMode="auto">
          <a:xfrm>
            <a:off x="3620653" y="1848729"/>
            <a:ext cx="200025" cy="161925"/>
          </a:xfrm>
          <a:prstGeom prst="rect">
            <a:avLst/>
          </a:prstGeom>
          <a:noFill/>
          <a:ln w="9525">
            <a:noFill/>
            <a:miter lim="800000"/>
            <a:headEnd/>
            <a:tailEnd/>
          </a:ln>
        </p:spPr>
      </p:pic>
      <p:pic>
        <p:nvPicPr>
          <p:cNvPr id="56" name="Picture 11"/>
          <p:cNvPicPr>
            <a:picLocks noChangeAspect="1" noChangeArrowheads="1"/>
          </p:cNvPicPr>
          <p:nvPr/>
        </p:nvPicPr>
        <p:blipFill>
          <a:blip r:embed="rId9" cstate="print"/>
          <a:srcRect/>
          <a:stretch>
            <a:fillRect/>
          </a:stretch>
        </p:blipFill>
        <p:spPr bwMode="auto">
          <a:xfrm>
            <a:off x="5455202" y="1800118"/>
            <a:ext cx="209550" cy="238125"/>
          </a:xfrm>
          <a:prstGeom prst="rect">
            <a:avLst/>
          </a:prstGeom>
          <a:noFill/>
          <a:ln w="9525">
            <a:noFill/>
            <a:miter lim="800000"/>
            <a:headEnd/>
            <a:tailEnd/>
          </a:ln>
        </p:spPr>
      </p:pic>
      <p:pic>
        <p:nvPicPr>
          <p:cNvPr id="57" name="Picture 12"/>
          <p:cNvPicPr>
            <a:picLocks noChangeAspect="1" noChangeArrowheads="1"/>
          </p:cNvPicPr>
          <p:nvPr/>
        </p:nvPicPr>
        <p:blipFill>
          <a:blip r:embed="rId10" cstate="print"/>
          <a:srcRect/>
          <a:stretch>
            <a:fillRect/>
          </a:stretch>
        </p:blipFill>
        <p:spPr bwMode="auto">
          <a:xfrm>
            <a:off x="7420632" y="1799134"/>
            <a:ext cx="209550" cy="219075"/>
          </a:xfrm>
          <a:prstGeom prst="rect">
            <a:avLst/>
          </a:prstGeom>
          <a:noFill/>
          <a:ln w="9525">
            <a:noFill/>
            <a:miter lim="800000"/>
            <a:headEnd/>
            <a:tailEnd/>
          </a:ln>
        </p:spPr>
      </p:pic>
      <p:cxnSp>
        <p:nvCxnSpPr>
          <p:cNvPr id="58" name="Straight Connector 57"/>
          <p:cNvCxnSpPr/>
          <p:nvPr/>
        </p:nvCxnSpPr>
        <p:spPr bwMode="auto">
          <a:xfrm>
            <a:off x="7378745" y="1729375"/>
            <a:ext cx="0" cy="3240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13" name="Straight Arrow Connector 112"/>
          <p:cNvCxnSpPr/>
          <p:nvPr/>
        </p:nvCxnSpPr>
        <p:spPr bwMode="auto">
          <a:xfrm rot="5400000" flipV="1">
            <a:off x="3098687" y="1028794"/>
            <a:ext cx="0" cy="180000"/>
          </a:xfrm>
          <a:prstGeom prst="straightConnector1">
            <a:avLst/>
          </a:prstGeom>
          <a:solidFill>
            <a:schemeClr val="accent1"/>
          </a:solidFill>
          <a:ln w="28575" cap="flat" cmpd="sng" algn="ctr">
            <a:solidFill>
              <a:srgbClr val="9900FF"/>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dissolve">
                                      <p:cBhvr>
                                        <p:cTn id="7" dur="1000"/>
                                        <p:tgtEl>
                                          <p:spTgt spid="111"/>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2"/>
                                        </p:tgtEl>
                                        <p:attrNameLst>
                                          <p:attrName>style.visibility</p:attrName>
                                        </p:attrNameLst>
                                      </p:cBhvr>
                                      <p:to>
                                        <p:strVal val="visible"/>
                                      </p:to>
                                    </p:set>
                                    <p:animEffect transition="in" filter="dissolve">
                                      <p:cBhvr>
                                        <p:cTn id="10" dur="1000"/>
                                        <p:tgtEl>
                                          <p:spTgt spid="112"/>
                                        </p:tgtEl>
                                      </p:cBhvr>
                                    </p:animEffect>
                                  </p:childTnLst>
                                </p:cTn>
                              </p:par>
                            </p:childTnLst>
                          </p:cTn>
                        </p:par>
                        <p:par>
                          <p:cTn id="11" fill="hold">
                            <p:stCondLst>
                              <p:cond delay="1000"/>
                            </p:stCondLst>
                            <p:childTnLst>
                              <p:par>
                                <p:cTn id="12" presetID="9" presetClass="entr" presetSubtype="0" fill="hold" nodeType="afterEffect">
                                  <p:stCondLst>
                                    <p:cond delay="0"/>
                                  </p:stCondLst>
                                  <p:childTnLst>
                                    <p:set>
                                      <p:cBhvr>
                                        <p:cTn id="13" dur="1" fill="hold">
                                          <p:stCondLst>
                                            <p:cond delay="0"/>
                                          </p:stCondLst>
                                        </p:cTn>
                                        <p:tgtEl>
                                          <p:spTgt spid="113"/>
                                        </p:tgtEl>
                                        <p:attrNameLst>
                                          <p:attrName>style.visibility</p:attrName>
                                        </p:attrNameLst>
                                      </p:cBhvr>
                                      <p:to>
                                        <p:strVal val="visible"/>
                                      </p:to>
                                    </p:set>
                                    <p:animEffect transition="in" filter="dissolve">
                                      <p:cBhvr>
                                        <p:cTn id="14" dur="10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p:bld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3"/>
</p:tagLst>
</file>

<file path=ppt/theme/theme1.xml><?xml version="1.0" encoding="utf-8"?>
<a:theme xmlns:a="http://schemas.openxmlformats.org/drawingml/2006/main" name="SWIFT_PPT_Template_20080902">
  <a:themeElements>
    <a:clrScheme name="SWIFT PPT Template 20080902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fontScheme name="SWIFT PPT Template 20080902">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 PPT Template 20080902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fontScheme name="Default Design">
      <a:majorFont>
        <a:latin typeface="Time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PSWSDocument" ma:contentTypeID="0x0101004C9DECB2D12E4C3EA904DFA9AD5B1250009395842A517EB14E872042F91B6A71C6" ma:contentTypeVersion="0" ma:contentTypeDescription="PlanetSwift Workspace Document" ma:contentTypeScope="" ma:versionID="50d042700c57195db9e3c2f5a775a1bf">
  <xsd:schema xmlns:xsd="http://www.w3.org/2001/XMLSchema" xmlns:p="http://schemas.microsoft.com/office/2006/metadata/properties" xmlns:ns1="http://schemas.microsoft.com/sharepoint/v3" targetNamespace="http://schemas.microsoft.com/office/2006/metadata/properties" ma:root="true" ma:fieldsID="9e3ec1e9706b857721ce1476aeedeaed" ns1:_="">
    <xsd:import namespace="http://schemas.microsoft.com/sharepoint/v3"/>
    <xsd:element name="properties">
      <xsd:complexType>
        <xsd:sequence>
          <xsd:element name="documentManagement">
            <xsd:complexType>
              <xsd:all>
                <xsd:element ref="ns1:Discuss"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Discuss" ma:index="8" nillable="true" ma:displayName="Discuss" ma:internalName="Discus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D22F363C-343B-4272-824A-0D98A15189A2}">
  <ds:schemaRefs>
    <ds:schemaRef ds:uri="http://schemas.microsoft.com/office/2006/metadata/properties"/>
  </ds:schemaRefs>
</ds:datastoreItem>
</file>

<file path=customXml/itemProps2.xml><?xml version="1.0" encoding="utf-8"?>
<ds:datastoreItem xmlns:ds="http://schemas.openxmlformats.org/officeDocument/2006/customXml" ds:itemID="{7541C741-81D2-44D9-90C2-5B463663DC7E}">
  <ds:schemaRefs>
    <ds:schemaRef ds:uri="http://schemas.microsoft.com/sharepoint/v3/contenttype/forms"/>
  </ds:schemaRefs>
</ds:datastoreItem>
</file>

<file path=customXml/itemProps3.xml><?xml version="1.0" encoding="utf-8"?>
<ds:datastoreItem xmlns:ds="http://schemas.openxmlformats.org/officeDocument/2006/customXml" ds:itemID="{D8B9BD45-22BB-430C-96C8-43C140912A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SWIFT_PPT_Template_20080902</Template>
  <TotalTime>15807</TotalTime>
  <Words>1063</Words>
  <Application>Microsoft Office PowerPoint</Application>
  <PresentationFormat>On-screen Show (4:3)</PresentationFormat>
  <Paragraphs>244</Paragraphs>
  <Slides>15</Slides>
  <Notes>3</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SWIFT_PPT_Template_20080902</vt:lpstr>
      <vt:lpstr>Default Design</vt:lpstr>
      <vt:lpstr>MyStandards</vt:lpstr>
      <vt:lpstr>Slide 2</vt:lpstr>
      <vt:lpstr>Slide 3</vt:lpstr>
      <vt:lpstr>Slide 4</vt:lpstr>
      <vt:lpstr>How to view content 1</vt:lpstr>
      <vt:lpstr>How to view content 2</vt:lpstr>
      <vt:lpstr>How to view content 3</vt:lpstr>
      <vt:lpstr>How to view content 4</vt:lpstr>
      <vt:lpstr>How to view content 5</vt:lpstr>
      <vt:lpstr>How to view content 6</vt:lpstr>
      <vt:lpstr>How to view content 7</vt:lpstr>
      <vt:lpstr>How to view content 8</vt:lpstr>
      <vt:lpstr>Symbols Used</vt:lpstr>
      <vt:lpstr>Symbols Used to denote usage</vt:lpstr>
      <vt:lpstr>Slide 15</vt:lpstr>
    </vt:vector>
  </TitlesOfParts>
  <Company>SWIFT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MyStandards Screenshots</dc:title>
  <dc:creator>smuys</dc:creator>
  <dc:description>©2011</dc:description>
  <cp:lastModifiedBy>jchapman</cp:lastModifiedBy>
  <cp:revision>422</cp:revision>
  <cp:lastPrinted>2008-07-11T16:37:00Z</cp:lastPrinted>
  <dcterms:created xsi:type="dcterms:W3CDTF">2010-08-25T06:24:33Z</dcterms:created>
  <dcterms:modified xsi:type="dcterms:W3CDTF">2012-01-19T09:33:21Z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0x0101004C9DECB2D12E4C3EA904DFA9AD5B1250009395842A517EB14E872042F91B6A71C6</vt:lpwstr>
  </property>
</Properties>
</file>