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39" r:id="rId2"/>
    <p:sldMasterId id="2147483790" r:id="rId3"/>
    <p:sldMasterId id="2147483802" r:id="rId4"/>
  </p:sldMasterIdLst>
  <p:notesMasterIdLst>
    <p:notesMasterId r:id="rId37"/>
  </p:notesMasterIdLst>
  <p:handoutMasterIdLst>
    <p:handoutMasterId r:id="rId38"/>
  </p:handoutMasterIdLst>
  <p:sldIdLst>
    <p:sldId id="256" r:id="rId5"/>
    <p:sldId id="448" r:id="rId6"/>
    <p:sldId id="453" r:id="rId7"/>
    <p:sldId id="576" r:id="rId8"/>
    <p:sldId id="574" r:id="rId9"/>
    <p:sldId id="454" r:id="rId10"/>
    <p:sldId id="394" r:id="rId11"/>
    <p:sldId id="427" r:id="rId12"/>
    <p:sldId id="426" r:id="rId13"/>
    <p:sldId id="429" r:id="rId14"/>
    <p:sldId id="430" r:id="rId15"/>
    <p:sldId id="431" r:id="rId16"/>
    <p:sldId id="435" r:id="rId17"/>
    <p:sldId id="516" r:id="rId18"/>
    <p:sldId id="518" r:id="rId19"/>
    <p:sldId id="465" r:id="rId20"/>
    <p:sldId id="466" r:id="rId21"/>
    <p:sldId id="519" r:id="rId22"/>
    <p:sldId id="472" r:id="rId23"/>
    <p:sldId id="470" r:id="rId24"/>
    <p:sldId id="578" r:id="rId25"/>
    <p:sldId id="549" r:id="rId26"/>
    <p:sldId id="554" r:id="rId27"/>
    <p:sldId id="555" r:id="rId28"/>
    <p:sldId id="559" r:id="rId29"/>
    <p:sldId id="561" r:id="rId30"/>
    <p:sldId id="563" r:id="rId31"/>
    <p:sldId id="565" r:id="rId32"/>
    <p:sldId id="566" r:id="rId33"/>
    <p:sldId id="567" r:id="rId34"/>
    <p:sldId id="572" r:id="rId35"/>
    <p:sldId id="573" r:id="rId3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34" charset="-127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34" charset="-127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34" charset="-127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34" charset="-127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34" charset="-127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굴림" pitchFamily="34" charset="-127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굴림" pitchFamily="34" charset="-127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굴림" pitchFamily="34" charset="-127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굴림" pitchFamily="34" charset="-127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AAD2EE"/>
    <a:srgbClr val="FF00FF"/>
    <a:srgbClr val="00FFCC"/>
    <a:srgbClr val="EA6716"/>
    <a:srgbClr val="009900"/>
    <a:srgbClr val="FFFF00"/>
    <a:srgbClr val="C6ED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8824" autoAdjust="0"/>
  </p:normalViewPr>
  <p:slideViewPr>
    <p:cSldViewPr>
      <p:cViewPr varScale="1">
        <p:scale>
          <a:sx n="77" d="100"/>
          <a:sy n="77" d="100"/>
        </p:scale>
        <p:origin x="-9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U:\Documents%20and%20Settings\sjl\My%20Documents\OREI-Statistics\ABO%20reg%20data\Size%20and%20composition\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u:\Documents%20and%20Settings\sjl\My%20Documents\OREI-Statistics\ABO%20reg%20data\Size%20and%20composition\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9.8680115206838226E-2"/>
          <c:y val="5.8632597395914123E-2"/>
          <c:w val="0.85141579177602456"/>
          <c:h val="0.8384822155851207"/>
        </c:manualLayout>
      </c:layout>
      <c:barChart>
        <c:barDir val="col"/>
        <c:grouping val="stacked"/>
        <c:ser>
          <c:idx val="0"/>
          <c:order val="0"/>
          <c:tx>
            <c:strRef>
              <c:f>'RG-LCY_in_USD_Local_Total_ex_Ja'!$G$6</c:f>
              <c:strCache>
                <c:ptCount val="1"/>
                <c:pt idx="0">
                  <c:v>Govt</c:v>
                </c:pt>
              </c:strCache>
            </c:strRef>
          </c:tx>
          <c:spPr>
            <a:solidFill>
              <a:srgbClr val="EA6716"/>
            </a:solidFill>
          </c:spPr>
          <c:cat>
            <c:strRef>
              <c:f>'RG-LCY_in_USD_Local_Total_ex_Ja'!$E$4:$E$20</c:f>
              <c:strCach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strCache>
            </c:strRef>
          </c:cat>
          <c:val>
            <c:numRef>
              <c:f>'RG-LCY_in_USD_Local_Total_ex_Ja'!$B$4:$B$20</c:f>
              <c:numCache>
                <c:formatCode>0</c:formatCode>
                <c:ptCount val="17"/>
                <c:pt idx="0">
                  <c:v>99.27</c:v>
                </c:pt>
                <c:pt idx="1">
                  <c:v>104.3</c:v>
                </c:pt>
                <c:pt idx="2">
                  <c:v>127.64</c:v>
                </c:pt>
                <c:pt idx="3">
                  <c:v>246.98000000000027</c:v>
                </c:pt>
                <c:pt idx="4">
                  <c:v>346.12</c:v>
                </c:pt>
                <c:pt idx="5">
                  <c:v>493.39</c:v>
                </c:pt>
                <c:pt idx="6">
                  <c:v>554.38</c:v>
                </c:pt>
                <c:pt idx="7">
                  <c:v>710.82999999999947</c:v>
                </c:pt>
                <c:pt idx="8">
                  <c:v>883.91</c:v>
                </c:pt>
                <c:pt idx="9">
                  <c:v>1181.46</c:v>
                </c:pt>
                <c:pt idx="10">
                  <c:v>1509.6599999999999</c:v>
                </c:pt>
                <c:pt idx="11">
                  <c:v>1909.95</c:v>
                </c:pt>
                <c:pt idx="12">
                  <c:v>2463.3900000000012</c:v>
                </c:pt>
                <c:pt idx="13">
                  <c:v>2749.3500000000022</c:v>
                </c:pt>
                <c:pt idx="14">
                  <c:v>3112.75</c:v>
                </c:pt>
                <c:pt idx="15">
                  <c:v>3590.54</c:v>
                </c:pt>
                <c:pt idx="16">
                  <c:v>3774.44</c:v>
                </c:pt>
              </c:numCache>
            </c:numRef>
          </c:val>
        </c:ser>
        <c:ser>
          <c:idx val="1"/>
          <c:order val="1"/>
          <c:tx>
            <c:strRef>
              <c:f>'RG-LCY_in_USD_Local_Total_ex_Ja'!$H$6</c:f>
              <c:strCache>
                <c:ptCount val="1"/>
                <c:pt idx="0">
                  <c:v>Corp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'RG-LCY_in_USD_Local_Total_ex_Ja'!$E$4:$E$20</c:f>
              <c:strCach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strCache>
            </c:strRef>
          </c:cat>
          <c:val>
            <c:numRef>
              <c:f>'RG-LCY_in_USD_Local_Total_ex_Ja'!$C$4:$C$20</c:f>
              <c:numCache>
                <c:formatCode>0</c:formatCode>
                <c:ptCount val="17"/>
                <c:pt idx="0">
                  <c:v>26.84</c:v>
                </c:pt>
                <c:pt idx="1">
                  <c:v>40.36</c:v>
                </c:pt>
                <c:pt idx="2">
                  <c:v>48.3</c:v>
                </c:pt>
                <c:pt idx="3">
                  <c:v>57.24</c:v>
                </c:pt>
                <c:pt idx="4">
                  <c:v>69.34</c:v>
                </c:pt>
                <c:pt idx="5">
                  <c:v>342.55</c:v>
                </c:pt>
                <c:pt idx="6">
                  <c:v>393.34000000000032</c:v>
                </c:pt>
                <c:pt idx="7">
                  <c:v>456</c:v>
                </c:pt>
                <c:pt idx="8">
                  <c:v>465.05</c:v>
                </c:pt>
                <c:pt idx="9">
                  <c:v>518.93999999999949</c:v>
                </c:pt>
                <c:pt idx="10">
                  <c:v>596.83999999999946</c:v>
                </c:pt>
                <c:pt idx="11">
                  <c:v>756.52</c:v>
                </c:pt>
                <c:pt idx="12">
                  <c:v>929.2</c:v>
                </c:pt>
                <c:pt idx="13">
                  <c:v>947.05</c:v>
                </c:pt>
                <c:pt idx="14">
                  <c:v>1291.1799999999998</c:v>
                </c:pt>
                <c:pt idx="15">
                  <c:v>1609.6699999999998</c:v>
                </c:pt>
                <c:pt idx="16">
                  <c:v>1897.03</c:v>
                </c:pt>
              </c:numCache>
            </c:numRef>
          </c:val>
        </c:ser>
        <c:gapWidth val="95"/>
        <c:overlap val="100"/>
        <c:axId val="52934528"/>
        <c:axId val="52936064"/>
      </c:barChart>
      <c:catAx>
        <c:axId val="52934528"/>
        <c:scaling>
          <c:orientation val="minMax"/>
        </c:scaling>
        <c:axPos val="b"/>
        <c:numFmt formatCode="[$-409]mmm\-yy;@" sourceLinked="1"/>
        <c:tickLblPos val="nextTo"/>
        <c:spPr>
          <a:ln>
            <a:solidFill>
              <a:srgbClr val="00349E">
                <a:lumMod val="60000"/>
                <a:lumOff val="40000"/>
              </a:srgbClr>
            </a:solidFill>
          </a:ln>
        </c:spPr>
        <c:txPr>
          <a:bodyPr/>
          <a:lstStyle/>
          <a:p>
            <a:pPr>
              <a:defRPr lang="ja-JP" sz="1400"/>
            </a:pPr>
            <a:endParaRPr lang="en-US"/>
          </a:p>
        </c:txPr>
        <c:crossAx val="52936064"/>
        <c:crosses val="autoZero"/>
        <c:auto val="1"/>
        <c:lblAlgn val="ctr"/>
        <c:lblOffset val="100"/>
        <c:tickLblSkip val="2"/>
      </c:catAx>
      <c:valAx>
        <c:axId val="52936064"/>
        <c:scaling>
          <c:orientation val="minMax"/>
        </c:scaling>
        <c:axPos val="l"/>
        <c:majorGridlines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</c:majorGridlines>
        <c:numFmt formatCode="0" sourceLinked="1"/>
        <c:tickLblPos val="nextTo"/>
        <c:spPr>
          <a:ln>
            <a:solidFill>
              <a:schemeClr val="accent6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lang="ja-JP" sz="1600"/>
            </a:pPr>
            <a:endParaRPr lang="en-US"/>
          </a:p>
        </c:txPr>
        <c:crossAx val="529345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424936402180497"/>
          <c:y val="0.36475238292582035"/>
          <c:w val="0.27318760698390981"/>
          <c:h val="7.8302454840205066E-2"/>
        </c:manualLayout>
      </c:layout>
      <c:txPr>
        <a:bodyPr/>
        <a:lstStyle/>
        <a:p>
          <a:pPr>
            <a:defRPr lang="ja-JP" sz="1600"/>
          </a:pPr>
          <a:endParaRPr lang="en-US"/>
        </a:p>
      </c:txPr>
    </c:legend>
    <c:plotVisOnly val="1"/>
    <c:dispBlanksAs val="gap"/>
  </c:chart>
  <c:spPr>
    <a:noFill/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6.3635950209194145E-2"/>
          <c:y val="5.1519479182749232E-2"/>
          <c:w val="0.93636403404119961"/>
          <c:h val="0.8698803458391231"/>
        </c:manualLayout>
      </c:layout>
      <c:bar3DChart>
        <c:barDir val="col"/>
        <c:grouping val="stacked"/>
        <c:ser>
          <c:idx val="0"/>
          <c:order val="0"/>
          <c:spPr>
            <a:solidFill>
              <a:schemeClr val="bg2">
                <a:lumMod val="40000"/>
                <a:lumOff val="60000"/>
              </a:schemeClr>
            </a:solidFill>
          </c:spPr>
          <c:dPt>
            <c:idx val="0"/>
            <c:spPr>
              <a:solidFill>
                <a:schemeClr val="bg2">
                  <a:lumMod val="50000"/>
                </a:schemeClr>
              </a:solidFill>
            </c:spPr>
          </c:dPt>
          <c:cat>
            <c:strRef>
              <c:f>'RG-LCY_in_USD_Local_Total_ex_Ja'!$A$54:$A$57</c:f>
              <c:strCache>
                <c:ptCount val="4"/>
                <c:pt idx="0">
                  <c:v>Into the region</c:v>
                </c:pt>
                <c:pt idx="1">
                  <c:v>Europe</c:v>
                </c:pt>
                <c:pt idx="2">
                  <c:v>US</c:v>
                </c:pt>
                <c:pt idx="3">
                  <c:v>Other region</c:v>
                </c:pt>
              </c:strCache>
            </c:strRef>
          </c:cat>
          <c:val>
            <c:numRef>
              <c:f>'RG-LCY_in_USD_Local_Total_ex_Ja'!$C$54:$C$57</c:f>
              <c:numCache>
                <c:formatCode>General</c:formatCode>
                <c:ptCount val="4"/>
                <c:pt idx="0">
                  <c:v>4.3</c:v>
                </c:pt>
                <c:pt idx="1">
                  <c:v>33.9</c:v>
                </c:pt>
                <c:pt idx="2">
                  <c:v>29.2</c:v>
                </c:pt>
                <c:pt idx="3">
                  <c:v>32.600000000000009</c:v>
                </c:pt>
              </c:numCache>
            </c:numRef>
          </c:val>
        </c:ser>
        <c:shape val="cylinder"/>
        <c:axId val="53591424"/>
        <c:axId val="53593216"/>
        <c:axId val="0"/>
      </c:bar3DChart>
      <c:catAx>
        <c:axId val="5359142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lang="ja-JP" sz="1600"/>
            </a:pPr>
            <a:endParaRPr lang="en-US"/>
          </a:p>
        </c:txPr>
        <c:crossAx val="53593216"/>
        <c:crosses val="autoZero"/>
        <c:auto val="1"/>
        <c:lblAlgn val="ctr"/>
        <c:lblOffset val="100"/>
      </c:catAx>
      <c:valAx>
        <c:axId val="535932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ja-JP" sz="1600"/>
            </a:pPr>
            <a:endParaRPr lang="en-US"/>
          </a:p>
        </c:txPr>
        <c:crossAx val="53591424"/>
        <c:crosses val="autoZero"/>
        <c:crossBetween val="between"/>
      </c:valAx>
    </c:plotArea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b="0">
                <a:latin typeface="Arial" pitchFamily="34" charset="0"/>
                <a:ea typeface="굴림" pitchFamily="50" charset="-127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b="0">
                <a:latin typeface="Arial" pitchFamily="34" charset="0"/>
                <a:ea typeface="굴림" pitchFamily="50" charset="-127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b="0">
                <a:latin typeface="Arial" pitchFamily="34" charset="0"/>
                <a:ea typeface="굴림" pitchFamily="50" charset="-127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b="0">
                <a:latin typeface="Arial" pitchFamily="34" charset="0"/>
                <a:ea typeface="굴림" pitchFamily="50" charset="-127"/>
                <a:cs typeface="Arial" pitchFamily="34" charset="0"/>
              </a:defRPr>
            </a:lvl1pPr>
          </a:lstStyle>
          <a:p>
            <a:pPr>
              <a:defRPr/>
            </a:pPr>
            <a:fld id="{CC4F58D8-C450-4B74-825C-14EEABA493B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651595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b="0">
                <a:latin typeface="Arial" pitchFamily="34" charset="0"/>
                <a:ea typeface="굴림" pitchFamily="50" charset="-127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b="0">
                <a:latin typeface="Arial" pitchFamily="34" charset="0"/>
                <a:ea typeface="굴림" pitchFamily="50" charset="-127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 smtClean="0"/>
              <a:t>Click to edit Master text styles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b="0">
                <a:latin typeface="Arial" pitchFamily="34" charset="0"/>
                <a:ea typeface="굴림" pitchFamily="50" charset="-127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b="0">
                <a:latin typeface="Arial" pitchFamily="34" charset="0"/>
                <a:ea typeface="굴림" pitchFamily="50" charset="-127"/>
                <a:cs typeface="Arial" pitchFamily="34" charset="0"/>
              </a:defRPr>
            </a:lvl1pPr>
          </a:lstStyle>
          <a:p>
            <a:pPr>
              <a:defRPr/>
            </a:pPr>
            <a:fld id="{EA94860F-85EF-48F8-9E48-693D18D84AA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796378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C7149-A91F-484B-AD01-9CE19D4B1471}" type="slidenum">
              <a:rPr lang="ko-KR" altLang="en-US" smtClean="0">
                <a:latin typeface="Arial" charset="0"/>
                <a:ea typeface="굴림" pitchFamily="34" charset="-127"/>
              </a:rPr>
              <a:pPr/>
              <a:t>1</a:t>
            </a:fld>
            <a:endParaRPr lang="en-US" altLang="ko-KR" smtClean="0">
              <a:latin typeface="Arial" charset="0"/>
              <a:ea typeface="굴림" pitchFamily="34" charset="-127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ko-KR" altLang="en-US" dirty="0" smtClean="0">
              <a:latin typeface="Arial" charset="0"/>
              <a:ea typeface="굴림" pitchFamily="34" charset="-127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278706-BF2F-42C5-9031-A495543265DD}" type="slidenum">
              <a:rPr lang="ko-KR" altLang="en-US" smtClean="0">
                <a:latin typeface="Arial" charset="0"/>
                <a:ea typeface="굴림" pitchFamily="34" charset="-127"/>
              </a:rPr>
              <a:pPr/>
              <a:t>10</a:t>
            </a:fld>
            <a:endParaRPr lang="en-US" altLang="ko-KR" smtClean="0">
              <a:latin typeface="Arial" charset="0"/>
              <a:ea typeface="굴림" pitchFamily="34" charset="-127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ko-KR" altLang="en-US" dirty="0" smtClean="0">
              <a:latin typeface="Arial" charset="0"/>
              <a:ea typeface="굴림" pitchFamily="34" charset="-127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3B90C6-22BF-41C2-9BD6-3FCDB6DB674E}" type="slidenum">
              <a:rPr lang="ko-KR" altLang="en-US" smtClean="0">
                <a:latin typeface="Arial" charset="0"/>
                <a:ea typeface="굴림" pitchFamily="34" charset="-127"/>
              </a:rPr>
              <a:pPr/>
              <a:t>11</a:t>
            </a:fld>
            <a:endParaRPr lang="en-US" altLang="ko-KR" smtClean="0">
              <a:latin typeface="Arial" charset="0"/>
              <a:ea typeface="굴림" pitchFamily="34" charset="-127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0" eaLnBrk="1" hangingPunct="1"/>
            <a:endParaRPr lang="ko-KR" altLang="en-US" dirty="0" smtClean="0">
              <a:latin typeface="Arial" charset="0"/>
              <a:ea typeface="굴림" pitchFamily="34" charset="-127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EF9517-7665-42F2-AA24-3567C7FA406D}" type="slidenum">
              <a:rPr lang="ko-KR" altLang="en-US" smtClean="0">
                <a:latin typeface="Arial" charset="0"/>
                <a:ea typeface="굴림" pitchFamily="34" charset="-127"/>
              </a:rPr>
              <a:pPr/>
              <a:t>12</a:t>
            </a:fld>
            <a:endParaRPr lang="en-US" altLang="ko-KR" smtClean="0">
              <a:latin typeface="Arial" charset="0"/>
              <a:ea typeface="굴림" pitchFamily="34" charset="-127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ko-KR" altLang="en-US" dirty="0" smtClean="0">
              <a:latin typeface="Arial" charset="0"/>
              <a:ea typeface="굴림" pitchFamily="34" charset="-127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4604E4-9B83-498B-9745-DA5E2727621E}" type="slidenum">
              <a:rPr lang="ko-KR" altLang="en-US" smtClean="0">
                <a:latin typeface="Arial" charset="0"/>
                <a:ea typeface="굴림" pitchFamily="34" charset="-127"/>
              </a:rPr>
              <a:pPr/>
              <a:t>13</a:t>
            </a:fld>
            <a:endParaRPr lang="en-US" altLang="ko-KR" smtClean="0">
              <a:latin typeface="Arial" charset="0"/>
              <a:ea typeface="굴림" pitchFamily="34" charset="-127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dirty="0" smtClean="0">
              <a:latin typeface="Arial" charset="0"/>
              <a:ea typeface="굴림" pitchFamily="34" charset="-127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5FD73-F9CC-42DD-92B3-676F93699B92}" type="slidenum">
              <a:rPr lang="ko-KR" altLang="en-US" smtClean="0">
                <a:latin typeface="Arial" charset="0"/>
                <a:ea typeface="굴림" pitchFamily="34" charset="-127"/>
              </a:rPr>
              <a:pPr/>
              <a:t>14</a:t>
            </a:fld>
            <a:endParaRPr lang="en-US" altLang="ko-KR" smtClean="0">
              <a:latin typeface="Arial" charset="0"/>
              <a:ea typeface="굴림" pitchFamily="34" charset="-127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dirty="0" smtClean="0">
              <a:latin typeface="Arial" charset="0"/>
              <a:ea typeface="굴림" pitchFamily="34" charset="-127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4860F-85EF-48F8-9E48-693D18D84AA1}" type="slidenum">
              <a:rPr lang="ko-KR" altLang="en-US" smtClean="0"/>
              <a:pPr>
                <a:defRPr/>
              </a:pPr>
              <a:t>15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 smtClean="0">
              <a:latin typeface="Arial" charset="0"/>
              <a:cs typeface="Arial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DFFC5-2D04-4160-A661-B4E0A5D9CC77}" type="slidenum">
              <a:rPr lang="ko-KR" altLang="en-US" smtClean="0">
                <a:latin typeface="Arial" charset="0"/>
                <a:ea typeface="굴림" pitchFamily="34" charset="-127"/>
              </a:rPr>
              <a:pPr/>
              <a:t>16</a:t>
            </a:fld>
            <a:endParaRPr lang="en-US" altLang="ko-KR" smtClean="0">
              <a:latin typeface="Arial" charset="0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4860F-85EF-48F8-9E48-693D18D84AA1}" type="slidenum">
              <a:rPr lang="ko-KR" altLang="en-US" smtClean="0"/>
              <a:pPr>
                <a:defRPr/>
              </a:pPr>
              <a:t>17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en-US" sz="12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4860F-85EF-48F8-9E48-693D18D84AA1}" type="slidenum">
              <a:rPr lang="ko-KR" altLang="en-US" smtClean="0"/>
              <a:pPr>
                <a:defRPr/>
              </a:pPr>
              <a:t>19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4860F-85EF-48F8-9E48-693D18D84AA1}" type="slidenum">
              <a:rPr lang="ko-KR" altLang="en-US" smtClean="0"/>
              <a:pPr>
                <a:defRPr/>
              </a:pPr>
              <a:t>20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735BED-1F22-4FDD-B4C4-BCC7205BB917}" type="slidenum">
              <a:rPr lang="ko-KR" altLang="en-US" smtClean="0">
                <a:latin typeface="Arial" charset="0"/>
                <a:ea typeface="굴림" pitchFamily="34" charset="-127"/>
              </a:rPr>
              <a:pPr/>
              <a:t>2</a:t>
            </a:fld>
            <a:endParaRPr lang="en-US" altLang="ko-KR" smtClean="0">
              <a:latin typeface="Arial" charset="0"/>
              <a:ea typeface="굴림" pitchFamily="34" charset="-127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0">
              <a:buFont typeface="Arial" pitchFamily="34" charset="0"/>
              <a:buChar char="•"/>
            </a:pPr>
            <a:endParaRPr lang="ko-KR" altLang="en-US" dirty="0" smtClean="0">
              <a:latin typeface="Arial" charset="0"/>
              <a:ea typeface="굴림" pitchFamily="34" charset="-127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32D9EA-D8CA-4FA7-B5A9-369C783E08C3}" type="slidenum">
              <a:rPr lang="ko-KR" altLang="en-US" smtClean="0">
                <a:latin typeface="Arial" charset="0"/>
                <a:ea typeface="굴림" pitchFamily="34" charset="-127"/>
              </a:rPr>
              <a:pPr/>
              <a:t>21</a:t>
            </a:fld>
            <a:endParaRPr lang="en-US" altLang="ko-KR" smtClean="0">
              <a:latin typeface="Arial" charset="0"/>
              <a:ea typeface="굴림" pitchFamily="34" charset="-127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latin typeface="Arial" charset="0"/>
              <a:ea typeface="굴림" pitchFamily="34" charset="-127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BF512A-92A9-44C3-94F0-5A8C7EBBBDA0}" type="slidenum">
              <a:rPr lang="ko-KR" altLang="en-US" smtClean="0">
                <a:solidFill>
                  <a:prstClr val="black"/>
                </a:solidFill>
              </a:rPr>
              <a:pPr/>
              <a:t>22</a:t>
            </a:fld>
            <a:endParaRPr lang="en-US" altLang="ko-KR" smtClean="0">
              <a:solidFill>
                <a:prstClr val="black"/>
              </a:solidFill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dirty="0" smtClean="0">
              <a:latin typeface="Arial" charset="0"/>
              <a:ea typeface="굴림" pitchFamily="34" charset="-127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6230" tIns="48114" rIns="96230" bIns="48114"/>
          <a:lstStyle/>
          <a:p>
            <a:pPr eaLnBrk="1" hangingPunct="1"/>
            <a:endParaRPr lang="ja-JP" altLang="en-US" smtClean="0">
              <a:latin typeface="Arial" charset="0"/>
              <a:cs typeface="Arial" charset="0"/>
            </a:endParaRPr>
          </a:p>
        </p:txBody>
      </p:sp>
      <p:sp>
        <p:nvSpPr>
          <p:cNvPr id="88067" name="スライド番号プレースホルダ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105" tIns="49551" rIns="99105" bIns="49551" anchor="b"/>
          <a:lstStyle/>
          <a:p>
            <a:pPr algn="r" defTabSz="992188" eaLnBrk="0" hangingPunct="0"/>
            <a:fld id="{4E692DED-0162-4059-AEFA-FC9198F88D73}" type="slidenum">
              <a:rPr lang="en-US" altLang="ja-JP" sz="1200">
                <a:solidFill>
                  <a:srgbClr val="000000"/>
                </a:solidFill>
              </a:rPr>
              <a:pPr algn="r" defTabSz="992188" eaLnBrk="0" hangingPunct="0"/>
              <a:t>23</a:t>
            </a:fld>
            <a:endParaRPr lang="en-US" altLang="ja-JP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6230" tIns="48114" rIns="96230" bIns="48114"/>
          <a:lstStyle/>
          <a:p>
            <a:pPr eaLnBrk="1" hangingPunct="1"/>
            <a:endParaRPr lang="ja-JP" altLang="en-US" smtClean="0">
              <a:latin typeface="Arial" charset="0"/>
              <a:cs typeface="Arial" charset="0"/>
            </a:endParaRPr>
          </a:p>
        </p:txBody>
      </p:sp>
      <p:sp>
        <p:nvSpPr>
          <p:cNvPr id="98307" name="スライド番号プレースホルダ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828" tIns="49914" rIns="99828" bIns="49914" anchor="b"/>
          <a:lstStyle/>
          <a:p>
            <a:pPr algn="r" defTabSz="996950" eaLnBrk="0" hangingPunct="0"/>
            <a:fld id="{27B54F06-2D49-4318-920F-B1A6D230F460}" type="slidenum">
              <a:rPr lang="en-US" altLang="ja-JP" sz="1200">
                <a:solidFill>
                  <a:srgbClr val="000000"/>
                </a:solidFill>
              </a:rPr>
              <a:pPr algn="r" defTabSz="996950" eaLnBrk="0" hangingPunct="0"/>
              <a:t>24</a:t>
            </a:fld>
            <a:endParaRPr lang="en-US" altLang="ja-JP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4860F-85EF-48F8-9E48-693D18D84AA1}" type="slidenum">
              <a:rPr lang="ko-KR" altLang="en-US" smtClean="0"/>
              <a:pPr>
                <a:defRPr/>
              </a:pPr>
              <a:t>30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4860F-85EF-48F8-9E48-693D18D84AA1}" type="slidenum">
              <a:rPr lang="ko-KR" altLang="en-US" smtClean="0"/>
              <a:pPr>
                <a:defRPr/>
              </a:pPr>
              <a:t>31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12B981-7989-4CB5-A910-DBFC0F6CAA55}" type="slidenum">
              <a:rPr lang="ko-KR" altLang="en-US" smtClean="0">
                <a:solidFill>
                  <a:prstClr val="black"/>
                </a:solidFill>
              </a:rPr>
              <a:pPr/>
              <a:t>32</a:t>
            </a:fld>
            <a:endParaRPr lang="en-US" altLang="ko-KR" smtClean="0">
              <a:solidFill>
                <a:prstClr val="black"/>
              </a:solidFill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dirty="0" smtClean="0">
              <a:latin typeface="Arial" charset="0"/>
              <a:ea typeface="굴림" pitchFamily="34" charset="-127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F944B4-8727-42AD-85EC-D22C311EFB1B}" type="slidenum">
              <a:rPr lang="ko-KR" altLang="en-US" smtClean="0">
                <a:latin typeface="Arial" charset="0"/>
                <a:ea typeface="굴림" pitchFamily="34" charset="-127"/>
              </a:rPr>
              <a:pPr/>
              <a:t>3</a:t>
            </a:fld>
            <a:endParaRPr lang="en-US" altLang="ko-KR" smtClean="0">
              <a:latin typeface="Arial" charset="0"/>
              <a:ea typeface="굴림" pitchFamily="34" charset="-127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algn="just">
              <a:buFont typeface="Wingdings" pitchFamily="2" charset="2"/>
              <a:buNone/>
            </a:pPr>
            <a:endParaRPr lang="en-US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4E1234-A4A7-4553-8079-478BE738EE2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CD33B2-5F6E-4165-AEF6-AA89764B6F63}" type="slidenum">
              <a:rPr lang="ko-KR" altLang="en-US" smtClean="0">
                <a:latin typeface="Arial" charset="0"/>
                <a:ea typeface="굴림" pitchFamily="34" charset="-127"/>
              </a:rPr>
              <a:pPr/>
              <a:t>5</a:t>
            </a:fld>
            <a:endParaRPr lang="en-US" altLang="ko-KR" smtClean="0">
              <a:latin typeface="Arial" charset="0"/>
              <a:ea typeface="굴림" pitchFamily="34" charset="-127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dirty="0" smtClean="0">
              <a:latin typeface="Arial" charset="0"/>
              <a:ea typeface="굴림" pitchFamily="34" charset="-127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5D7DAE-8B47-42FF-89BA-C33053CB9439}" type="slidenum">
              <a:rPr lang="ko-KR" altLang="en-US" smtClean="0">
                <a:latin typeface="Arial" charset="0"/>
                <a:ea typeface="굴림" pitchFamily="34" charset="-127"/>
              </a:rPr>
              <a:pPr/>
              <a:t>6</a:t>
            </a:fld>
            <a:endParaRPr lang="en-US" altLang="ko-KR" smtClean="0">
              <a:latin typeface="Arial" charset="0"/>
              <a:ea typeface="굴림" pitchFamily="34" charset="-127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dirty="0" smtClean="0">
              <a:latin typeface="Arial" charset="0"/>
              <a:ea typeface="굴림" pitchFamily="34" charset="-127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1C92A9-4284-42C5-828A-90C7ED274DA8}" type="slidenum">
              <a:rPr lang="ko-KR" altLang="en-US" smtClean="0">
                <a:latin typeface="Arial" charset="0"/>
                <a:ea typeface="굴림" pitchFamily="34" charset="-127"/>
              </a:rPr>
              <a:pPr/>
              <a:t>7</a:t>
            </a:fld>
            <a:endParaRPr lang="en-US" altLang="ko-KR" smtClean="0">
              <a:latin typeface="Arial" charset="0"/>
              <a:ea typeface="굴림" pitchFamily="34" charset="-127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endParaRPr lang="ko-KR" altLang="en-US" dirty="0" smtClean="0">
              <a:latin typeface="Arial" charset="0"/>
              <a:ea typeface="굴림" pitchFamily="34" charset="-127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4AE2F7-ACFB-4C28-BB49-D026BA5EF126}" type="slidenum">
              <a:rPr lang="ko-KR" altLang="en-US" smtClean="0">
                <a:latin typeface="Arial" charset="0"/>
                <a:ea typeface="굴림" pitchFamily="34" charset="-127"/>
              </a:rPr>
              <a:pPr/>
              <a:t>8</a:t>
            </a:fld>
            <a:endParaRPr lang="en-US" altLang="ko-KR" smtClean="0">
              <a:latin typeface="Arial" charset="0"/>
              <a:ea typeface="굴림" pitchFamily="34" charset="-127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endParaRPr lang="ko-KR" altLang="en-US" dirty="0" smtClean="0">
              <a:latin typeface="Arial" charset="0"/>
              <a:ea typeface="굴림" pitchFamily="34" charset="-127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75D3A0-887A-43BB-A551-9881ED9A4820}" type="slidenum">
              <a:rPr lang="ko-KR" altLang="en-US" smtClean="0">
                <a:latin typeface="Arial" charset="0"/>
                <a:ea typeface="굴림" pitchFamily="34" charset="-127"/>
              </a:rPr>
              <a:pPr/>
              <a:t>9</a:t>
            </a:fld>
            <a:endParaRPr lang="en-US" altLang="ko-KR" smtClean="0">
              <a:latin typeface="Arial" charset="0"/>
              <a:ea typeface="굴림" pitchFamily="34" charset="-127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ja-JP" sz="1200" b="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b="1" dirty="0" smtClean="0">
              <a:latin typeface="Times New Roman" pitchFamily="18" charset="0"/>
            </a:endParaRPr>
          </a:p>
          <a:p>
            <a:pPr eaLnBrk="1" hangingPunct="1"/>
            <a:endParaRPr lang="ko-KR" altLang="en-US" dirty="0" smtClean="0">
              <a:latin typeface="Arial" charset="0"/>
              <a:ea typeface="굴림" pitchFamily="34" charset="-127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B826B-F617-434A-AE25-D4478131D145}" type="datetime1">
              <a:rPr lang="en-US"/>
              <a:pPr>
                <a:defRPr/>
              </a:pPr>
              <a:t>03/11/2012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972DD-EB93-4298-90F4-BF82CC268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7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EE296-E05F-4C10-A317-F4E1F5BB9348}" type="datetime1">
              <a:rPr lang="en-US" altLang="ko-KR"/>
              <a:pPr>
                <a:defRPr/>
              </a:pPr>
              <a:t>03/11/2012</a:t>
            </a:fld>
            <a:endParaRPr lang="en-US" altLang="ko-KR"/>
          </a:p>
        </p:txBody>
      </p:sp>
      <p:sp>
        <p:nvSpPr>
          <p:cNvPr id="3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08EAC-A53C-4C2F-A9D1-7218671B71C7}" type="datetime1">
              <a:rPr lang="en-US"/>
              <a:pPr>
                <a:defRPr/>
              </a:pPr>
              <a:t>03/11/2012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6B161-DA89-4295-ADD1-8370E8479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FA66A-306C-4303-8EE5-7CBDB853E7D1}" type="datetime1">
              <a:rPr lang="en-US"/>
              <a:pPr>
                <a:defRPr/>
              </a:pPr>
              <a:t>03/11/2012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744DB-0B79-4F0D-89C2-BF89A864A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B446E-D946-438A-9244-F635E4C1DC04}" type="datetime1">
              <a:rPr lang="en-US"/>
              <a:pPr>
                <a:defRPr/>
              </a:pPr>
              <a:t>03/11/2012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C5ED3-609A-4AE6-85AA-E1DCDDADB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DB286-FA02-4DD1-862B-EE435A645012}" type="datetime1">
              <a:rPr lang="en-US"/>
              <a:pPr>
                <a:defRPr/>
              </a:pPr>
              <a:t>03/11/2012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56A9E-1C02-41DE-9069-374650DDB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317E6-123A-41E1-AB02-2F729114A544}" type="datetime1">
              <a:rPr lang="en-US"/>
              <a:pPr>
                <a:defRPr/>
              </a:pPr>
              <a:t>03/11/2012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EB090-F378-489B-B2F7-6730A2651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95CE4-991F-46C0-8EFA-36B6CA27D015}" type="datetime1">
              <a:rPr lang="en-US"/>
              <a:pPr>
                <a:defRPr/>
              </a:pPr>
              <a:t>03/11/2012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2957C-1613-4CC2-8067-B7E41DE8F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96669-D182-4939-905B-1A4AD5356056}" type="datetime1">
              <a:rPr lang="en-US"/>
              <a:pPr>
                <a:defRPr/>
              </a:pPr>
              <a:t>03/11/2012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41EF5-9B3C-4A71-8048-245A69BE0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6A513-CC79-45B4-94C7-4CC16F13DAEC}" type="datetime1">
              <a:rPr lang="en-US"/>
              <a:pPr>
                <a:defRPr/>
              </a:pPr>
              <a:t>03/11/2012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3B86F-A8FB-4668-8FE2-47E0B7560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B5E2C-99C8-4175-B94F-3EE7D358DFC0}" type="datetime1">
              <a:rPr lang="en-US"/>
              <a:pPr>
                <a:defRPr/>
              </a:pPr>
              <a:t>03/11/2012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EE463-1535-4C48-8C14-FC58E7951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8D9CC-FB62-4BFB-9505-4F943072A656}" type="datetime1">
              <a:rPr lang="en-US"/>
              <a:pPr>
                <a:defRPr/>
              </a:pPr>
              <a:t>03/11/2012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10CD-A343-406E-8EAD-930DF89D8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7EDDE-32EC-437C-97F9-2604EFE2F05E}" type="datetime1">
              <a:rPr lang="en-US"/>
              <a:pPr>
                <a:defRPr/>
              </a:pPr>
              <a:t>03/11/2012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F9482-CA46-47BA-82A5-C7AB4C71D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D7C9A-BFDD-4D9E-A696-E25E2C044E0E}" type="datetime1">
              <a:rPr lang="en-US"/>
              <a:pPr>
                <a:defRPr/>
              </a:pPr>
              <a:t>03/11/2012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FD6E5-4316-4B4C-8F11-5CBB8D838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AE1F5-6685-42F4-9666-E32256009421}" type="datetime1">
              <a:rPr lang="en-US"/>
              <a:pPr>
                <a:defRPr/>
              </a:pPr>
              <a:t>03/11/2012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AFA4C-E1D6-4073-8068-DF96D803F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7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4C26B-394A-40CC-8053-6F18AE1E91E7}" type="datetime1">
              <a:rPr lang="en-US" altLang="ko-KR"/>
              <a:pPr>
                <a:defRPr/>
              </a:pPr>
              <a:t>03/11/2012</a:t>
            </a:fld>
            <a:endParaRPr lang="en-US" altLang="ko-KR"/>
          </a:p>
        </p:txBody>
      </p:sp>
      <p:sp>
        <p:nvSpPr>
          <p:cNvPr id="3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 spd="med">
    <p:cu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1D426-2FCA-47C6-8A13-CBED83A89C2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87899-554E-469D-892F-85BFAC41E1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8F476-735F-4025-98CE-D900C5336FA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DA6F5-E6EE-4072-B6B0-B1B03963E8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4CA7F-CDEC-48E3-841C-909D760AD21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46B87-B3EE-4CAB-A8BD-B563D79C63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850F9-7E02-49FA-AD89-B6935C7DC36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01B62-F14F-499D-873D-C5E7789ECD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37DF5-89C0-4166-B8CF-C6659086C21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906A8-C374-4D22-A8A0-CC5AA53066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7C334-27B8-43CF-90B5-DF114D6B997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104BA-995D-4822-B1FA-FF9FCB33E13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AE7BB-7290-49FB-8796-8DF06B6EE22B}" type="datetime1">
              <a:rPr lang="en-US"/>
              <a:pPr>
                <a:defRPr/>
              </a:pPr>
              <a:t>03/11/2012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9C8EA-E8C9-454C-A54E-E2553B178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C7B9A-4E1F-46CD-9CDB-D64968372B8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9698B-5784-491F-8C06-4417349F1E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6FFD5-A274-4BD9-9F0F-56593F3C5A3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EC031-AA69-401A-B8A6-DCD53DE732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05182-F79A-42F4-ADDF-60A0ED8FF5A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A43A2-8E5D-417C-A19E-5DA489E459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0DE7B-FDC8-4E46-AB65-B17DB9D0391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B1086-24B4-460D-9D09-39DDAB735D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632FF-817A-47D9-B2FC-67925B7E04E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79E92-30A4-4F16-8819-5B3269E0F9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0" b="1">
                <a:cs typeface="Arial" pitchFamily="34" charset="0"/>
              </a:defRPr>
            </a:lvl1pPr>
          </a:lstStyle>
          <a:p>
            <a:pPr>
              <a:defRPr/>
            </a:pPr>
            <a:fld id="{49F4A5D7-CC6A-4352-BAE3-48A868A7EE9A}" type="datetime1">
              <a:rPr lang="ja-JP" altLang="en-US"/>
              <a:pPr>
                <a:defRPr/>
              </a:pPr>
              <a:t>2012/11/3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0" b="1">
                <a:cs typeface="Arial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0" b="1"/>
            </a:lvl1pPr>
          </a:lstStyle>
          <a:p>
            <a:pPr>
              <a:defRPr/>
            </a:pPr>
            <a:fld id="{012C9DBA-F052-4336-BBE2-576CEB19D10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0" b="1">
                <a:cs typeface="Arial" pitchFamily="34" charset="0"/>
              </a:defRPr>
            </a:lvl1pPr>
          </a:lstStyle>
          <a:p>
            <a:pPr>
              <a:defRPr/>
            </a:pPr>
            <a:fld id="{A0A3E906-D04E-4E6A-8990-EDAE6A5B45F2}" type="datetime1">
              <a:rPr lang="ja-JP" altLang="en-US"/>
              <a:pPr>
                <a:defRPr/>
              </a:pPr>
              <a:t>2012/11/3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0" b="1">
                <a:cs typeface="Arial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0" b="1"/>
            </a:lvl1pPr>
          </a:lstStyle>
          <a:p>
            <a:pPr>
              <a:defRPr/>
            </a:pPr>
            <a:fld id="{26C3CABC-3AE3-45EF-84A5-EC8214A09C1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0" b="1">
                <a:cs typeface="Arial" pitchFamily="34" charset="0"/>
              </a:defRPr>
            </a:lvl1pPr>
          </a:lstStyle>
          <a:p>
            <a:pPr>
              <a:defRPr/>
            </a:pPr>
            <a:fld id="{84C26297-1C91-4817-B184-7C50596C8943}" type="datetime1">
              <a:rPr lang="ja-JP" altLang="en-US"/>
              <a:pPr>
                <a:defRPr/>
              </a:pPr>
              <a:t>2012/11/3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0" b="1">
                <a:cs typeface="Arial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0" b="1"/>
            </a:lvl1pPr>
          </a:lstStyle>
          <a:p>
            <a:pPr>
              <a:defRPr/>
            </a:pPr>
            <a:fld id="{64E4CDAD-6E3F-4282-B3FD-D412E90A5FD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0" b="1">
                <a:cs typeface="Arial" pitchFamily="34" charset="0"/>
              </a:defRPr>
            </a:lvl1pPr>
          </a:lstStyle>
          <a:p>
            <a:pPr>
              <a:defRPr/>
            </a:pPr>
            <a:fld id="{3CFB51CD-EB2F-4E06-A3EF-54FC45FCDB19}" type="datetime1">
              <a:rPr lang="ja-JP" altLang="en-US"/>
              <a:pPr>
                <a:defRPr/>
              </a:pPr>
              <a:t>2012/11/3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0" b="1">
                <a:cs typeface="Arial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0" b="1"/>
            </a:lvl1pPr>
          </a:lstStyle>
          <a:p>
            <a:pPr>
              <a:defRPr/>
            </a:pPr>
            <a:fld id="{8B5543A9-DC4A-4FDC-AA7E-E7B05CDB267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0" b="1">
                <a:cs typeface="Arial" pitchFamily="34" charset="0"/>
              </a:defRPr>
            </a:lvl1pPr>
          </a:lstStyle>
          <a:p>
            <a:pPr>
              <a:defRPr/>
            </a:pPr>
            <a:fld id="{53B82268-FDAE-4637-B47B-876FBB4D25CC}" type="datetime1">
              <a:rPr lang="ja-JP" altLang="en-US"/>
              <a:pPr>
                <a:defRPr/>
              </a:pPr>
              <a:t>2012/11/3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0" b="1">
                <a:cs typeface="Arial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0" b="1"/>
            </a:lvl1pPr>
          </a:lstStyle>
          <a:p>
            <a:pPr>
              <a:defRPr/>
            </a:pPr>
            <a:fld id="{BDC6F4A3-7F4C-4B17-A476-2897FA3438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4A2FC-8BD5-451C-A907-FD22F254FE52}" type="datetime1">
              <a:rPr lang="en-US"/>
              <a:pPr>
                <a:defRPr/>
              </a:pPr>
              <a:t>03/11/2012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95520-6B89-4197-B99F-CB3508565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0" b="1">
                <a:cs typeface="Arial" pitchFamily="34" charset="0"/>
              </a:defRPr>
            </a:lvl1pPr>
          </a:lstStyle>
          <a:p>
            <a:pPr>
              <a:defRPr/>
            </a:pPr>
            <a:fld id="{3F396BD1-3E0E-4D83-ACBA-B922509C5D44}" type="datetime1">
              <a:rPr lang="ja-JP" altLang="en-US"/>
              <a:pPr>
                <a:defRPr/>
              </a:pPr>
              <a:t>2012/11/3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0" b="1">
                <a:cs typeface="Arial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0" b="1"/>
            </a:lvl1pPr>
          </a:lstStyle>
          <a:p>
            <a:pPr>
              <a:defRPr/>
            </a:pPr>
            <a:fld id="{90C39AD2-7CA3-4DAB-B819-850C4479113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0" b="1">
                <a:cs typeface="Arial" pitchFamily="34" charset="0"/>
              </a:defRPr>
            </a:lvl1pPr>
          </a:lstStyle>
          <a:p>
            <a:pPr>
              <a:defRPr/>
            </a:pPr>
            <a:fld id="{8C58040B-CC62-47AE-85E0-AC79224822BE}" type="datetime1">
              <a:rPr lang="ja-JP" altLang="en-US"/>
              <a:pPr>
                <a:defRPr/>
              </a:pPr>
              <a:t>2012/11/3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0" b="1">
                <a:cs typeface="Arial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0" b="1"/>
            </a:lvl1pPr>
          </a:lstStyle>
          <a:p>
            <a:pPr>
              <a:defRPr/>
            </a:pPr>
            <a:fld id="{2EE69453-BC5D-487B-AB1C-BF0EF474195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0" b="1">
                <a:cs typeface="Arial" pitchFamily="34" charset="0"/>
              </a:defRPr>
            </a:lvl1pPr>
          </a:lstStyle>
          <a:p>
            <a:pPr>
              <a:defRPr/>
            </a:pPr>
            <a:fld id="{D0A4681D-F315-45C2-8AFC-DF7F3A991B1E}" type="datetime1">
              <a:rPr lang="ja-JP" altLang="en-US"/>
              <a:pPr>
                <a:defRPr/>
              </a:pPr>
              <a:t>2012/11/3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0" b="1">
                <a:cs typeface="Arial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0" b="1"/>
            </a:lvl1pPr>
          </a:lstStyle>
          <a:p>
            <a:pPr>
              <a:defRPr/>
            </a:pPr>
            <a:fld id="{0DDC025B-F76A-40FA-86F5-A8D7E5BDC3D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0" b="1">
                <a:cs typeface="Arial" pitchFamily="34" charset="0"/>
              </a:defRPr>
            </a:lvl1pPr>
          </a:lstStyle>
          <a:p>
            <a:pPr>
              <a:defRPr/>
            </a:pPr>
            <a:fld id="{46D8F43E-5480-412F-92C3-F845A02997F5}" type="datetime1">
              <a:rPr lang="ja-JP" altLang="en-US"/>
              <a:pPr>
                <a:defRPr/>
              </a:pPr>
              <a:t>2012/11/3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0" b="1">
                <a:cs typeface="Arial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0" b="1"/>
            </a:lvl1pPr>
          </a:lstStyle>
          <a:p>
            <a:pPr>
              <a:defRPr/>
            </a:pPr>
            <a:fld id="{016A745A-F7C6-438F-ABCB-4698DE913A8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0" b="1">
                <a:cs typeface="Arial" pitchFamily="34" charset="0"/>
              </a:defRPr>
            </a:lvl1pPr>
          </a:lstStyle>
          <a:p>
            <a:pPr>
              <a:defRPr/>
            </a:pPr>
            <a:fld id="{012A3514-4108-4A8C-A4C0-8B1B57DE48A3}" type="datetime1">
              <a:rPr lang="ja-JP" altLang="en-US"/>
              <a:pPr>
                <a:defRPr/>
              </a:pPr>
              <a:t>2012/11/3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0" b="1">
                <a:cs typeface="Arial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0" b="1"/>
            </a:lvl1pPr>
          </a:lstStyle>
          <a:p>
            <a:pPr>
              <a:defRPr/>
            </a:pPr>
            <a:fld id="{22282A69-D8B8-44AF-BEE6-BD1394D8433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0" b="1">
                <a:cs typeface="Arial" pitchFamily="34" charset="0"/>
              </a:defRPr>
            </a:lvl1pPr>
          </a:lstStyle>
          <a:p>
            <a:pPr>
              <a:defRPr/>
            </a:pPr>
            <a:fld id="{47BAC4A5-2747-4A7F-8091-B1974A6F1CEC}" type="datetime1">
              <a:rPr lang="ja-JP" altLang="en-US"/>
              <a:pPr>
                <a:defRPr/>
              </a:pPr>
              <a:t>2012/11/3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0" b="1">
                <a:cs typeface="Arial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0" b="1"/>
            </a:lvl1pPr>
          </a:lstStyle>
          <a:p>
            <a:pPr>
              <a:defRPr/>
            </a:pPr>
            <a:fld id="{B877F02C-1A8F-4811-B895-3C2C5DE7CF1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スライド（イメージ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5350" y="0"/>
            <a:ext cx="6978650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NTT_Title_Slide_w_Image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2638"/>
            <a:ext cx="21748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2"/>
          <p:cNvSpPr/>
          <p:nvPr userDrawn="1"/>
        </p:nvSpPr>
        <p:spPr>
          <a:xfrm>
            <a:off x="2166938" y="4470400"/>
            <a:ext cx="6977062" cy="1162050"/>
          </a:xfrm>
          <a:prstGeom prst="rect">
            <a:avLst/>
          </a:prstGeom>
          <a:solidFill>
            <a:srgbClr val="C2CEE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3949" tIns="41975" rIns="83949" bIns="41975" anchor="ctr"/>
          <a:lstStyle/>
          <a:p>
            <a:pPr defTabSz="83948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700" b="0" kern="0" dirty="0">
              <a:solidFill>
                <a:sysClr val="windowText" lastClr="000000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8" name="Rectangle 24"/>
          <p:cNvSpPr/>
          <p:nvPr userDrawn="1"/>
        </p:nvSpPr>
        <p:spPr>
          <a:xfrm>
            <a:off x="2165350" y="3324225"/>
            <a:ext cx="6978650" cy="1152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3949" tIns="41975" rIns="83949" bIns="41975" anchor="ctr"/>
          <a:lstStyle/>
          <a:p>
            <a:pPr algn="ctr" defTabSz="4567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idx="14"/>
          </p:nvPr>
        </p:nvSpPr>
        <p:spPr>
          <a:xfrm>
            <a:off x="173836" y="197146"/>
            <a:ext cx="1825270" cy="945937"/>
          </a:xfrm>
          <a:prstGeom prst="rect">
            <a:avLst/>
          </a:prstGeom>
        </p:spPr>
        <p:txBody>
          <a:bodyPr lIns="83949" tIns="41975" rIns="83949" bIns="41975">
            <a:normAutofit/>
          </a:bodyPr>
          <a:lstStyle>
            <a:lvl1pPr marL="0" indent="0">
              <a:buNone/>
              <a:defRPr sz="1300" baseline="0">
                <a:solidFill>
                  <a:schemeClr val="accent2"/>
                </a:solidFill>
              </a:defRPr>
            </a:lvl1pPr>
            <a:lvl2pPr marL="4197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394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592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7896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9871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1845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381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579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3"/>
          </p:nvPr>
        </p:nvSpPr>
        <p:spPr>
          <a:xfrm>
            <a:off x="2411967" y="4649031"/>
            <a:ext cx="6459062" cy="947307"/>
          </a:xfrm>
          <a:prstGeom prst="rect">
            <a:avLst/>
          </a:prstGeom>
        </p:spPr>
        <p:txBody>
          <a:bodyPr lIns="83949" tIns="41975" rIns="83949" bIns="41975">
            <a:normAutofit/>
          </a:bodyPr>
          <a:lstStyle>
            <a:lvl1pPr marL="0" indent="0">
              <a:spcBef>
                <a:spcPts val="0"/>
              </a:spcBef>
              <a:buNone/>
              <a:defRPr sz="1500" baseline="0">
                <a:solidFill>
                  <a:schemeClr val="accent2"/>
                </a:solidFill>
              </a:defRPr>
            </a:lvl1pPr>
            <a:lvl2pPr marL="4197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394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592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7896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9871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1845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381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579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2411967" y="3543141"/>
            <a:ext cx="6459062" cy="900109"/>
          </a:xfrm>
          <a:prstGeom prst="rect">
            <a:avLst/>
          </a:prstGeom>
          <a:ln>
            <a:noFill/>
          </a:ln>
        </p:spPr>
        <p:txBody>
          <a:bodyPr lIns="83949" rIns="83949" anchor="t">
            <a:normAutofit/>
          </a:bodyPr>
          <a:lstStyle>
            <a:lvl1pPr algn="l">
              <a:spcAft>
                <a:spcPts val="0"/>
              </a:spcAft>
              <a:defRPr sz="2000" b="0" i="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8697" y="873128"/>
            <a:ext cx="4441580" cy="579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00954" y="873128"/>
            <a:ext cx="4443046" cy="579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42631-2641-495B-B136-451B92945BCC}" type="datetime1">
              <a:rPr lang="en-US"/>
              <a:pPr>
                <a:defRPr/>
              </a:pPr>
              <a:t>03/11/2012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C8D6F-D594-4C20-9F9F-45119F4FA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71C0C-E4C0-41A1-9EF8-BA96E227D996}" type="datetime1">
              <a:rPr lang="en-US"/>
              <a:pPr>
                <a:defRPr/>
              </a:pPr>
              <a:t>03/11/2012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F6CCD-5562-4F39-A1EC-534653CEA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54D53-B0EB-4D53-A728-808DB02FD217}" type="datetime1">
              <a:rPr lang="en-US"/>
              <a:pPr>
                <a:defRPr/>
              </a:pPr>
              <a:t>03/11/2012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771BA-03F1-437B-8C9A-887B203FD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B56BF-2FC5-4736-9A74-7AD77E90B910}" type="datetime1">
              <a:rPr lang="en-US"/>
              <a:pPr>
                <a:defRPr/>
              </a:pPr>
              <a:t>03/11/2012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ABDEB-0AE9-497A-8313-55162C665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3E42A-B0EB-4741-9546-0B9CD33EA163}" type="datetime1">
              <a:rPr lang="en-US"/>
              <a:pPr>
                <a:defRPr/>
              </a:pPr>
              <a:t>03/11/2012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42C59-B955-4D1A-BF98-C1DE08DEF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굴림" pitchFamily="50" charset="-127"/>
                <a:cs typeface="Arial" pitchFamily="34" charset="0"/>
              </a:defRPr>
            </a:lvl1pPr>
          </a:lstStyle>
          <a:p>
            <a:pPr>
              <a:defRPr/>
            </a:pPr>
            <a:fld id="{F44A05C8-BD4B-4CFF-87E5-936DA4962D8B}" type="datetime1">
              <a:rPr lang="en-US"/>
              <a:pPr>
                <a:defRPr/>
              </a:pPr>
              <a:t>03/11/2012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굴림" pitchFamily="50" charset="-127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굴림" pitchFamily="50" charset="-127"/>
                <a:cs typeface="Arial" pitchFamily="34" charset="0"/>
              </a:defRPr>
            </a:lvl1pPr>
          </a:lstStyle>
          <a:p>
            <a:pPr>
              <a:defRPr/>
            </a:pPr>
            <a:fld id="{BF99DED2-AABE-422C-84DD-BA40FF863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21" descr="ADB-Logo-12mm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5820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3" r:id="rId2"/>
    <p:sldLayoutId id="2147483752" r:id="rId3"/>
    <p:sldLayoutId id="2147483751" r:id="rId4"/>
    <p:sldLayoutId id="2147483750" r:id="rId5"/>
    <p:sldLayoutId id="2147483749" r:id="rId6"/>
    <p:sldLayoutId id="2147483748" r:id="rId7"/>
    <p:sldLayoutId id="2147483747" r:id="rId8"/>
    <p:sldLayoutId id="2147483746" r:id="rId9"/>
    <p:sldLayoutId id="2147483788" r:id="rId10"/>
    <p:sldLayoutId id="214748374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굴림" pitchFamily="50" charset="-127"/>
                <a:cs typeface="Arial" pitchFamily="34" charset="0"/>
              </a:defRPr>
            </a:lvl1pPr>
          </a:lstStyle>
          <a:p>
            <a:pPr>
              <a:defRPr/>
            </a:pPr>
            <a:fld id="{239DBC30-7D25-48E7-9AF6-8F2EB0C1E224}" type="datetime1">
              <a:rPr lang="en-US"/>
              <a:pPr>
                <a:defRPr/>
              </a:pPr>
              <a:t>03/11/2012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굴림" pitchFamily="50" charset="-127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굴림" pitchFamily="50" charset="-127"/>
                <a:cs typeface="Arial" pitchFamily="34" charset="0"/>
              </a:defRPr>
            </a:lvl1pPr>
          </a:lstStyle>
          <a:p>
            <a:pPr>
              <a:defRPr/>
            </a:pPr>
            <a:fld id="{FF4B1B3B-68F1-4371-9AFA-1D8C2BE8B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319" name="Picture 21" descr="ADB-Logo-12mm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5820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4" r:id="rId2"/>
    <p:sldLayoutId id="2147483763" r:id="rId3"/>
    <p:sldLayoutId id="2147483762" r:id="rId4"/>
    <p:sldLayoutId id="2147483761" r:id="rId5"/>
    <p:sldLayoutId id="2147483760" r:id="rId6"/>
    <p:sldLayoutId id="2147483759" r:id="rId7"/>
    <p:sldLayoutId id="2147483758" r:id="rId8"/>
    <p:sldLayoutId id="2147483757" r:id="rId9"/>
    <p:sldLayoutId id="2147483756" r:id="rId10"/>
    <p:sldLayoutId id="2147483755" r:id="rId11"/>
    <p:sldLayoutId id="2147483789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굴림" pitchFamily="50" charset="-127"/>
                <a:cs typeface="Arial" pitchFamily="34" charset="0"/>
              </a:defRPr>
            </a:lvl1pPr>
          </a:lstStyle>
          <a:p>
            <a:pPr>
              <a:defRPr/>
            </a:pPr>
            <a:fld id="{570FF404-94F5-4088-880D-64CD6A0D223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굴림" pitchFamily="50" charset="-127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굴림" pitchFamily="50" charset="-127"/>
                <a:cs typeface="Arial" pitchFamily="34" charset="0"/>
              </a:defRPr>
            </a:lvl1pPr>
          </a:lstStyle>
          <a:p>
            <a:pPr>
              <a:defRPr/>
            </a:pPr>
            <a:fld id="{C93A2109-FCEA-4F5D-B0C2-CF3442CC67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319" name="Picture 21" descr="ADB-Logo-12mm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5820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349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A575A81-DC70-43C9-9821-93EDEC6FC61B}" type="datetime1">
              <a:rPr lang="ja-JP" altLang="en-US"/>
              <a:pPr>
                <a:defRPr/>
              </a:pPr>
              <a:t>2012/11/3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2000" b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90AA503D-C6CF-483C-8A37-1826F381E56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pqr1.adb.org/LotusQuickr/asean3abmf/Main.nsf/h_Toc/3B929170855F3F0E482579D4002E9940/?OpenDocument&amp;Form=h_PageUI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pn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524000"/>
            <a:ext cx="9144000" cy="411480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u="sng" dirty="0">
                <a:latin typeface="Arial" pitchFamily="34" charset="0"/>
                <a:ea typeface="굴림" pitchFamily="50" charset="-127"/>
                <a:cs typeface="Arial" pitchFamily="34" charset="0"/>
              </a:rPr>
              <a:t>Harmonizing bond standards in Asia</a:t>
            </a:r>
          </a:p>
          <a:p>
            <a:pPr algn="ctr" eaLnBrk="0" hangingPunct="0">
              <a:defRPr/>
            </a:pPr>
            <a:endParaRPr lang="en-US" altLang="ja-JP" sz="2800" dirty="0">
              <a:solidFill>
                <a:srgbClr val="00009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n-US" altLang="ja-JP" sz="2400" dirty="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ja-JP" sz="2400" i="1" dirty="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Regional cooperation and market integration under ASEAN+3 Bond Market Forum (ABMF)</a:t>
            </a:r>
            <a:endParaRPr lang="en-US" sz="2400" i="1" dirty="0">
              <a:solidFill>
                <a:srgbClr val="000099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altLang="ko-KR" sz="900" b="0" dirty="0">
                <a:latin typeface="Arial" pitchFamily="34" charset="0"/>
                <a:ea typeface="굴림" pitchFamily="50" charset="-127"/>
                <a:cs typeface="Arial" pitchFamily="34" charset="0"/>
              </a:rPr>
              <a:t/>
            </a:r>
            <a:br>
              <a:rPr lang="en-US" altLang="ko-KR" sz="900" b="0" dirty="0">
                <a:latin typeface="Arial" pitchFamily="34" charset="0"/>
                <a:ea typeface="굴림" pitchFamily="50" charset="-127"/>
                <a:cs typeface="Arial" pitchFamily="34" charset="0"/>
              </a:rPr>
            </a:br>
            <a:endParaRPr lang="en-US" altLang="ko-KR" sz="900" b="0" dirty="0"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altLang="ja-JP" sz="2200" b="0" dirty="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ja-JP" sz="24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SMPG meeting </a:t>
            </a:r>
            <a:endParaRPr lang="en-US" altLang="ja-JP" sz="2400" dirty="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ja-JP" sz="24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5 Nov </a:t>
            </a:r>
            <a:r>
              <a:rPr lang="en-US" altLang="ja-JP" sz="240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2012, Osaka, Japan</a:t>
            </a:r>
            <a:r>
              <a:rPr lang="en-US" altLang="ko-KR" sz="2400" dirty="0">
                <a:latin typeface="Arial" pitchFamily="34" charset="0"/>
                <a:ea typeface="굴림" pitchFamily="50" charset="-127"/>
                <a:cs typeface="Arial" pitchFamily="34" charset="0"/>
              </a:rPr>
              <a:t/>
            </a:r>
            <a:br>
              <a:rPr lang="en-US" altLang="ko-KR" sz="2400" dirty="0">
                <a:latin typeface="Arial" pitchFamily="34" charset="0"/>
                <a:ea typeface="굴림" pitchFamily="50" charset="-127"/>
                <a:cs typeface="Arial" pitchFamily="34" charset="0"/>
              </a:rPr>
            </a:br>
            <a:endParaRPr lang="en-US" altLang="ko-KR" sz="2400" dirty="0"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굴림" pitchFamily="50" charset="-127"/>
                <a:cs typeface="Arial" pitchFamily="34" charset="0"/>
              </a:rPr>
              <a:t>Shinji Kawai, Sr. Financial Sector Specialist, ADB </a:t>
            </a:r>
            <a:endParaRPr lang="en-US" altLang="ko-KR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CD8D7-4C6E-4A8F-874C-40EEAEBB1DD4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04800"/>
            <a:ext cx="8686800" cy="609600"/>
          </a:xfrm>
        </p:spPr>
        <p:txBody>
          <a:bodyPr/>
          <a:lstStyle/>
          <a:p>
            <a:pPr algn="l"/>
            <a:r>
              <a:rPr lang="en-US" altLang="ko-KR" sz="3200" smtClean="0">
                <a:ea typeface="굴림" pitchFamily="34" charset="-127"/>
              </a:rPr>
              <a:t>Establishment of ABMF in 2010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52"/>
          <p:cNvSpPr txBox="1">
            <a:spLocks noChangeArrowheads="1"/>
          </p:cNvSpPr>
          <p:nvPr/>
        </p:nvSpPr>
        <p:spPr>
          <a:xfrm>
            <a:off x="0" y="1600200"/>
            <a:ext cx="9144000" cy="4876800"/>
          </a:xfrm>
          <a:prstGeom prst="rect">
            <a:avLst/>
          </a:prstGeom>
          <a:noFill/>
          <a:ln/>
        </p:spPr>
        <p:txBody>
          <a:bodyPr/>
          <a:lstStyle/>
          <a:p>
            <a:pPr marL="548640" indent="-548640" fontAlgn="auto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altLang="ja-JP" sz="2400" b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Both public institutions and private market players are participating together in ABMF</a:t>
            </a:r>
          </a:p>
          <a:p>
            <a:pPr marL="914400" lvl="1" indent="-36576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altLang="ja-JP" sz="2400" b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Most of the exchanges, depository bodies, and market associations </a:t>
            </a:r>
          </a:p>
          <a:p>
            <a:pPr marL="914400" lvl="1" indent="-36576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altLang="ja-JP" sz="2400" b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Some of </a:t>
            </a:r>
            <a:r>
              <a:rPr lang="en-US" altLang="ja-JP" sz="2400" b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capital market regulatory authorities</a:t>
            </a:r>
            <a:endParaRPr lang="en-US" altLang="ja-JP" sz="2400" b="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914400" lvl="1" indent="-36576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altLang="ja-JP" sz="2400" b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Regional and global market </a:t>
            </a:r>
            <a:r>
              <a:rPr lang="en-US" altLang="ja-JP" sz="2400" b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participants</a:t>
            </a:r>
            <a:endParaRPr lang="en-US" altLang="ja-JP" sz="2400" b="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r>
              <a:rPr lang="en-US" dirty="0" smtClean="0"/>
              <a:t>                     </a:t>
            </a:r>
            <a:r>
              <a:rPr lang="en-US" b="0" dirty="0" smtClean="0"/>
              <a:t>Barclays capital, BNP Paribas, Citibank, </a:t>
            </a:r>
            <a:r>
              <a:rPr lang="en-US" b="0" dirty="0" err="1" smtClean="0"/>
              <a:t>Clearstream</a:t>
            </a:r>
            <a:r>
              <a:rPr lang="en-US" b="0" dirty="0" smtClean="0"/>
              <a:t>,</a:t>
            </a:r>
          </a:p>
          <a:p>
            <a:r>
              <a:rPr lang="en-US" b="0" dirty="0" smtClean="0"/>
              <a:t>                     Deutsche Bank, HSBC, JP Morgan, Mori Hamada &amp; Matsumoto,</a:t>
            </a:r>
          </a:p>
          <a:p>
            <a:r>
              <a:rPr lang="en-US" b="0" dirty="0" smtClean="0"/>
              <a:t>                     State Street, SWIFT, The Bank of Tokyo Mitsubishi UFJ</a:t>
            </a:r>
            <a:endParaRPr lang="en-US" altLang="ja-JP" sz="2400" b="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914400" lvl="1" indent="-36576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altLang="ja-JP" sz="2400" b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Some </a:t>
            </a:r>
            <a:r>
              <a:rPr lang="en-US" altLang="ja-JP" sz="2400" b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of </a:t>
            </a:r>
            <a:r>
              <a:rPr lang="en-US" altLang="ja-JP" sz="2400" b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research </a:t>
            </a:r>
            <a:r>
              <a:rPr lang="en-US" altLang="ja-JP" sz="2400" b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institutions</a:t>
            </a:r>
          </a:p>
          <a:p>
            <a:pPr marL="914400" lvl="1" indent="-36576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altLang="ja-JP" sz="2400" b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Observers (</a:t>
            </a:r>
            <a:r>
              <a:rPr lang="en-US" altLang="ja-JP" sz="2400" b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e.g., ABMI </a:t>
            </a:r>
            <a:r>
              <a:rPr lang="en-US" altLang="ja-JP" sz="2400" b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officials)</a:t>
            </a:r>
          </a:p>
          <a:p>
            <a:pPr marL="548640" indent="-548640" fontAlgn="auto">
              <a:lnSpc>
                <a:spcPct val="80000"/>
              </a:lnSpc>
              <a:spcBef>
                <a:spcPts val="240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altLang="ja-JP" sz="2400" b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Since its inauguration meeting in Sep </a:t>
            </a:r>
            <a:r>
              <a:rPr lang="en-US" altLang="ja-JP" sz="2400" b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2010, </a:t>
            </a:r>
            <a:r>
              <a:rPr lang="en-US" altLang="ja-JP" sz="2400" b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participating members and observers have been continuously increasing</a:t>
            </a:r>
          </a:p>
          <a:p>
            <a:pPr marL="685800" indent="-685800" fontAlgn="auto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endParaRPr lang="en-US" altLang="ko-KR" sz="2600" b="0" dirty="0">
              <a:solidFill>
                <a:srgbClr val="00FFCC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20447-274E-4427-94C1-2E951F358B7F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04800"/>
            <a:ext cx="8686800" cy="609600"/>
          </a:xfrm>
        </p:spPr>
        <p:txBody>
          <a:bodyPr/>
          <a:lstStyle/>
          <a:p>
            <a:pPr algn="l"/>
            <a:r>
              <a:rPr lang="en-US" altLang="ko-KR" sz="3200" smtClean="0">
                <a:ea typeface="굴림" pitchFamily="34" charset="-127"/>
              </a:rPr>
              <a:t>AMBF activities during 2010-2011 (Phase 1) 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71800"/>
            <a:ext cx="91249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lowchart: Alternate Process 11"/>
          <p:cNvSpPr/>
          <p:nvPr/>
        </p:nvSpPr>
        <p:spPr>
          <a:xfrm>
            <a:off x="228600" y="1371600"/>
            <a:ext cx="3886200" cy="12954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ja-JP" sz="2000" dirty="0">
                <a:solidFill>
                  <a:schemeClr val="tx1"/>
                </a:solidFill>
              </a:rPr>
              <a:t>Sub Forum 1(SF1)</a:t>
            </a:r>
          </a:p>
          <a:p>
            <a:pPr algn="ctr" eaLnBrk="0" hangingPunct="0">
              <a:defRPr/>
            </a:pPr>
            <a:r>
              <a:rPr lang="en-US" altLang="ja-JP" b="0" dirty="0">
                <a:solidFill>
                  <a:schemeClr val="tx1"/>
                </a:solidFill>
              </a:rPr>
              <a:t>Collecting information on regulations and market </a:t>
            </a:r>
            <a:r>
              <a:rPr lang="en-US" altLang="ja-JP" b="0" dirty="0" smtClean="0">
                <a:solidFill>
                  <a:schemeClr val="tx1"/>
                </a:solidFill>
              </a:rPr>
              <a:t>practices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114800" y="2514600"/>
            <a:ext cx="1371600" cy="914400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Alternate Process 16"/>
          <p:cNvSpPr/>
          <p:nvPr/>
        </p:nvSpPr>
        <p:spPr>
          <a:xfrm>
            <a:off x="5029200" y="1371600"/>
            <a:ext cx="3733800" cy="12954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ja-JP" sz="2000" dirty="0">
                <a:solidFill>
                  <a:schemeClr val="tx1"/>
                </a:solidFill>
              </a:rPr>
              <a:t>Sub Forum 2(SF2)</a:t>
            </a:r>
          </a:p>
          <a:p>
            <a:pPr algn="ctr" eaLnBrk="0" hangingPunct="0">
              <a:defRPr/>
            </a:pPr>
            <a:r>
              <a:rPr lang="en-US" altLang="ja-JP" b="0" dirty="0">
                <a:solidFill>
                  <a:schemeClr val="tx1"/>
                </a:solidFill>
              </a:rPr>
              <a:t>Identifying  cross border bond transaction flows  to -&gt; Enhancing regional STP</a:t>
            </a:r>
            <a:endParaRPr lang="en-US" b="0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352800" y="2438400"/>
            <a:ext cx="1676400" cy="990600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EE9309-6274-4094-AFF9-152280745199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04800"/>
            <a:ext cx="8686800" cy="609600"/>
          </a:xfrm>
        </p:spPr>
        <p:txBody>
          <a:bodyPr/>
          <a:lstStyle/>
          <a:p>
            <a:pPr algn="l"/>
            <a:r>
              <a:rPr lang="en-US" altLang="ko-KR" sz="3200" smtClean="0">
                <a:ea typeface="굴림" pitchFamily="34" charset="-127"/>
              </a:rPr>
              <a:t>AMBF activities during 2010-2011 (Phase 1) 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276" name="Rectangle 152"/>
          <p:cNvSpPr txBox="1">
            <a:spLocks noChangeArrowheads="1"/>
          </p:cNvSpPr>
          <p:nvPr/>
        </p:nvSpPr>
        <p:spPr bwMode="auto">
          <a:xfrm>
            <a:off x="0" y="1600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547688" eaLnBrk="0" hangingPunct="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q"/>
            </a:pPr>
            <a:r>
              <a:rPr lang="en-US" altLang="ja-JP" sz="2400" b="0" dirty="0">
                <a:ea typeface="ＭＳ Ｐゴシック" charset="-128"/>
              </a:rPr>
              <a:t>Produced comprehensive Market Guide </a:t>
            </a:r>
            <a:r>
              <a:rPr lang="en-US" altLang="ja-JP" sz="2400" b="0" dirty="0" smtClean="0">
                <a:ea typeface="ＭＳ Ｐゴシック" charset="-128"/>
              </a:rPr>
              <a:t>in </a:t>
            </a:r>
            <a:r>
              <a:rPr lang="en-US" altLang="ja-JP" sz="2400" b="0" dirty="0">
                <a:ea typeface="ＭＳ Ｐゴシック" charset="-128"/>
              </a:rPr>
              <a:t>Apr 2012</a:t>
            </a:r>
            <a:endParaRPr lang="en-US" altLang="ko-KR" sz="2400" b="0" dirty="0">
              <a:solidFill>
                <a:srgbClr val="FFC000"/>
              </a:solidFill>
            </a:endParaRPr>
          </a:p>
        </p:txBody>
      </p:sp>
      <p:pic>
        <p:nvPicPr>
          <p:cNvPr id="5427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09800"/>
            <a:ext cx="33528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52"/>
          <p:cNvSpPr txBox="1">
            <a:spLocks noChangeArrowheads="1"/>
          </p:cNvSpPr>
          <p:nvPr/>
        </p:nvSpPr>
        <p:spPr>
          <a:xfrm>
            <a:off x="4267200" y="2286000"/>
            <a:ext cx="4724400" cy="3886200"/>
          </a:xfrm>
          <a:prstGeom prst="rect">
            <a:avLst/>
          </a:prstGeom>
          <a:noFill/>
          <a:ln/>
        </p:spPr>
        <p:txBody>
          <a:bodyPr/>
          <a:lstStyle/>
          <a:p>
            <a:pPr marL="685800" indent="-6858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altLang="ko-KR" sz="1000" b="0" dirty="0">
              <a:latin typeface="Calibri" pitchFamily="34" charset="0"/>
            </a:endParaRPr>
          </a:p>
          <a:p>
            <a:pPr marL="685800" indent="-685800">
              <a:lnSpc>
                <a:spcPct val="80000"/>
              </a:lnSpc>
              <a:spcAft>
                <a:spcPts val="1200"/>
              </a:spcAft>
              <a:buFont typeface="Tahoma" pitchFamily="34" charset="0"/>
              <a:buChar char="•"/>
            </a:pPr>
            <a:r>
              <a:rPr lang="en-US" altLang="ja-JP" sz="2200" b="0" dirty="0">
                <a:ea typeface="ＭＳ Ｐゴシック" charset="-128"/>
              </a:rPr>
              <a:t>The first guide endorsed by ASEAN+3 officials</a:t>
            </a:r>
          </a:p>
          <a:p>
            <a:pPr marL="685800" indent="-685800">
              <a:lnSpc>
                <a:spcPct val="80000"/>
              </a:lnSpc>
              <a:spcAft>
                <a:spcPts val="1200"/>
              </a:spcAft>
              <a:buFont typeface="Tahoma" pitchFamily="34" charset="0"/>
              <a:buChar char="•"/>
            </a:pPr>
            <a:r>
              <a:rPr lang="en-US" altLang="ja-JP" sz="2200" b="0" dirty="0">
                <a:ea typeface="ＭＳ Ｐゴシック" charset="-128"/>
              </a:rPr>
              <a:t>Comprehensive market information with </a:t>
            </a:r>
            <a:r>
              <a:rPr lang="en-US" altLang="ja-JP" sz="2200" b="0" dirty="0" smtClean="0">
                <a:ea typeface="ＭＳ Ｐゴシック" charset="-128"/>
              </a:rPr>
              <a:t>1,532 </a:t>
            </a:r>
            <a:r>
              <a:rPr lang="en-US" altLang="ja-JP" sz="2200" b="0" dirty="0">
                <a:ea typeface="ＭＳ Ｐゴシック" charset="-128"/>
              </a:rPr>
              <a:t>pages</a:t>
            </a:r>
          </a:p>
          <a:p>
            <a:pPr marL="685800" indent="-685800">
              <a:lnSpc>
                <a:spcPct val="80000"/>
              </a:lnSpc>
              <a:spcAft>
                <a:spcPts val="1200"/>
              </a:spcAft>
              <a:buFont typeface="Tahoma" pitchFamily="34" charset="0"/>
              <a:buChar char="•"/>
            </a:pPr>
            <a:r>
              <a:rPr lang="en-US" altLang="ja-JP" sz="2200" b="0" dirty="0">
                <a:ea typeface="ＭＳ Ｐゴシック" charset="-128"/>
              </a:rPr>
              <a:t>Product of the collaborative efforts of ABMF members</a:t>
            </a:r>
          </a:p>
          <a:p>
            <a:pPr marL="685800" indent="-685800">
              <a:lnSpc>
                <a:spcPct val="80000"/>
              </a:lnSpc>
              <a:spcAft>
                <a:spcPts val="1200"/>
              </a:spcAft>
              <a:buFont typeface="Tahoma" pitchFamily="34" charset="0"/>
              <a:buChar char="•"/>
            </a:pPr>
            <a:r>
              <a:rPr lang="en-US" altLang="ja-JP" sz="2200" b="0" dirty="0"/>
              <a:t>Benefit bond markets in the region by enhancing  investors’ understanding </a:t>
            </a:r>
            <a:r>
              <a:rPr lang="en-US" altLang="ja-JP" sz="2200" b="0" dirty="0" smtClean="0"/>
              <a:t>of the </a:t>
            </a:r>
            <a:r>
              <a:rPr lang="en-US" altLang="ja-JP" sz="2200" b="0" dirty="0"/>
              <a:t>markets</a:t>
            </a:r>
          </a:p>
          <a:p>
            <a:pPr marL="685800" indent="-685800">
              <a:lnSpc>
                <a:spcPct val="80000"/>
              </a:lnSpc>
              <a:spcAft>
                <a:spcPts val="1200"/>
              </a:spcAft>
              <a:buFont typeface="Tahoma" pitchFamily="34" charset="0"/>
              <a:buChar char="•"/>
            </a:pPr>
            <a:r>
              <a:rPr lang="en-US" altLang="ja-JP" sz="2200" b="0" dirty="0">
                <a:ea typeface="ＭＳ Ｐゴシック" charset="-128"/>
              </a:rPr>
              <a:t>Base material for next ABMF activity (Phase 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pPr>
              <a:defRPr/>
            </a:pPr>
            <a:fld id="{45712476-B173-4557-B3C8-A3B607EC4C71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04800"/>
            <a:ext cx="8686800" cy="609600"/>
          </a:xfrm>
        </p:spPr>
        <p:txBody>
          <a:bodyPr/>
          <a:lstStyle/>
          <a:p>
            <a:pPr algn="l"/>
            <a:r>
              <a:rPr lang="en-US" altLang="ko-KR" sz="3200" smtClean="0">
                <a:ea typeface="굴림" pitchFamily="34" charset="-127"/>
              </a:rPr>
              <a:t>AMBF activities during 2010-2011 (Phase 1) </a:t>
            </a:r>
          </a:p>
        </p:txBody>
      </p:sp>
      <p:sp>
        <p:nvSpPr>
          <p:cNvPr id="142" name="Rectangle 15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990600"/>
            <a:ext cx="9144000" cy="685800"/>
          </a:xfrm>
        </p:spPr>
        <p:txBody>
          <a:bodyPr rtlCol="0">
            <a:normAutofit fontScale="92500" lnSpcReduction="10000"/>
          </a:bodyPr>
          <a:lstStyle/>
          <a:p>
            <a:pPr marL="685800" indent="-685800" fontAlgn="auto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endParaRPr lang="en-US" altLang="ko-KR" sz="1050" dirty="0" smtClean="0">
              <a:ea typeface="굴림" pitchFamily="50" charset="-127"/>
            </a:endParaRPr>
          </a:p>
          <a:p>
            <a:pPr marL="685800" indent="-685800" fontAlgn="auto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altLang="ja-JP" sz="2400" dirty="0" smtClean="0"/>
              <a:t>Available at </a:t>
            </a:r>
            <a:r>
              <a:rPr lang="en-US" altLang="ja-JP" sz="2400" dirty="0" smtClean="0">
                <a:hlinkClick r:id="rId3"/>
              </a:rPr>
              <a:t>ABMF Home Page</a:t>
            </a:r>
            <a:r>
              <a:rPr lang="en-US" altLang="ja-JP" sz="2400" dirty="0" smtClean="0"/>
              <a:t> and </a:t>
            </a:r>
            <a:r>
              <a:rPr lang="en-US" altLang="ja-JP" sz="2400" dirty="0" smtClean="0">
                <a:hlinkClick r:id="rId3"/>
              </a:rPr>
              <a:t>AsianBondsOnline</a:t>
            </a:r>
            <a:endParaRPr lang="en-US" altLang="ko-KR" sz="2400" dirty="0" smtClean="0">
              <a:solidFill>
                <a:srgbClr val="FFC000"/>
              </a:solidFill>
              <a:latin typeface="Tahoma" pitchFamily="34" charset="0"/>
            </a:endParaRPr>
          </a:p>
          <a:p>
            <a:pPr marL="685800" indent="-685800" fontAlgn="auto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endParaRPr lang="en-US" altLang="ko-KR" sz="2400" dirty="0" smtClean="0">
              <a:solidFill>
                <a:srgbClr val="FFC000"/>
              </a:solidFill>
              <a:latin typeface="Tahoma" pitchFamily="34" charset="0"/>
            </a:endParaRPr>
          </a:p>
        </p:txBody>
      </p:sp>
      <p:cxnSp>
        <p:nvCxnSpPr>
          <p:cNvPr id="172" name="Straight Connector 171"/>
          <p:cNvCxnSpPr/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288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41C91-E539-4036-8D0F-980D23170871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04800"/>
            <a:ext cx="8686800" cy="609600"/>
          </a:xfrm>
        </p:spPr>
        <p:txBody>
          <a:bodyPr/>
          <a:lstStyle/>
          <a:p>
            <a:pPr algn="l"/>
            <a:r>
              <a:rPr lang="en-US" altLang="ko-KR" sz="3200" smtClean="0">
                <a:ea typeface="굴림" pitchFamily="34" charset="-127"/>
              </a:rPr>
              <a:t>AMBF activities during 2012-2013 (Phase 2) 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52"/>
          <p:cNvSpPr txBox="1">
            <a:spLocks noChangeArrowheads="1"/>
          </p:cNvSpPr>
          <p:nvPr/>
        </p:nvSpPr>
        <p:spPr>
          <a:xfrm>
            <a:off x="0" y="1600200"/>
            <a:ext cx="9144000" cy="4343400"/>
          </a:xfrm>
          <a:prstGeom prst="rect">
            <a:avLst/>
          </a:prstGeom>
          <a:noFill/>
          <a:ln/>
        </p:spPr>
        <p:txBody>
          <a:bodyPr/>
          <a:lstStyle/>
          <a:p>
            <a:pPr marL="548640" indent="-548640" eaLnBrk="0" hangingPunct="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altLang="ja-JP" sz="2400" b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&lt;SF1&gt;</a:t>
            </a:r>
          </a:p>
          <a:p>
            <a:pPr marL="548640" indent="-548640" eaLnBrk="0" hangingPunct="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altLang="ja-JP" sz="2400" b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Based on the findings during Phase 1, to develop regionally standardized bond issuance program</a:t>
            </a:r>
          </a:p>
          <a:p>
            <a:pPr marL="914400" lvl="1" indent="-36576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altLang="ja-JP" sz="2400" b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By focusing on professional markets which </a:t>
            </a:r>
            <a:r>
              <a:rPr lang="en-US" altLang="ja-JP" sz="2400" b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waive </a:t>
            </a:r>
            <a:r>
              <a:rPr lang="en-US" altLang="ja-JP" sz="2400" b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full disclosure requirements</a:t>
            </a:r>
          </a:p>
          <a:p>
            <a:pPr marL="914400" lvl="1" indent="-36576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altLang="ja-JP" sz="2400" b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Develop </a:t>
            </a:r>
            <a:r>
              <a:rPr lang="en-US" altLang="ja-JP" sz="2400" b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 program/framework that allows bond </a:t>
            </a:r>
            <a:r>
              <a:rPr lang="en-US" altLang="ja-JP" sz="2400" b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issuers in any participating economies </a:t>
            </a:r>
            <a:r>
              <a:rPr lang="en-US" altLang="ja-JP" sz="2400" b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to issue </a:t>
            </a:r>
            <a:r>
              <a:rPr lang="en-US" altLang="ja-JP" sz="2400" b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bonds in any participating locations with one </a:t>
            </a:r>
            <a:r>
              <a:rPr lang="en-US" altLang="ja-JP" sz="2400" b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set of standardized </a:t>
            </a:r>
            <a:r>
              <a:rPr lang="en-US" altLang="ja-JP" sz="2400" b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documentation and information disclosure requirements</a:t>
            </a:r>
          </a:p>
          <a:p>
            <a:pPr marL="914400" lvl="1" indent="-36576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/>
            </a:pPr>
            <a:endParaRPr lang="en-US" altLang="ja-JP" sz="2200" b="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914400" lvl="1" indent="-36576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altLang="ja-JP" sz="2400" b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AMBIF: Asian Multi-currency Bond Issuance </a:t>
            </a:r>
            <a:r>
              <a:rPr lang="en-US" altLang="ja-JP" sz="2400" b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Framework</a:t>
            </a:r>
            <a:endParaRPr lang="en-US" altLang="ja-JP" sz="2400" b="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lvl="1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/>
            </a:pPr>
            <a:endParaRPr lang="en-US" altLang="ja-JP" sz="2400" b="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lvl="1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/>
            </a:pPr>
            <a:endParaRPr lang="en-US" altLang="ja-JP" sz="2400" b="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548640" indent="-548640" eaLnBrk="0" hangingPunct="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endParaRPr lang="en-US" altLang="ja-JP" sz="2400" b="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548640" indent="-548640" eaLnBrk="0" hangingPunct="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endParaRPr lang="en-US" altLang="ja-JP" sz="2400" b="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28600" y="51816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1D55CB-D0FC-41E7-8288-AC6102FD7251}" type="slidenum">
              <a:rPr kumimoji="1" lang="ja-JP" altLang="en-US"/>
              <a:pPr>
                <a:defRPr/>
              </a:pPr>
              <a:t>15</a:t>
            </a:fld>
            <a:endParaRPr kumimoji="1" lang="ja-JP" altLang="en-US"/>
          </a:p>
        </p:txBody>
      </p:sp>
      <p:sp>
        <p:nvSpPr>
          <p:cNvPr id="64514" name="タイトル 1"/>
          <p:cNvSpPr txBox="1">
            <a:spLocks/>
          </p:cNvSpPr>
          <p:nvPr/>
        </p:nvSpPr>
        <p:spPr bwMode="auto">
          <a:xfrm>
            <a:off x="152400" y="188913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1" lang="en-US" altLang="ja-JP" sz="3600">
                <a:latin typeface="Calibri" pitchFamily="34" charset="0"/>
                <a:ea typeface="ＭＳ Ｐゴシック" charset="-128"/>
              </a:rPr>
              <a:t>Market Function principle</a:t>
            </a:r>
            <a:r>
              <a:rPr kumimoji="1" lang="ja-JP" altLang="en-US" sz="3600">
                <a:latin typeface="Calibri" pitchFamily="34" charset="0"/>
                <a:ea typeface="ＭＳ Ｐゴシック" charset="-128"/>
              </a:rPr>
              <a:t> </a:t>
            </a:r>
            <a:r>
              <a:rPr kumimoji="1" lang="en-US" altLang="ja-JP" sz="3600">
                <a:latin typeface="Calibri" pitchFamily="34" charset="0"/>
                <a:ea typeface="ＭＳ Ｐゴシック" charset="-128"/>
              </a:rPr>
              <a:t>based approach</a:t>
            </a:r>
          </a:p>
          <a:p>
            <a:pPr algn="ctr"/>
            <a:r>
              <a:rPr kumimoji="1" lang="en-US" altLang="ja-JP" sz="2800">
                <a:solidFill>
                  <a:srgbClr val="FF0000"/>
                </a:solidFill>
                <a:latin typeface="Calibri" pitchFamily="34" charset="0"/>
                <a:ea typeface="ＭＳ Ｐゴシック" charset="-128"/>
              </a:rPr>
              <a:t>(Our Target Market / Market Segment)</a:t>
            </a:r>
            <a:endParaRPr kumimoji="1" lang="ja-JP" altLang="en-US" sz="2800">
              <a:solidFill>
                <a:srgbClr val="FF0000"/>
              </a:solidFill>
              <a:latin typeface="Calibri" pitchFamily="34" charset="0"/>
              <a:ea typeface="ＭＳ Ｐゴシック" charset="-128"/>
            </a:endParaRPr>
          </a:p>
          <a:p>
            <a:pPr algn="ctr"/>
            <a:endParaRPr kumimoji="1" lang="ja-JP" altLang="en-US" sz="2800">
              <a:latin typeface="Calibri" pitchFamily="34" charset="0"/>
              <a:ea typeface="ＭＳ Ｐゴシック" charset="-128"/>
            </a:endParaRPr>
          </a:p>
        </p:txBody>
      </p:sp>
      <p:graphicFrame>
        <p:nvGraphicFramePr>
          <p:cNvPr id="4" name="コンテンツ プレースホルダー 5"/>
          <p:cNvGraphicFramePr>
            <a:graphicFrameLocks/>
          </p:cNvGraphicFramePr>
          <p:nvPr/>
        </p:nvGraphicFramePr>
        <p:xfrm>
          <a:off x="395288" y="1196975"/>
          <a:ext cx="8424938" cy="5105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5860"/>
                <a:gridCol w="2064828"/>
                <a:gridCol w="2650045"/>
                <a:gridCol w="2164205"/>
              </a:tblGrid>
              <a:tr h="958865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Key Factor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Full Disclosure requires Market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b="0" dirty="0" smtClean="0"/>
                        <a:t>(*) </a:t>
                      </a:r>
                      <a:r>
                        <a:rPr kumimoji="1" lang="en-US" altLang="ja-JP" sz="18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Limited Disclosure Market</a:t>
                      </a:r>
                    </a:p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(Our Target)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No Disclosure requires Market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674757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Disclosure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Full Disclosure Registrations (SRS) 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/>
                        <a:t>Limited Disclosure Exemption</a:t>
                      </a:r>
                      <a:endParaRPr kumimoji="1" lang="ja-JP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Full Exemption</a:t>
                      </a:r>
                      <a:endParaRPr kumimoji="1" lang="ja-JP" altLang="en-US" sz="1800" dirty="0" smtClean="0"/>
                    </a:p>
                    <a:p>
                      <a:pPr algn="ctr"/>
                      <a:endParaRPr kumimoji="1" lang="ja-JP" altLang="en-US" sz="1800" dirty="0"/>
                    </a:p>
                  </a:txBody>
                  <a:tcPr/>
                </a:tc>
              </a:tr>
              <a:tr h="432081">
                <a:tc>
                  <a:txBody>
                    <a:bodyPr/>
                    <a:lstStyle/>
                    <a:p>
                      <a:r>
                        <a:rPr lang="en-US" altLang="ja-JP" sz="1800" dirty="0" smtClean="0"/>
                        <a:t>Investor</a:t>
                      </a:r>
                      <a:endParaRPr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General Investors</a:t>
                      </a:r>
                      <a:r>
                        <a:rPr kumimoji="1" lang="en-US" altLang="ja-JP" sz="1800" baseline="0" dirty="0" smtClean="0"/>
                        <a:t> main</a:t>
                      </a:r>
                      <a:endParaRPr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b="1" dirty="0" smtClean="0"/>
                        <a:t>Professional Investors</a:t>
                      </a:r>
                      <a:endParaRPr lang="ja-JP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100% Professional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1242973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Market Liquidity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/>
                        <a:t>◎</a:t>
                      </a:r>
                      <a:endParaRPr kumimoji="1" lang="ja-JP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/>
                        <a:t>○ </a:t>
                      </a:r>
                      <a:endParaRPr kumimoji="1" lang="en-US" altLang="ja-JP" sz="1800" b="1" dirty="0" smtClean="0"/>
                    </a:p>
                    <a:p>
                      <a:pPr algn="ctr"/>
                      <a:r>
                        <a:rPr kumimoji="1" lang="en-US" altLang="ja-JP" sz="1800" b="1" dirty="0" smtClean="0"/>
                        <a:t>Tradable among Professionals</a:t>
                      </a:r>
                      <a:endParaRPr kumimoji="1" lang="ja-JP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/>
                        <a:t>X</a:t>
                      </a:r>
                    </a:p>
                    <a:p>
                      <a:pPr algn="ctr"/>
                      <a:r>
                        <a:rPr kumimoji="1" lang="en-US" altLang="ja-JP" sz="1800" dirty="0" smtClean="0"/>
                        <a:t> Non-tradable</a:t>
                      </a:r>
                    </a:p>
                    <a:p>
                      <a:pPr algn="ctr"/>
                      <a:r>
                        <a:rPr kumimoji="1" lang="en-US" altLang="ja-JP" sz="1800" dirty="0" smtClean="0"/>
                        <a:t>Possessed until maturity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674757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Selling Restrictions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Nothing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/>
                        <a:t>Yes: </a:t>
                      </a:r>
                      <a:r>
                        <a:rPr kumimoji="1" lang="en-US" altLang="ja-JP" sz="1800" b="1" baseline="0" dirty="0" smtClean="0"/>
                        <a:t>to Non-professional investors</a:t>
                      </a:r>
                      <a:endParaRPr kumimoji="1" lang="en-US" altLang="ja-JP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Yes: </a:t>
                      </a:r>
                      <a:r>
                        <a:rPr kumimoji="1" lang="en-US" altLang="ja-JP" sz="1800" baseline="0" dirty="0" smtClean="0"/>
                        <a:t>to Non-professional investors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674757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Documents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Prospectus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/>
                        <a:t>Info. Memo</a:t>
                      </a:r>
                    </a:p>
                    <a:p>
                      <a:pPr algn="ctr"/>
                      <a:r>
                        <a:rPr kumimoji="1" lang="en-US" altLang="ja-JP" sz="1800" b="1" dirty="0" smtClean="0"/>
                        <a:t>Offering</a:t>
                      </a:r>
                      <a:r>
                        <a:rPr kumimoji="1" lang="en-US" altLang="ja-JP" sz="1800" b="1" baseline="0" dirty="0" smtClean="0"/>
                        <a:t> Circular</a:t>
                      </a:r>
                      <a:endParaRPr kumimoji="1" lang="ja-JP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-</a:t>
                      </a:r>
                      <a:endParaRPr kumimoji="1" lang="ja-JP" alt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552" name="テキスト ボックス 4"/>
          <p:cNvSpPr txBox="1">
            <a:spLocks noChangeArrowheads="1"/>
          </p:cNvSpPr>
          <p:nvPr/>
        </p:nvSpPr>
        <p:spPr bwMode="auto">
          <a:xfrm>
            <a:off x="152400" y="6248400"/>
            <a:ext cx="8137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ja-JP" sz="1400" b="0"/>
              <a:t>(*) </a:t>
            </a:r>
            <a:r>
              <a:rPr lang="ja-JP" altLang="en-US" sz="1400" b="0"/>
              <a:t>“</a:t>
            </a:r>
            <a:r>
              <a:rPr lang="en-US" altLang="ja-JP" sz="1400">
                <a:solidFill>
                  <a:srgbClr val="00B0F0"/>
                </a:solidFill>
              </a:rPr>
              <a:t>Limited disclosure</a:t>
            </a:r>
            <a:r>
              <a:rPr lang="ja-JP" altLang="en-US" sz="1400" b="0"/>
              <a:t>”</a:t>
            </a:r>
            <a:r>
              <a:rPr lang="en-US" altLang="ja-JP" sz="1400" b="0"/>
              <a:t> refers to a certain level of disclosure information that can be accepted as a minimum required information by professional investors.</a:t>
            </a:r>
            <a:endParaRPr kumimoji="1" lang="ja-JP" altLang="en-US" sz="1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FE3E9-0F2F-49E3-8629-5364506583A4}" type="slidenum">
              <a:rPr kumimoji="1" lang="ja-JP" altLang="en-US"/>
              <a:pPr>
                <a:defRPr/>
              </a:pPr>
              <a:t>16</a:t>
            </a:fld>
            <a:endParaRPr kumimoji="1" lang="ja-JP" altLang="en-US"/>
          </a:p>
        </p:txBody>
      </p:sp>
      <p:cxnSp>
        <p:nvCxnSpPr>
          <p:cNvPr id="65538" name="直線コネクタ 2"/>
          <p:cNvCxnSpPr>
            <a:cxnSpLocks noChangeShapeType="1"/>
          </p:cNvCxnSpPr>
          <p:nvPr/>
        </p:nvCxnSpPr>
        <p:spPr bwMode="auto">
          <a:xfrm>
            <a:off x="3995738" y="1844675"/>
            <a:ext cx="0" cy="4105275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65539" name="テキスト ボックス 3"/>
          <p:cNvSpPr txBox="1">
            <a:spLocks noChangeArrowheads="1"/>
          </p:cNvSpPr>
          <p:nvPr/>
        </p:nvSpPr>
        <p:spPr bwMode="auto">
          <a:xfrm>
            <a:off x="4067175" y="1989138"/>
            <a:ext cx="4608513" cy="368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n-US" altLang="ja-JP"/>
              <a:t>Domestic market</a:t>
            </a:r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8313" y="1989138"/>
            <a:ext cx="3240087" cy="368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kumimoji="1" lang="en-US" altLang="ja-JP" dirty="0">
                <a:latin typeface="Arial" pitchFamily="34" charset="0"/>
                <a:ea typeface="굴림" pitchFamily="50" charset="-127"/>
                <a:cs typeface="Arial" pitchFamily="34" charset="0"/>
              </a:rPr>
              <a:t>Offshore Eurobond market</a:t>
            </a:r>
            <a:endParaRPr kumimoji="1" lang="ja-JP" altLang="en-US" dirty="0"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65541" name="正方形/長方形 5"/>
          <p:cNvSpPr>
            <a:spLocks noChangeArrowheads="1"/>
          </p:cNvSpPr>
          <p:nvPr/>
        </p:nvSpPr>
        <p:spPr bwMode="auto">
          <a:xfrm>
            <a:off x="3995738" y="2636838"/>
            <a:ext cx="2089150" cy="2663825"/>
          </a:xfrm>
          <a:prstGeom prst="rect">
            <a:avLst/>
          </a:prstGeom>
          <a:solidFill>
            <a:srgbClr val="00B0F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ja-JP" altLang="en-US" b="0"/>
          </a:p>
        </p:txBody>
      </p:sp>
      <p:sp>
        <p:nvSpPr>
          <p:cNvPr id="65542" name="正方形/長方形 6"/>
          <p:cNvSpPr>
            <a:spLocks noChangeArrowheads="1"/>
          </p:cNvSpPr>
          <p:nvPr/>
        </p:nvSpPr>
        <p:spPr bwMode="auto">
          <a:xfrm>
            <a:off x="6096000" y="2636838"/>
            <a:ext cx="2652713" cy="2663825"/>
          </a:xfrm>
          <a:prstGeom prst="rect">
            <a:avLst/>
          </a:prstGeom>
          <a:solidFill>
            <a:srgbClr val="FFC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ja-JP" altLang="en-US" b="0"/>
          </a:p>
        </p:txBody>
      </p:sp>
      <p:sp>
        <p:nvSpPr>
          <p:cNvPr id="65543" name="テキスト ボックス 7"/>
          <p:cNvSpPr txBox="1">
            <a:spLocks noChangeArrowheads="1"/>
          </p:cNvSpPr>
          <p:nvPr/>
        </p:nvSpPr>
        <p:spPr bwMode="auto">
          <a:xfrm>
            <a:off x="6084888" y="2924175"/>
            <a:ext cx="2663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n-US" altLang="ja-JP"/>
              <a:t>Public offering market</a:t>
            </a:r>
          </a:p>
          <a:p>
            <a:pPr algn="ctr" eaLnBrk="0" hangingPunct="0"/>
            <a:r>
              <a:rPr lang="en-US" altLang="ja-JP"/>
              <a:t>with general investors </a:t>
            </a:r>
            <a:br>
              <a:rPr lang="en-US" altLang="ja-JP"/>
            </a:br>
            <a:r>
              <a:rPr lang="en-US" altLang="ja-JP"/>
              <a:t>including retail sector</a:t>
            </a:r>
            <a:endParaRPr kumimoji="1" lang="ja-JP" altLang="en-US"/>
          </a:p>
        </p:txBody>
      </p:sp>
      <p:sp>
        <p:nvSpPr>
          <p:cNvPr id="65544" name="テキスト ボックス 8"/>
          <p:cNvSpPr txBox="1">
            <a:spLocks noChangeArrowheads="1"/>
          </p:cNvSpPr>
          <p:nvPr/>
        </p:nvSpPr>
        <p:spPr bwMode="auto">
          <a:xfrm>
            <a:off x="4067175" y="3236913"/>
            <a:ext cx="1944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n-US" altLang="ja-JP"/>
              <a:t>Professional market</a:t>
            </a:r>
            <a:endParaRPr kumimoji="1" lang="ja-JP" altLang="en-US"/>
          </a:p>
        </p:txBody>
      </p:sp>
      <p:sp>
        <p:nvSpPr>
          <p:cNvPr id="65545" name="テキスト ボックス 10"/>
          <p:cNvSpPr txBox="1">
            <a:spLocks noChangeArrowheads="1"/>
          </p:cNvSpPr>
          <p:nvPr/>
        </p:nvSpPr>
        <p:spPr bwMode="auto">
          <a:xfrm>
            <a:off x="3995738" y="4292600"/>
            <a:ext cx="22526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n-US" altLang="ja-JP"/>
              <a:t>Exempted market</a:t>
            </a:r>
          </a:p>
          <a:p>
            <a:pPr algn="ctr" eaLnBrk="0" hangingPunct="0"/>
            <a:r>
              <a:rPr lang="en-GB" altLang="ja-JP"/>
              <a:t>Limited Disclosure market </a:t>
            </a:r>
            <a:endParaRPr kumimoji="1" lang="ja-JP" altLang="en-US"/>
          </a:p>
        </p:txBody>
      </p:sp>
      <p:sp>
        <p:nvSpPr>
          <p:cNvPr id="65546" name="テキスト ボックス 11"/>
          <p:cNvSpPr txBox="1">
            <a:spLocks noChangeArrowheads="1"/>
          </p:cNvSpPr>
          <p:nvPr/>
        </p:nvSpPr>
        <p:spPr bwMode="auto">
          <a:xfrm>
            <a:off x="6172200" y="4267200"/>
            <a:ext cx="2663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n-US" altLang="ja-JP"/>
              <a:t>with full disclosure requirement</a:t>
            </a:r>
            <a:endParaRPr kumimoji="1" lang="ja-JP" altLang="en-US"/>
          </a:p>
        </p:txBody>
      </p:sp>
      <p:cxnSp>
        <p:nvCxnSpPr>
          <p:cNvPr id="65547" name="直線コネクタ 12"/>
          <p:cNvCxnSpPr>
            <a:cxnSpLocks noChangeShapeType="1"/>
          </p:cNvCxnSpPr>
          <p:nvPr/>
        </p:nvCxnSpPr>
        <p:spPr bwMode="auto">
          <a:xfrm>
            <a:off x="6588125" y="4221163"/>
            <a:ext cx="1728788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65548" name="直線コネクタ 13"/>
          <p:cNvCxnSpPr>
            <a:cxnSpLocks noChangeShapeType="1"/>
          </p:cNvCxnSpPr>
          <p:nvPr/>
        </p:nvCxnSpPr>
        <p:spPr bwMode="auto">
          <a:xfrm>
            <a:off x="3708400" y="1844675"/>
            <a:ext cx="0" cy="4105275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65549" name="正方形/長方形 14"/>
          <p:cNvSpPr>
            <a:spLocks noChangeArrowheads="1"/>
          </p:cNvSpPr>
          <p:nvPr/>
        </p:nvSpPr>
        <p:spPr bwMode="auto">
          <a:xfrm>
            <a:off x="2771775" y="4365625"/>
            <a:ext cx="936625" cy="792163"/>
          </a:xfrm>
          <a:prstGeom prst="rect">
            <a:avLst/>
          </a:prstGeom>
          <a:solidFill>
            <a:srgbClr val="00B0F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ja-JP" altLang="en-US" b="0"/>
          </a:p>
        </p:txBody>
      </p:sp>
      <p:sp>
        <p:nvSpPr>
          <p:cNvPr id="65550" name="正方形/長方形 15"/>
          <p:cNvSpPr>
            <a:spLocks noChangeArrowheads="1"/>
          </p:cNvSpPr>
          <p:nvPr/>
        </p:nvSpPr>
        <p:spPr bwMode="auto">
          <a:xfrm>
            <a:off x="2987675" y="3573463"/>
            <a:ext cx="720725" cy="719137"/>
          </a:xfrm>
          <a:prstGeom prst="rect">
            <a:avLst/>
          </a:prstGeom>
          <a:solidFill>
            <a:srgbClr val="00B0F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ja-JP" altLang="en-US" b="0"/>
          </a:p>
        </p:txBody>
      </p:sp>
      <p:sp>
        <p:nvSpPr>
          <p:cNvPr id="65551" name="正方形/長方形 16"/>
          <p:cNvSpPr>
            <a:spLocks noChangeArrowheads="1"/>
          </p:cNvSpPr>
          <p:nvPr/>
        </p:nvSpPr>
        <p:spPr bwMode="auto">
          <a:xfrm>
            <a:off x="468313" y="2420938"/>
            <a:ext cx="3240087" cy="576262"/>
          </a:xfrm>
          <a:prstGeom prst="rect">
            <a:avLst/>
          </a:prstGeom>
          <a:solidFill>
            <a:srgbClr val="00B0F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ja-JP" altLang="en-US" b="0"/>
          </a:p>
        </p:txBody>
      </p:sp>
      <p:sp>
        <p:nvSpPr>
          <p:cNvPr id="65552" name="正方形/長方形 17"/>
          <p:cNvSpPr>
            <a:spLocks noChangeArrowheads="1"/>
          </p:cNvSpPr>
          <p:nvPr/>
        </p:nvSpPr>
        <p:spPr bwMode="auto">
          <a:xfrm>
            <a:off x="3059113" y="5229225"/>
            <a:ext cx="649287" cy="431800"/>
          </a:xfrm>
          <a:prstGeom prst="rect">
            <a:avLst/>
          </a:prstGeom>
          <a:solidFill>
            <a:srgbClr val="00B0F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ja-JP" altLang="en-US" b="0"/>
          </a:p>
        </p:txBody>
      </p:sp>
      <p:sp>
        <p:nvSpPr>
          <p:cNvPr id="65553" name="正方形/長方形 18"/>
          <p:cNvSpPr>
            <a:spLocks noChangeArrowheads="1"/>
          </p:cNvSpPr>
          <p:nvPr/>
        </p:nvSpPr>
        <p:spPr bwMode="auto">
          <a:xfrm>
            <a:off x="468313" y="3573463"/>
            <a:ext cx="2519362" cy="719137"/>
          </a:xfrm>
          <a:prstGeom prst="rect">
            <a:avLst/>
          </a:prstGeom>
          <a:solidFill>
            <a:srgbClr val="FFC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ja-JP" altLang="en-US" b="0"/>
          </a:p>
        </p:txBody>
      </p:sp>
      <p:sp>
        <p:nvSpPr>
          <p:cNvPr id="65554" name="正方形/長方形 19"/>
          <p:cNvSpPr>
            <a:spLocks noChangeArrowheads="1"/>
          </p:cNvSpPr>
          <p:nvPr/>
        </p:nvSpPr>
        <p:spPr bwMode="auto">
          <a:xfrm>
            <a:off x="468313" y="4365625"/>
            <a:ext cx="2303462" cy="792163"/>
          </a:xfrm>
          <a:prstGeom prst="rect">
            <a:avLst/>
          </a:prstGeom>
          <a:solidFill>
            <a:srgbClr val="FFC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ja-JP" altLang="en-US" b="0"/>
          </a:p>
        </p:txBody>
      </p:sp>
      <p:sp>
        <p:nvSpPr>
          <p:cNvPr id="65555" name="テキスト ボックス 20"/>
          <p:cNvSpPr txBox="1">
            <a:spLocks noChangeArrowheads="1"/>
          </p:cNvSpPr>
          <p:nvPr/>
        </p:nvSpPr>
        <p:spPr bwMode="auto">
          <a:xfrm>
            <a:off x="468313" y="3141663"/>
            <a:ext cx="3240087" cy="3540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ja-JP" sz="1700"/>
              <a:t>Other Jurisdictions’ markets</a:t>
            </a:r>
            <a:endParaRPr kumimoji="1" lang="ja-JP" altLang="en-US" sz="1700"/>
          </a:p>
        </p:txBody>
      </p:sp>
      <p:sp>
        <p:nvSpPr>
          <p:cNvPr id="65556" name="正方形/長方形 21"/>
          <p:cNvSpPr>
            <a:spLocks noChangeArrowheads="1"/>
          </p:cNvSpPr>
          <p:nvPr/>
        </p:nvSpPr>
        <p:spPr bwMode="auto">
          <a:xfrm>
            <a:off x="468313" y="5229225"/>
            <a:ext cx="2590800" cy="431800"/>
          </a:xfrm>
          <a:prstGeom prst="rect">
            <a:avLst/>
          </a:prstGeom>
          <a:solidFill>
            <a:srgbClr val="FFC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ja-JP" altLang="en-US" b="0"/>
          </a:p>
        </p:txBody>
      </p:sp>
      <p:sp>
        <p:nvSpPr>
          <p:cNvPr id="65557" name="正方形/長方形 22"/>
          <p:cNvSpPr>
            <a:spLocks noChangeArrowheads="1"/>
          </p:cNvSpPr>
          <p:nvPr/>
        </p:nvSpPr>
        <p:spPr bwMode="auto">
          <a:xfrm>
            <a:off x="4067175" y="2924175"/>
            <a:ext cx="1944688" cy="1296988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ja-JP" altLang="en-US" b="0"/>
          </a:p>
        </p:txBody>
      </p:sp>
      <p:sp>
        <p:nvSpPr>
          <p:cNvPr id="65558" name="テキスト ボックス 23"/>
          <p:cNvSpPr txBox="1">
            <a:spLocks noChangeArrowheads="1"/>
          </p:cNvSpPr>
          <p:nvPr/>
        </p:nvSpPr>
        <p:spPr bwMode="auto">
          <a:xfrm>
            <a:off x="4211638" y="5516563"/>
            <a:ext cx="1960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altLang="ja-JP">
                <a:solidFill>
                  <a:srgbClr val="FF0000"/>
                </a:solidFill>
              </a:rPr>
              <a:t>Our Target MKT or </a:t>
            </a:r>
          </a:p>
          <a:p>
            <a:pPr algn="ctr" eaLnBrk="0" hangingPunct="0"/>
            <a:r>
              <a:rPr lang="en-GB" altLang="ja-JP">
                <a:solidFill>
                  <a:srgbClr val="FF0000"/>
                </a:solidFill>
              </a:rPr>
              <a:t>Market Segment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65559" name="テキスト ボックス 24"/>
          <p:cNvSpPr txBox="1">
            <a:spLocks noChangeArrowheads="1"/>
          </p:cNvSpPr>
          <p:nvPr/>
        </p:nvSpPr>
        <p:spPr bwMode="auto">
          <a:xfrm>
            <a:off x="6084888" y="5516563"/>
            <a:ext cx="2663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n-US" altLang="ja-JP"/>
              <a:t>Fully regulated area</a:t>
            </a:r>
            <a:endParaRPr kumimoji="1" lang="ja-JP" altLang="en-US"/>
          </a:p>
        </p:txBody>
      </p:sp>
      <p:sp>
        <p:nvSpPr>
          <p:cNvPr id="26" name="タイトル 1"/>
          <p:cNvSpPr txBox="1">
            <a:spLocks/>
          </p:cNvSpPr>
          <p:nvPr/>
        </p:nvSpPr>
        <p:spPr>
          <a:xfrm>
            <a:off x="0" y="609600"/>
            <a:ext cx="8929688" cy="111125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90000"/>
              </a:lnSpc>
              <a:defRPr/>
            </a:pPr>
            <a:r>
              <a:rPr kumimoji="1" lang="en-US" altLang="ja-JP" sz="4000" kern="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Exempted/</a:t>
            </a:r>
            <a:r>
              <a:rPr lang="en-GB" altLang="ja-JP" sz="4000" kern="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Limited Disclosure </a:t>
            </a:r>
            <a:r>
              <a:rPr kumimoji="1" lang="en-US" altLang="ja-JP" sz="4000" kern="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market</a:t>
            </a:r>
            <a:r>
              <a:rPr lang="ja-JP" altLang="en-US" sz="4000" kern="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endParaRPr lang="en-US" altLang="ja-JP" sz="4000" kern="0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altLang="ja-JP" sz="4000" kern="0" dirty="0">
                <a:latin typeface="+mj-lt"/>
                <a:ea typeface="+mj-ea"/>
                <a:cs typeface="+mj-cs"/>
              </a:rPr>
              <a:t>vs.</a:t>
            </a:r>
            <a:r>
              <a:rPr kumimoji="1" lang="en-US" altLang="ja-JP" sz="4000" kern="0" dirty="0">
                <a:latin typeface="+mj-lt"/>
                <a:ea typeface="+mj-ea"/>
                <a:cs typeface="+mj-cs"/>
              </a:rPr>
              <a:t> </a:t>
            </a:r>
            <a:r>
              <a:rPr kumimoji="1" lang="en-US" altLang="ja-JP" sz="4000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Full disclosure market</a:t>
            </a:r>
            <a:endParaRPr kumimoji="1" lang="ja-JP" altLang="en-US" sz="4000" kern="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EA7D6-49A3-4049-9C58-A4F240EE36AA}" type="slidenum">
              <a:rPr kumimoji="1" lang="ja-JP" altLang="en-US"/>
              <a:pPr>
                <a:defRPr/>
              </a:pPr>
              <a:t>17</a:t>
            </a:fld>
            <a:endParaRPr kumimoji="1" lang="ja-JP" altLang="en-US"/>
          </a:p>
        </p:txBody>
      </p:sp>
      <p:grpSp>
        <p:nvGrpSpPr>
          <p:cNvPr id="67586" name="グループ化 2"/>
          <p:cNvGrpSpPr>
            <a:grpSpLocks/>
          </p:cNvGrpSpPr>
          <p:nvPr/>
        </p:nvGrpSpPr>
        <p:grpSpPr bwMode="auto">
          <a:xfrm>
            <a:off x="1692275" y="1427163"/>
            <a:ext cx="5759450" cy="4465637"/>
            <a:chOff x="1691680" y="1484784"/>
            <a:chExt cx="5760640" cy="4464497"/>
          </a:xfrm>
        </p:grpSpPr>
        <p:sp>
          <p:nvSpPr>
            <p:cNvPr id="67591" name="正方形/長方形 3"/>
            <p:cNvSpPr>
              <a:spLocks noChangeArrowheads="1"/>
            </p:cNvSpPr>
            <p:nvPr/>
          </p:nvSpPr>
          <p:spPr bwMode="auto">
            <a:xfrm>
              <a:off x="2784156" y="1484784"/>
              <a:ext cx="1427804" cy="1080120"/>
            </a:xfrm>
            <a:prstGeom prst="rect">
              <a:avLst/>
            </a:prstGeom>
            <a:solidFill>
              <a:srgbClr val="FFC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ja-JP" altLang="en-US" b="0"/>
            </a:p>
          </p:txBody>
        </p:sp>
        <p:sp>
          <p:nvSpPr>
            <p:cNvPr id="67592" name="正方形/長方形 4"/>
            <p:cNvSpPr>
              <a:spLocks noChangeArrowheads="1"/>
            </p:cNvSpPr>
            <p:nvPr/>
          </p:nvSpPr>
          <p:spPr bwMode="auto">
            <a:xfrm>
              <a:off x="4932040" y="1484784"/>
              <a:ext cx="1512168" cy="1080120"/>
            </a:xfrm>
            <a:prstGeom prst="rect">
              <a:avLst/>
            </a:prstGeom>
            <a:solidFill>
              <a:srgbClr val="FFC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ja-JP" altLang="en-US" b="0"/>
            </a:p>
          </p:txBody>
        </p:sp>
        <p:sp>
          <p:nvSpPr>
            <p:cNvPr id="67593" name="正方形/長方形 5"/>
            <p:cNvSpPr>
              <a:spLocks noChangeArrowheads="1"/>
            </p:cNvSpPr>
            <p:nvPr/>
          </p:nvSpPr>
          <p:spPr bwMode="auto">
            <a:xfrm>
              <a:off x="6012160" y="2961908"/>
              <a:ext cx="1440160" cy="1376484"/>
            </a:xfrm>
            <a:prstGeom prst="rect">
              <a:avLst/>
            </a:prstGeom>
            <a:solidFill>
              <a:srgbClr val="FFC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ja-JP" altLang="en-US" b="0"/>
            </a:p>
          </p:txBody>
        </p:sp>
        <p:sp>
          <p:nvSpPr>
            <p:cNvPr id="67594" name="正方形/長方形 6"/>
            <p:cNvSpPr>
              <a:spLocks noChangeArrowheads="1"/>
            </p:cNvSpPr>
            <p:nvPr/>
          </p:nvSpPr>
          <p:spPr bwMode="auto">
            <a:xfrm>
              <a:off x="1691680" y="2924944"/>
              <a:ext cx="1440160" cy="1440160"/>
            </a:xfrm>
            <a:prstGeom prst="rect">
              <a:avLst/>
            </a:prstGeom>
            <a:solidFill>
              <a:srgbClr val="FFC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ja-JP" altLang="en-US" b="0"/>
            </a:p>
          </p:txBody>
        </p:sp>
        <p:sp>
          <p:nvSpPr>
            <p:cNvPr id="67595" name="正方形/長方形 7"/>
            <p:cNvSpPr>
              <a:spLocks noChangeArrowheads="1"/>
            </p:cNvSpPr>
            <p:nvPr/>
          </p:nvSpPr>
          <p:spPr bwMode="auto">
            <a:xfrm>
              <a:off x="3851920" y="5076855"/>
              <a:ext cx="1440160" cy="872426"/>
            </a:xfrm>
            <a:prstGeom prst="rect">
              <a:avLst/>
            </a:prstGeom>
            <a:solidFill>
              <a:srgbClr val="FFC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ja-JP" altLang="en-US" b="0"/>
            </a:p>
          </p:txBody>
        </p:sp>
        <p:sp>
          <p:nvSpPr>
            <p:cNvPr id="67596" name="フリーフォーム 8"/>
            <p:cNvSpPr>
              <a:spLocks/>
            </p:cNvSpPr>
            <p:nvPr/>
          </p:nvSpPr>
          <p:spPr bwMode="auto">
            <a:xfrm>
              <a:off x="3491880" y="1952835"/>
              <a:ext cx="732023" cy="612070"/>
            </a:xfrm>
            <a:custGeom>
              <a:avLst/>
              <a:gdLst>
                <a:gd name="T0" fmla="*/ 713550 w 732023"/>
                <a:gd name="T1" fmla="*/ 0 h 738909"/>
                <a:gd name="T2" fmla="*/ 713550 w 732023"/>
                <a:gd name="T3" fmla="*/ 0 h 738909"/>
                <a:gd name="T4" fmla="*/ 621187 w 732023"/>
                <a:gd name="T5" fmla="*/ 15302 h 738909"/>
                <a:gd name="T6" fmla="*/ 547296 w 732023"/>
                <a:gd name="T7" fmla="*/ 45905 h 738909"/>
                <a:gd name="T8" fmla="*/ 501114 w 732023"/>
                <a:gd name="T9" fmla="*/ 61207 h 738909"/>
                <a:gd name="T10" fmla="*/ 436459 w 732023"/>
                <a:gd name="T11" fmla="*/ 91810 h 738909"/>
                <a:gd name="T12" fmla="*/ 344096 w 732023"/>
                <a:gd name="T13" fmla="*/ 145367 h 738909"/>
                <a:gd name="T14" fmla="*/ 316387 w 732023"/>
                <a:gd name="T15" fmla="*/ 168319 h 738909"/>
                <a:gd name="T16" fmla="*/ 260968 w 732023"/>
                <a:gd name="T17" fmla="*/ 198922 h 738909"/>
                <a:gd name="T18" fmla="*/ 177841 w 732023"/>
                <a:gd name="T19" fmla="*/ 275431 h 738909"/>
                <a:gd name="T20" fmla="*/ 140896 w 732023"/>
                <a:gd name="T21" fmla="*/ 321337 h 738909"/>
                <a:gd name="T22" fmla="*/ 122423 w 732023"/>
                <a:gd name="T23" fmla="*/ 344289 h 738909"/>
                <a:gd name="T24" fmla="*/ 94714 w 732023"/>
                <a:gd name="T25" fmla="*/ 359591 h 738909"/>
                <a:gd name="T26" fmla="*/ 76241 w 732023"/>
                <a:gd name="T27" fmla="*/ 382544 h 738909"/>
                <a:gd name="T28" fmla="*/ 67005 w 732023"/>
                <a:gd name="T29" fmla="*/ 405496 h 738909"/>
                <a:gd name="T30" fmla="*/ 39296 w 732023"/>
                <a:gd name="T31" fmla="*/ 428449 h 738909"/>
                <a:gd name="T32" fmla="*/ 30059 w 732023"/>
                <a:gd name="T33" fmla="*/ 451401 h 738909"/>
                <a:gd name="T34" fmla="*/ 2350 w 732023"/>
                <a:gd name="T35" fmla="*/ 504958 h 738909"/>
                <a:gd name="T36" fmla="*/ 2350 w 732023"/>
                <a:gd name="T37" fmla="*/ 604419 h 738909"/>
                <a:gd name="T38" fmla="*/ 732023 w 732023"/>
                <a:gd name="T39" fmla="*/ 612070 h 738909"/>
                <a:gd name="T40" fmla="*/ 713550 w 732023"/>
                <a:gd name="T41" fmla="*/ 0 h 73890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32023" h="738909">
                  <a:moveTo>
                    <a:pt x="713550" y="0"/>
                  </a:moveTo>
                  <a:lnTo>
                    <a:pt x="713550" y="0"/>
                  </a:lnTo>
                  <a:cubicBezTo>
                    <a:pt x="682762" y="6158"/>
                    <a:pt x="650973" y="8544"/>
                    <a:pt x="621187" y="18473"/>
                  </a:cubicBezTo>
                  <a:cubicBezTo>
                    <a:pt x="595063" y="27181"/>
                    <a:pt x="572864" y="45191"/>
                    <a:pt x="547296" y="55418"/>
                  </a:cubicBezTo>
                  <a:cubicBezTo>
                    <a:pt x="531902" y="61576"/>
                    <a:pt x="515607" y="65839"/>
                    <a:pt x="501114" y="73891"/>
                  </a:cubicBezTo>
                  <a:cubicBezTo>
                    <a:pt x="417240" y="120487"/>
                    <a:pt x="503526" y="88481"/>
                    <a:pt x="436459" y="110836"/>
                  </a:cubicBezTo>
                  <a:cubicBezTo>
                    <a:pt x="412614" y="126733"/>
                    <a:pt x="368029" y="154977"/>
                    <a:pt x="344096" y="175491"/>
                  </a:cubicBezTo>
                  <a:cubicBezTo>
                    <a:pt x="334178" y="183992"/>
                    <a:pt x="326698" y="195181"/>
                    <a:pt x="316387" y="203200"/>
                  </a:cubicBezTo>
                  <a:cubicBezTo>
                    <a:pt x="298862" y="216830"/>
                    <a:pt x="260968" y="240145"/>
                    <a:pt x="260968" y="240145"/>
                  </a:cubicBezTo>
                  <a:cubicBezTo>
                    <a:pt x="198890" y="322917"/>
                    <a:pt x="231167" y="296958"/>
                    <a:pt x="177841" y="332509"/>
                  </a:cubicBezTo>
                  <a:lnTo>
                    <a:pt x="140896" y="387927"/>
                  </a:lnTo>
                  <a:cubicBezTo>
                    <a:pt x="134738" y="397163"/>
                    <a:pt x="131659" y="409478"/>
                    <a:pt x="122423" y="415636"/>
                  </a:cubicBezTo>
                  <a:lnTo>
                    <a:pt x="94714" y="434109"/>
                  </a:lnTo>
                  <a:cubicBezTo>
                    <a:pt x="88556" y="443345"/>
                    <a:pt x="81205" y="451889"/>
                    <a:pt x="76241" y="461818"/>
                  </a:cubicBezTo>
                  <a:cubicBezTo>
                    <a:pt x="71887" y="470526"/>
                    <a:pt x="72405" y="481426"/>
                    <a:pt x="67005" y="489527"/>
                  </a:cubicBezTo>
                  <a:cubicBezTo>
                    <a:pt x="59759" y="500395"/>
                    <a:pt x="48532" y="508000"/>
                    <a:pt x="39296" y="517236"/>
                  </a:cubicBezTo>
                  <a:cubicBezTo>
                    <a:pt x="36217" y="526472"/>
                    <a:pt x="34413" y="536237"/>
                    <a:pt x="30059" y="544945"/>
                  </a:cubicBezTo>
                  <a:cubicBezTo>
                    <a:pt x="12736" y="579591"/>
                    <a:pt x="4913" y="566031"/>
                    <a:pt x="2350" y="609600"/>
                  </a:cubicBezTo>
                  <a:cubicBezTo>
                    <a:pt x="0" y="649555"/>
                    <a:pt x="2350" y="689649"/>
                    <a:pt x="2350" y="729673"/>
                  </a:cubicBezTo>
                  <a:lnTo>
                    <a:pt x="732023" y="738909"/>
                  </a:lnTo>
                  <a:lnTo>
                    <a:pt x="713550" y="0"/>
                  </a:lnTo>
                  <a:close/>
                </a:path>
              </a:pathLst>
            </a:custGeom>
            <a:solidFill>
              <a:srgbClr val="00B0F0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7597" name="フリーフォーム 9"/>
            <p:cNvSpPr>
              <a:spLocks/>
            </p:cNvSpPr>
            <p:nvPr/>
          </p:nvSpPr>
          <p:spPr bwMode="auto">
            <a:xfrm>
              <a:off x="4932040" y="1952835"/>
              <a:ext cx="810162" cy="612069"/>
            </a:xfrm>
            <a:custGeom>
              <a:avLst/>
              <a:gdLst>
                <a:gd name="T0" fmla="*/ 0 w 1025236"/>
                <a:gd name="T1" fmla="*/ 0 h 748145"/>
                <a:gd name="T2" fmla="*/ 0 w 1025236"/>
                <a:gd name="T3" fmla="*/ 0 h 748145"/>
                <a:gd name="T4" fmla="*/ 175170 w 1025236"/>
                <a:gd name="T5" fmla="*/ 7556 h 748145"/>
                <a:gd name="T6" fmla="*/ 233561 w 1025236"/>
                <a:gd name="T7" fmla="*/ 22669 h 748145"/>
                <a:gd name="T8" fmla="*/ 262755 w 1025236"/>
                <a:gd name="T9" fmla="*/ 30225 h 748145"/>
                <a:gd name="T10" fmla="*/ 313847 w 1025236"/>
                <a:gd name="T11" fmla="*/ 52894 h 748145"/>
                <a:gd name="T12" fmla="*/ 335743 w 1025236"/>
                <a:gd name="T13" fmla="*/ 60451 h 748145"/>
                <a:gd name="T14" fmla="*/ 357639 w 1025236"/>
                <a:gd name="T15" fmla="*/ 75564 h 748145"/>
                <a:gd name="T16" fmla="*/ 401432 w 1025236"/>
                <a:gd name="T17" fmla="*/ 90677 h 748145"/>
                <a:gd name="T18" fmla="*/ 467120 w 1025236"/>
                <a:gd name="T19" fmla="*/ 136015 h 748145"/>
                <a:gd name="T20" fmla="*/ 489017 w 1025236"/>
                <a:gd name="T21" fmla="*/ 151128 h 748145"/>
                <a:gd name="T22" fmla="*/ 510913 w 1025236"/>
                <a:gd name="T23" fmla="*/ 158684 h 748145"/>
                <a:gd name="T24" fmla="*/ 532810 w 1025236"/>
                <a:gd name="T25" fmla="*/ 173797 h 748145"/>
                <a:gd name="T26" fmla="*/ 569303 w 1025236"/>
                <a:gd name="T27" fmla="*/ 211579 h 748145"/>
                <a:gd name="T28" fmla="*/ 620395 w 1025236"/>
                <a:gd name="T29" fmla="*/ 279587 h 748145"/>
                <a:gd name="T30" fmla="*/ 686083 w 1025236"/>
                <a:gd name="T31" fmla="*/ 340038 h 748145"/>
                <a:gd name="T32" fmla="*/ 715279 w 1025236"/>
                <a:gd name="T33" fmla="*/ 385377 h 748145"/>
                <a:gd name="T34" fmla="*/ 729876 w 1025236"/>
                <a:gd name="T35" fmla="*/ 408046 h 748145"/>
                <a:gd name="T36" fmla="*/ 751772 w 1025236"/>
                <a:gd name="T37" fmla="*/ 430716 h 748145"/>
                <a:gd name="T38" fmla="*/ 788266 w 1025236"/>
                <a:gd name="T39" fmla="*/ 544062 h 748145"/>
                <a:gd name="T40" fmla="*/ 802864 w 1025236"/>
                <a:gd name="T41" fmla="*/ 589400 h 748145"/>
                <a:gd name="T42" fmla="*/ 810162 w 1025236"/>
                <a:gd name="T43" fmla="*/ 612069 h 748145"/>
                <a:gd name="T44" fmla="*/ 7298 w 1025236"/>
                <a:gd name="T45" fmla="*/ 604513 h 748145"/>
                <a:gd name="T46" fmla="*/ 0 w 1025236"/>
                <a:gd name="T47" fmla="*/ 0 h 74814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25236" h="748145">
                  <a:moveTo>
                    <a:pt x="0" y="0"/>
                  </a:moveTo>
                  <a:lnTo>
                    <a:pt x="0" y="0"/>
                  </a:lnTo>
                  <a:cubicBezTo>
                    <a:pt x="73891" y="3079"/>
                    <a:pt x="148041" y="2333"/>
                    <a:pt x="221673" y="9236"/>
                  </a:cubicBezTo>
                  <a:cubicBezTo>
                    <a:pt x="246951" y="11606"/>
                    <a:pt x="270934" y="21551"/>
                    <a:pt x="295564" y="27709"/>
                  </a:cubicBezTo>
                  <a:cubicBezTo>
                    <a:pt x="307879" y="30788"/>
                    <a:pt x="320467" y="32931"/>
                    <a:pt x="332509" y="36945"/>
                  </a:cubicBezTo>
                  <a:cubicBezTo>
                    <a:pt x="397492" y="58607"/>
                    <a:pt x="317270" y="30414"/>
                    <a:pt x="397164" y="64654"/>
                  </a:cubicBezTo>
                  <a:cubicBezTo>
                    <a:pt x="406113" y="68489"/>
                    <a:pt x="416165" y="69537"/>
                    <a:pt x="424873" y="73891"/>
                  </a:cubicBezTo>
                  <a:cubicBezTo>
                    <a:pt x="434802" y="78855"/>
                    <a:pt x="442438" y="87855"/>
                    <a:pt x="452582" y="92363"/>
                  </a:cubicBezTo>
                  <a:cubicBezTo>
                    <a:pt x="470376" y="100271"/>
                    <a:pt x="508000" y="110836"/>
                    <a:pt x="508000" y="110836"/>
                  </a:cubicBezTo>
                  <a:lnTo>
                    <a:pt x="591127" y="166254"/>
                  </a:lnTo>
                  <a:cubicBezTo>
                    <a:pt x="600363" y="172412"/>
                    <a:pt x="608305" y="181217"/>
                    <a:pt x="618836" y="184727"/>
                  </a:cubicBezTo>
                  <a:lnTo>
                    <a:pt x="646545" y="193963"/>
                  </a:lnTo>
                  <a:cubicBezTo>
                    <a:pt x="655782" y="200121"/>
                    <a:pt x="666405" y="204586"/>
                    <a:pt x="674255" y="212436"/>
                  </a:cubicBezTo>
                  <a:cubicBezTo>
                    <a:pt x="735834" y="274015"/>
                    <a:pt x="646541" y="209354"/>
                    <a:pt x="720436" y="258618"/>
                  </a:cubicBezTo>
                  <a:cubicBezTo>
                    <a:pt x="746183" y="297237"/>
                    <a:pt x="752535" y="314615"/>
                    <a:pt x="785091" y="341745"/>
                  </a:cubicBezTo>
                  <a:cubicBezTo>
                    <a:pt x="826736" y="376449"/>
                    <a:pt x="823309" y="348274"/>
                    <a:pt x="868218" y="415636"/>
                  </a:cubicBezTo>
                  <a:lnTo>
                    <a:pt x="905164" y="471054"/>
                  </a:lnTo>
                  <a:cubicBezTo>
                    <a:pt x="911321" y="480290"/>
                    <a:pt x="915787" y="490914"/>
                    <a:pt x="923636" y="498763"/>
                  </a:cubicBezTo>
                  <a:lnTo>
                    <a:pt x="951345" y="526473"/>
                  </a:lnTo>
                  <a:lnTo>
                    <a:pt x="997527" y="665018"/>
                  </a:lnTo>
                  <a:lnTo>
                    <a:pt x="1016000" y="720436"/>
                  </a:lnTo>
                  <a:lnTo>
                    <a:pt x="1025236" y="748145"/>
                  </a:lnTo>
                  <a:lnTo>
                    <a:pt x="9236" y="738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7598" name="フリーフォーム 10"/>
            <p:cNvSpPr>
              <a:spLocks/>
            </p:cNvSpPr>
            <p:nvPr/>
          </p:nvSpPr>
          <p:spPr bwMode="auto">
            <a:xfrm>
              <a:off x="2679834" y="2913220"/>
              <a:ext cx="460530" cy="1443556"/>
            </a:xfrm>
            <a:custGeom>
              <a:avLst/>
              <a:gdLst>
                <a:gd name="T0" fmla="*/ 454559 w 712415"/>
                <a:gd name="T1" fmla="*/ 0 h 1443556"/>
                <a:gd name="T2" fmla="*/ 454559 w 712415"/>
                <a:gd name="T3" fmla="*/ 0 h 1443556"/>
                <a:gd name="T4" fmla="*/ 406793 w 712415"/>
                <a:gd name="T5" fmla="*/ 27709 h 1443556"/>
                <a:gd name="T6" fmla="*/ 388881 w 712415"/>
                <a:gd name="T7" fmla="*/ 36946 h 1443556"/>
                <a:gd name="T8" fmla="*/ 353057 w 712415"/>
                <a:gd name="T9" fmla="*/ 64655 h 1443556"/>
                <a:gd name="T10" fmla="*/ 311262 w 712415"/>
                <a:gd name="T11" fmla="*/ 101600 h 1443556"/>
                <a:gd name="T12" fmla="*/ 293350 w 712415"/>
                <a:gd name="T13" fmla="*/ 110837 h 1443556"/>
                <a:gd name="T14" fmla="*/ 257525 w 712415"/>
                <a:gd name="T15" fmla="*/ 147782 h 1443556"/>
                <a:gd name="T16" fmla="*/ 239613 w 712415"/>
                <a:gd name="T17" fmla="*/ 166255 h 1443556"/>
                <a:gd name="T18" fmla="*/ 221701 w 712415"/>
                <a:gd name="T19" fmla="*/ 184728 h 1443556"/>
                <a:gd name="T20" fmla="*/ 167965 w 712415"/>
                <a:gd name="T21" fmla="*/ 267855 h 1443556"/>
                <a:gd name="T22" fmla="*/ 150053 w 712415"/>
                <a:gd name="T23" fmla="*/ 295564 h 1443556"/>
                <a:gd name="T24" fmla="*/ 120199 w 712415"/>
                <a:gd name="T25" fmla="*/ 332509 h 1443556"/>
                <a:gd name="T26" fmla="*/ 108258 w 712415"/>
                <a:gd name="T27" fmla="*/ 360219 h 1443556"/>
                <a:gd name="T28" fmla="*/ 90346 w 712415"/>
                <a:gd name="T29" fmla="*/ 378691 h 1443556"/>
                <a:gd name="T30" fmla="*/ 66463 w 712415"/>
                <a:gd name="T31" fmla="*/ 424873 h 1443556"/>
                <a:gd name="T32" fmla="*/ 42580 w 712415"/>
                <a:gd name="T33" fmla="*/ 480291 h 1443556"/>
                <a:gd name="T34" fmla="*/ 30638 w 712415"/>
                <a:gd name="T35" fmla="*/ 508000 h 1443556"/>
                <a:gd name="T36" fmla="*/ 12726 w 712415"/>
                <a:gd name="T37" fmla="*/ 535709 h 1443556"/>
                <a:gd name="T38" fmla="*/ 785 w 712415"/>
                <a:gd name="T39" fmla="*/ 591128 h 1443556"/>
                <a:gd name="T40" fmla="*/ 12726 w 712415"/>
                <a:gd name="T41" fmla="*/ 785091 h 1443556"/>
                <a:gd name="T42" fmla="*/ 24668 w 712415"/>
                <a:gd name="T43" fmla="*/ 840509 h 1443556"/>
                <a:gd name="T44" fmla="*/ 36610 w 712415"/>
                <a:gd name="T45" fmla="*/ 895928 h 1443556"/>
                <a:gd name="T46" fmla="*/ 42580 w 712415"/>
                <a:gd name="T47" fmla="*/ 923637 h 1443556"/>
                <a:gd name="T48" fmla="*/ 54522 w 712415"/>
                <a:gd name="T49" fmla="*/ 951346 h 1443556"/>
                <a:gd name="T50" fmla="*/ 60492 w 712415"/>
                <a:gd name="T51" fmla="*/ 979055 h 1443556"/>
                <a:gd name="T52" fmla="*/ 84375 w 712415"/>
                <a:gd name="T53" fmla="*/ 1034473 h 1443556"/>
                <a:gd name="T54" fmla="*/ 96316 w 712415"/>
                <a:gd name="T55" fmla="*/ 1062182 h 1443556"/>
                <a:gd name="T56" fmla="*/ 132141 w 712415"/>
                <a:gd name="T57" fmla="*/ 1145309 h 1443556"/>
                <a:gd name="T58" fmla="*/ 144082 w 712415"/>
                <a:gd name="T59" fmla="*/ 1173019 h 1443556"/>
                <a:gd name="T60" fmla="*/ 161994 w 712415"/>
                <a:gd name="T61" fmla="*/ 1191491 h 1443556"/>
                <a:gd name="T62" fmla="*/ 191848 w 712415"/>
                <a:gd name="T63" fmla="*/ 1237673 h 1443556"/>
                <a:gd name="T64" fmla="*/ 227672 w 712415"/>
                <a:gd name="T65" fmla="*/ 1293091 h 1443556"/>
                <a:gd name="T66" fmla="*/ 281409 w 712415"/>
                <a:gd name="T67" fmla="*/ 1348509 h 1443556"/>
                <a:gd name="T68" fmla="*/ 299321 w 712415"/>
                <a:gd name="T69" fmla="*/ 1366982 h 1443556"/>
                <a:gd name="T70" fmla="*/ 317233 w 712415"/>
                <a:gd name="T71" fmla="*/ 1385455 h 1443556"/>
                <a:gd name="T72" fmla="*/ 364999 w 712415"/>
                <a:gd name="T73" fmla="*/ 1403928 h 1443556"/>
                <a:gd name="T74" fmla="*/ 430676 w 712415"/>
                <a:gd name="T75" fmla="*/ 1431637 h 1443556"/>
                <a:gd name="T76" fmla="*/ 460530 w 712415"/>
                <a:gd name="T77" fmla="*/ 1440873 h 1443556"/>
                <a:gd name="T78" fmla="*/ 454559 w 712415"/>
                <a:gd name="T79" fmla="*/ 0 h 14435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12415" h="1443556">
                  <a:moveTo>
                    <a:pt x="703178" y="0"/>
                  </a:moveTo>
                  <a:lnTo>
                    <a:pt x="703178" y="0"/>
                  </a:lnTo>
                  <a:lnTo>
                    <a:pt x="629287" y="27709"/>
                  </a:lnTo>
                  <a:cubicBezTo>
                    <a:pt x="620137" y="31036"/>
                    <a:pt x="610286" y="32592"/>
                    <a:pt x="601578" y="36946"/>
                  </a:cubicBezTo>
                  <a:cubicBezTo>
                    <a:pt x="529966" y="72753"/>
                    <a:pt x="615800" y="41442"/>
                    <a:pt x="546160" y="64655"/>
                  </a:cubicBezTo>
                  <a:cubicBezTo>
                    <a:pt x="518330" y="83209"/>
                    <a:pt x="514320" y="87537"/>
                    <a:pt x="481506" y="101600"/>
                  </a:cubicBezTo>
                  <a:cubicBezTo>
                    <a:pt x="472557" y="105435"/>
                    <a:pt x="462307" y="106109"/>
                    <a:pt x="453796" y="110837"/>
                  </a:cubicBezTo>
                  <a:cubicBezTo>
                    <a:pt x="434389" y="121619"/>
                    <a:pt x="416851" y="135467"/>
                    <a:pt x="398378" y="147782"/>
                  </a:cubicBezTo>
                  <a:lnTo>
                    <a:pt x="370669" y="166255"/>
                  </a:lnTo>
                  <a:cubicBezTo>
                    <a:pt x="361433" y="172413"/>
                    <a:pt x="350809" y="176879"/>
                    <a:pt x="342960" y="184728"/>
                  </a:cubicBezTo>
                  <a:lnTo>
                    <a:pt x="259833" y="267855"/>
                  </a:lnTo>
                  <a:cubicBezTo>
                    <a:pt x="250597" y="277091"/>
                    <a:pt x="239370" y="284696"/>
                    <a:pt x="232124" y="295564"/>
                  </a:cubicBezTo>
                  <a:cubicBezTo>
                    <a:pt x="208250" y="331374"/>
                    <a:pt x="224182" y="319763"/>
                    <a:pt x="185942" y="332509"/>
                  </a:cubicBezTo>
                  <a:cubicBezTo>
                    <a:pt x="179784" y="341746"/>
                    <a:pt x="175319" y="352369"/>
                    <a:pt x="167469" y="360219"/>
                  </a:cubicBezTo>
                  <a:cubicBezTo>
                    <a:pt x="159620" y="368068"/>
                    <a:pt x="146694" y="370023"/>
                    <a:pt x="139760" y="378691"/>
                  </a:cubicBezTo>
                  <a:cubicBezTo>
                    <a:pt x="88771" y="442427"/>
                    <a:pt x="182228" y="371930"/>
                    <a:pt x="102815" y="424873"/>
                  </a:cubicBezTo>
                  <a:lnTo>
                    <a:pt x="65869" y="480291"/>
                  </a:lnTo>
                  <a:cubicBezTo>
                    <a:pt x="59711" y="489527"/>
                    <a:pt x="55245" y="500151"/>
                    <a:pt x="47396" y="508000"/>
                  </a:cubicBezTo>
                  <a:lnTo>
                    <a:pt x="19687" y="535709"/>
                  </a:lnTo>
                  <a:cubicBezTo>
                    <a:pt x="13530" y="554182"/>
                    <a:pt x="0" y="571694"/>
                    <a:pt x="1215" y="591128"/>
                  </a:cubicBezTo>
                  <a:cubicBezTo>
                    <a:pt x="5000" y="651698"/>
                    <a:pt x="2817" y="723234"/>
                    <a:pt x="19687" y="785091"/>
                  </a:cubicBezTo>
                  <a:cubicBezTo>
                    <a:pt x="24810" y="803877"/>
                    <a:pt x="32002" y="822036"/>
                    <a:pt x="38160" y="840509"/>
                  </a:cubicBezTo>
                  <a:lnTo>
                    <a:pt x="56633" y="895928"/>
                  </a:lnTo>
                  <a:cubicBezTo>
                    <a:pt x="59712" y="905164"/>
                    <a:pt x="60468" y="915536"/>
                    <a:pt x="65869" y="923637"/>
                  </a:cubicBezTo>
                  <a:lnTo>
                    <a:pt x="84342" y="951346"/>
                  </a:lnTo>
                  <a:cubicBezTo>
                    <a:pt x="87421" y="960582"/>
                    <a:pt x="88850" y="970544"/>
                    <a:pt x="93578" y="979055"/>
                  </a:cubicBezTo>
                  <a:cubicBezTo>
                    <a:pt x="104360" y="998463"/>
                    <a:pt x="118209" y="1016000"/>
                    <a:pt x="130524" y="1034473"/>
                  </a:cubicBezTo>
                  <a:lnTo>
                    <a:pt x="148996" y="1062182"/>
                  </a:lnTo>
                  <a:lnTo>
                    <a:pt x="204415" y="1145309"/>
                  </a:lnTo>
                  <a:cubicBezTo>
                    <a:pt x="210573" y="1154546"/>
                    <a:pt x="213650" y="1166862"/>
                    <a:pt x="222887" y="1173019"/>
                  </a:cubicBezTo>
                  <a:lnTo>
                    <a:pt x="250596" y="1191491"/>
                  </a:lnTo>
                  <a:cubicBezTo>
                    <a:pt x="288662" y="1248588"/>
                    <a:pt x="246398" y="1192890"/>
                    <a:pt x="296778" y="1237673"/>
                  </a:cubicBezTo>
                  <a:cubicBezTo>
                    <a:pt x="316304" y="1255029"/>
                    <a:pt x="330459" y="1278600"/>
                    <a:pt x="352196" y="1293091"/>
                  </a:cubicBezTo>
                  <a:lnTo>
                    <a:pt x="435324" y="1348509"/>
                  </a:lnTo>
                  <a:lnTo>
                    <a:pt x="463033" y="1366982"/>
                  </a:lnTo>
                  <a:cubicBezTo>
                    <a:pt x="472269" y="1373140"/>
                    <a:pt x="479973" y="1382763"/>
                    <a:pt x="490742" y="1385455"/>
                  </a:cubicBezTo>
                  <a:cubicBezTo>
                    <a:pt x="515372" y="1391613"/>
                    <a:pt x="540547" y="1395900"/>
                    <a:pt x="564633" y="1403928"/>
                  </a:cubicBezTo>
                  <a:cubicBezTo>
                    <a:pt x="683522" y="1443556"/>
                    <a:pt x="561792" y="1405526"/>
                    <a:pt x="666233" y="1431637"/>
                  </a:cubicBezTo>
                  <a:cubicBezTo>
                    <a:pt x="710965" y="1442820"/>
                    <a:pt x="677134" y="1440873"/>
                    <a:pt x="712415" y="1440873"/>
                  </a:cubicBezTo>
                  <a:lnTo>
                    <a:pt x="703178" y="0"/>
                  </a:lnTo>
                  <a:close/>
                </a:path>
              </a:pathLst>
            </a:custGeom>
            <a:solidFill>
              <a:srgbClr val="00B0F0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cxnSp>
          <p:nvCxnSpPr>
            <p:cNvPr id="67599" name="直線コネクタ 11"/>
            <p:cNvCxnSpPr>
              <a:cxnSpLocks noChangeShapeType="1"/>
              <a:stCxn id="67596" idx="19"/>
            </p:cNvCxnSpPr>
            <p:nvPr/>
          </p:nvCxnSpPr>
          <p:spPr bwMode="auto">
            <a:xfrm flipH="1">
              <a:off x="3131841" y="2564905"/>
              <a:ext cx="1092062" cy="1080119"/>
            </a:xfrm>
            <a:prstGeom prst="line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67600" name="直線コネクタ 12"/>
            <p:cNvCxnSpPr>
              <a:cxnSpLocks noChangeShapeType="1"/>
              <a:stCxn id="67596" idx="19"/>
              <a:endCxn id="33" idx="2"/>
            </p:cNvCxnSpPr>
            <p:nvPr/>
          </p:nvCxnSpPr>
          <p:spPr bwMode="auto">
            <a:xfrm>
              <a:off x="4223903" y="2564905"/>
              <a:ext cx="358686" cy="2498430"/>
            </a:xfrm>
            <a:prstGeom prst="line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67601" name="直線コネクタ 13"/>
            <p:cNvCxnSpPr>
              <a:cxnSpLocks noChangeShapeType="1"/>
              <a:stCxn id="67596" idx="19"/>
            </p:cNvCxnSpPr>
            <p:nvPr/>
          </p:nvCxnSpPr>
          <p:spPr bwMode="auto">
            <a:xfrm>
              <a:off x="4223903" y="2564905"/>
              <a:ext cx="1788257" cy="1080119"/>
            </a:xfrm>
            <a:prstGeom prst="line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67602" name="直線コネクタ 14"/>
            <p:cNvCxnSpPr>
              <a:cxnSpLocks noChangeShapeType="1"/>
              <a:stCxn id="67596" idx="19"/>
              <a:endCxn id="67597" idx="22"/>
            </p:cNvCxnSpPr>
            <p:nvPr/>
          </p:nvCxnSpPr>
          <p:spPr bwMode="auto">
            <a:xfrm flipV="1">
              <a:off x="4223903" y="2557348"/>
              <a:ext cx="715435" cy="7557"/>
            </a:xfrm>
            <a:prstGeom prst="line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67603" name="直線コネクタ 15"/>
            <p:cNvCxnSpPr>
              <a:cxnSpLocks noChangeShapeType="1"/>
            </p:cNvCxnSpPr>
            <p:nvPr/>
          </p:nvCxnSpPr>
          <p:spPr bwMode="auto">
            <a:xfrm>
              <a:off x="3131840" y="3645024"/>
              <a:ext cx="2880320" cy="0"/>
            </a:xfrm>
            <a:prstGeom prst="line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67604" name="直線コネクタ 16"/>
            <p:cNvCxnSpPr>
              <a:cxnSpLocks noChangeShapeType="1"/>
              <a:endCxn id="33" idx="2"/>
            </p:cNvCxnSpPr>
            <p:nvPr/>
          </p:nvCxnSpPr>
          <p:spPr bwMode="auto">
            <a:xfrm>
              <a:off x="3131840" y="3645024"/>
              <a:ext cx="1450749" cy="1418311"/>
            </a:xfrm>
            <a:prstGeom prst="line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67605" name="直線コネクタ 17"/>
            <p:cNvCxnSpPr>
              <a:cxnSpLocks noChangeShapeType="1"/>
              <a:endCxn id="67597" idx="22"/>
            </p:cNvCxnSpPr>
            <p:nvPr/>
          </p:nvCxnSpPr>
          <p:spPr bwMode="auto">
            <a:xfrm flipV="1">
              <a:off x="3131840" y="2557348"/>
              <a:ext cx="1807498" cy="1087678"/>
            </a:xfrm>
            <a:prstGeom prst="line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67606" name="直線コネクタ 18"/>
            <p:cNvCxnSpPr>
              <a:cxnSpLocks noChangeShapeType="1"/>
              <a:endCxn id="33" idx="2"/>
            </p:cNvCxnSpPr>
            <p:nvPr/>
          </p:nvCxnSpPr>
          <p:spPr bwMode="auto">
            <a:xfrm flipH="1">
              <a:off x="4582589" y="2564904"/>
              <a:ext cx="349452" cy="2498431"/>
            </a:xfrm>
            <a:prstGeom prst="line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67607" name="直線コネクタ 19"/>
            <p:cNvCxnSpPr>
              <a:cxnSpLocks noChangeShapeType="1"/>
              <a:stCxn id="67597" idx="22"/>
            </p:cNvCxnSpPr>
            <p:nvPr/>
          </p:nvCxnSpPr>
          <p:spPr bwMode="auto">
            <a:xfrm>
              <a:off x="4939338" y="2557348"/>
              <a:ext cx="1072822" cy="1087676"/>
            </a:xfrm>
            <a:prstGeom prst="line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67608" name="直線コネクタ 20"/>
            <p:cNvCxnSpPr>
              <a:cxnSpLocks noChangeShapeType="1"/>
              <a:endCxn id="33" idx="2"/>
            </p:cNvCxnSpPr>
            <p:nvPr/>
          </p:nvCxnSpPr>
          <p:spPr bwMode="auto">
            <a:xfrm flipH="1">
              <a:off x="4582589" y="3645024"/>
              <a:ext cx="1429572" cy="1418311"/>
            </a:xfrm>
            <a:prstGeom prst="line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67609" name="テキスト ボックス 21"/>
            <p:cNvSpPr txBox="1">
              <a:spLocks noChangeArrowheads="1"/>
            </p:cNvSpPr>
            <p:nvPr/>
          </p:nvSpPr>
          <p:spPr bwMode="auto">
            <a:xfrm>
              <a:off x="3635896" y="2132856"/>
              <a:ext cx="5760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kumimoji="1" lang="en-US" altLang="ja-JP"/>
                <a:t>Pro</a:t>
              </a:r>
              <a:endParaRPr kumimoji="1" lang="ja-JP" altLang="en-US"/>
            </a:p>
          </p:txBody>
        </p:sp>
        <p:sp>
          <p:nvSpPr>
            <p:cNvPr id="67610" name="テキスト ボックス 22"/>
            <p:cNvSpPr txBox="1">
              <a:spLocks noChangeArrowheads="1"/>
            </p:cNvSpPr>
            <p:nvPr/>
          </p:nvSpPr>
          <p:spPr bwMode="auto">
            <a:xfrm>
              <a:off x="4955801" y="2132856"/>
              <a:ext cx="5760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kumimoji="1" lang="en-US" altLang="ja-JP"/>
                <a:t>Pro</a:t>
              </a:r>
              <a:endParaRPr kumimoji="1" lang="ja-JP" altLang="en-US"/>
            </a:p>
          </p:txBody>
        </p:sp>
        <p:sp>
          <p:nvSpPr>
            <p:cNvPr id="67611" name="テキスト ボックス 23"/>
            <p:cNvSpPr txBox="1">
              <a:spLocks noChangeArrowheads="1"/>
            </p:cNvSpPr>
            <p:nvPr/>
          </p:nvSpPr>
          <p:spPr bwMode="auto">
            <a:xfrm>
              <a:off x="2679834" y="3429000"/>
              <a:ext cx="5760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kumimoji="1" lang="en-US" altLang="ja-JP"/>
                <a:t>Pro</a:t>
              </a:r>
              <a:endParaRPr kumimoji="1" lang="ja-JP" altLang="en-US"/>
            </a:p>
          </p:txBody>
        </p:sp>
        <p:sp>
          <p:nvSpPr>
            <p:cNvPr id="67612" name="フリーフォーム 24"/>
            <p:cNvSpPr>
              <a:spLocks/>
            </p:cNvSpPr>
            <p:nvPr/>
          </p:nvSpPr>
          <p:spPr bwMode="auto">
            <a:xfrm>
              <a:off x="6012161" y="2961908"/>
              <a:ext cx="530730" cy="1376484"/>
            </a:xfrm>
            <a:custGeom>
              <a:avLst/>
              <a:gdLst>
                <a:gd name="T0" fmla="*/ 0 w 746469"/>
                <a:gd name="T1" fmla="*/ 0 h 1446245"/>
                <a:gd name="T2" fmla="*/ 0 w 746469"/>
                <a:gd name="T3" fmla="*/ 0 h 1446245"/>
                <a:gd name="T4" fmla="*/ 59705 w 746469"/>
                <a:gd name="T5" fmla="*/ 53284 h 1446245"/>
                <a:gd name="T6" fmla="*/ 145946 w 746469"/>
                <a:gd name="T7" fmla="*/ 124328 h 1446245"/>
                <a:gd name="T8" fmla="*/ 205652 w 746469"/>
                <a:gd name="T9" fmla="*/ 177612 h 1446245"/>
                <a:gd name="T10" fmla="*/ 225554 w 746469"/>
                <a:gd name="T11" fmla="*/ 186491 h 1446245"/>
                <a:gd name="T12" fmla="*/ 245456 w 746469"/>
                <a:gd name="T13" fmla="*/ 204253 h 1446245"/>
                <a:gd name="T14" fmla="*/ 271992 w 746469"/>
                <a:gd name="T15" fmla="*/ 222014 h 1446245"/>
                <a:gd name="T16" fmla="*/ 351599 w 746469"/>
                <a:gd name="T17" fmla="*/ 328580 h 1446245"/>
                <a:gd name="T18" fmla="*/ 364867 w 746469"/>
                <a:gd name="T19" fmla="*/ 346341 h 1446245"/>
                <a:gd name="T20" fmla="*/ 384769 w 746469"/>
                <a:gd name="T21" fmla="*/ 355222 h 1446245"/>
                <a:gd name="T22" fmla="*/ 404671 w 746469"/>
                <a:gd name="T23" fmla="*/ 399625 h 1446245"/>
                <a:gd name="T24" fmla="*/ 451109 w 746469"/>
                <a:gd name="T25" fmla="*/ 444027 h 1446245"/>
                <a:gd name="T26" fmla="*/ 477644 w 746469"/>
                <a:gd name="T27" fmla="*/ 497311 h 1446245"/>
                <a:gd name="T28" fmla="*/ 490912 w 746469"/>
                <a:gd name="T29" fmla="*/ 523953 h 1446245"/>
                <a:gd name="T30" fmla="*/ 497546 w 746469"/>
                <a:gd name="T31" fmla="*/ 550594 h 1446245"/>
                <a:gd name="T32" fmla="*/ 510814 w 746469"/>
                <a:gd name="T33" fmla="*/ 577235 h 1446245"/>
                <a:gd name="T34" fmla="*/ 524082 w 746469"/>
                <a:gd name="T35" fmla="*/ 630519 h 1446245"/>
                <a:gd name="T36" fmla="*/ 530716 w 746469"/>
                <a:gd name="T37" fmla="*/ 657161 h 1446245"/>
                <a:gd name="T38" fmla="*/ 517448 w 746469"/>
                <a:gd name="T39" fmla="*/ 790369 h 1446245"/>
                <a:gd name="T40" fmla="*/ 490912 w 746469"/>
                <a:gd name="T41" fmla="*/ 843652 h 1446245"/>
                <a:gd name="T42" fmla="*/ 471010 w 746469"/>
                <a:gd name="T43" fmla="*/ 861413 h 1446245"/>
                <a:gd name="T44" fmla="*/ 437840 w 746469"/>
                <a:gd name="T45" fmla="*/ 896935 h 1446245"/>
                <a:gd name="T46" fmla="*/ 417938 w 746469"/>
                <a:gd name="T47" fmla="*/ 914696 h 1446245"/>
                <a:gd name="T48" fmla="*/ 404671 w 746469"/>
                <a:gd name="T49" fmla="*/ 932457 h 1446245"/>
                <a:gd name="T50" fmla="*/ 384769 w 746469"/>
                <a:gd name="T51" fmla="*/ 941337 h 1446245"/>
                <a:gd name="T52" fmla="*/ 351599 w 746469"/>
                <a:gd name="T53" fmla="*/ 967979 h 1446245"/>
                <a:gd name="T54" fmla="*/ 331698 w 746469"/>
                <a:gd name="T55" fmla="*/ 985740 h 1446245"/>
                <a:gd name="T56" fmla="*/ 291894 w 746469"/>
                <a:gd name="T57" fmla="*/ 1003502 h 1446245"/>
                <a:gd name="T58" fmla="*/ 271992 w 746469"/>
                <a:gd name="T59" fmla="*/ 1021263 h 1446245"/>
                <a:gd name="T60" fmla="*/ 245456 w 746469"/>
                <a:gd name="T61" fmla="*/ 1039024 h 1446245"/>
                <a:gd name="T62" fmla="*/ 232188 w 746469"/>
                <a:gd name="T63" fmla="*/ 1056785 h 1446245"/>
                <a:gd name="T64" fmla="*/ 192385 w 746469"/>
                <a:gd name="T65" fmla="*/ 1083426 h 1446245"/>
                <a:gd name="T66" fmla="*/ 165848 w 746469"/>
                <a:gd name="T67" fmla="*/ 1118949 h 1446245"/>
                <a:gd name="T68" fmla="*/ 126045 w 746469"/>
                <a:gd name="T69" fmla="*/ 1163352 h 1446245"/>
                <a:gd name="T70" fmla="*/ 92875 w 746469"/>
                <a:gd name="T71" fmla="*/ 1225515 h 1446245"/>
                <a:gd name="T72" fmla="*/ 79607 w 746469"/>
                <a:gd name="T73" fmla="*/ 1252157 h 1446245"/>
                <a:gd name="T74" fmla="*/ 26535 w 746469"/>
                <a:gd name="T75" fmla="*/ 1305440 h 1446245"/>
                <a:gd name="T76" fmla="*/ 13268 w 746469"/>
                <a:gd name="T77" fmla="*/ 1332081 h 1446245"/>
                <a:gd name="T78" fmla="*/ 6634 w 746469"/>
                <a:gd name="T79" fmla="*/ 1376484 h 1446245"/>
                <a:gd name="T80" fmla="*/ 0 w 746469"/>
                <a:gd name="T81" fmla="*/ 0 h 144624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46469" h="1446245">
                  <a:moveTo>
                    <a:pt x="0" y="0"/>
                  </a:moveTo>
                  <a:lnTo>
                    <a:pt x="0" y="0"/>
                  </a:lnTo>
                  <a:cubicBezTo>
                    <a:pt x="27992" y="18661"/>
                    <a:pt x="55676" y="37792"/>
                    <a:pt x="83975" y="55984"/>
                  </a:cubicBezTo>
                  <a:cubicBezTo>
                    <a:pt x="119598" y="78884"/>
                    <a:pt x="173802" y="107026"/>
                    <a:pt x="205273" y="130629"/>
                  </a:cubicBezTo>
                  <a:cubicBezTo>
                    <a:pt x="236526" y="154069"/>
                    <a:pt x="253259" y="168618"/>
                    <a:pt x="289249" y="186613"/>
                  </a:cubicBezTo>
                  <a:cubicBezTo>
                    <a:pt x="298046" y="191011"/>
                    <a:pt x="307910" y="192833"/>
                    <a:pt x="317241" y="195943"/>
                  </a:cubicBezTo>
                  <a:cubicBezTo>
                    <a:pt x="326572" y="202164"/>
                    <a:pt x="335496" y="209041"/>
                    <a:pt x="345233" y="214605"/>
                  </a:cubicBezTo>
                  <a:cubicBezTo>
                    <a:pt x="357309" y="221506"/>
                    <a:pt x="371870" y="224362"/>
                    <a:pt x="382555" y="233266"/>
                  </a:cubicBezTo>
                  <a:cubicBezTo>
                    <a:pt x="382559" y="233269"/>
                    <a:pt x="475859" y="326570"/>
                    <a:pt x="494522" y="345233"/>
                  </a:cubicBezTo>
                  <a:cubicBezTo>
                    <a:pt x="500743" y="351453"/>
                    <a:pt x="504838" y="361112"/>
                    <a:pt x="513184" y="363894"/>
                  </a:cubicBezTo>
                  <a:lnTo>
                    <a:pt x="541175" y="373225"/>
                  </a:lnTo>
                  <a:cubicBezTo>
                    <a:pt x="550506" y="388776"/>
                    <a:pt x="557225" y="406230"/>
                    <a:pt x="569167" y="419878"/>
                  </a:cubicBezTo>
                  <a:cubicBezTo>
                    <a:pt x="577269" y="429137"/>
                    <a:pt x="621091" y="457604"/>
                    <a:pt x="634482" y="466531"/>
                  </a:cubicBezTo>
                  <a:lnTo>
                    <a:pt x="671804" y="522515"/>
                  </a:lnTo>
                  <a:cubicBezTo>
                    <a:pt x="678024" y="531846"/>
                    <a:pt x="686919" y="539869"/>
                    <a:pt x="690465" y="550507"/>
                  </a:cubicBezTo>
                  <a:cubicBezTo>
                    <a:pt x="693575" y="559837"/>
                    <a:pt x="695398" y="569701"/>
                    <a:pt x="699796" y="578498"/>
                  </a:cubicBezTo>
                  <a:cubicBezTo>
                    <a:pt x="704811" y="588528"/>
                    <a:pt x="713903" y="596242"/>
                    <a:pt x="718457" y="606490"/>
                  </a:cubicBezTo>
                  <a:cubicBezTo>
                    <a:pt x="726446" y="624465"/>
                    <a:pt x="730898" y="643813"/>
                    <a:pt x="737118" y="662474"/>
                  </a:cubicBezTo>
                  <a:lnTo>
                    <a:pt x="746449" y="690466"/>
                  </a:lnTo>
                  <a:cubicBezTo>
                    <a:pt x="745788" y="698394"/>
                    <a:pt x="746469" y="796799"/>
                    <a:pt x="727788" y="830425"/>
                  </a:cubicBezTo>
                  <a:cubicBezTo>
                    <a:pt x="716896" y="850031"/>
                    <a:pt x="709126" y="873968"/>
                    <a:pt x="690465" y="886409"/>
                  </a:cubicBezTo>
                  <a:lnTo>
                    <a:pt x="662473" y="905070"/>
                  </a:lnTo>
                  <a:cubicBezTo>
                    <a:pt x="631016" y="952257"/>
                    <a:pt x="660889" y="919858"/>
                    <a:pt x="615820" y="942392"/>
                  </a:cubicBezTo>
                  <a:cubicBezTo>
                    <a:pt x="605790" y="947407"/>
                    <a:pt x="596585" y="954048"/>
                    <a:pt x="587828" y="961053"/>
                  </a:cubicBezTo>
                  <a:cubicBezTo>
                    <a:pt x="580959" y="966549"/>
                    <a:pt x="576710" y="975189"/>
                    <a:pt x="569167" y="979715"/>
                  </a:cubicBezTo>
                  <a:cubicBezTo>
                    <a:pt x="560733" y="984775"/>
                    <a:pt x="550506" y="985935"/>
                    <a:pt x="541175" y="989045"/>
                  </a:cubicBezTo>
                  <a:cubicBezTo>
                    <a:pt x="504726" y="1025496"/>
                    <a:pt x="542972" y="992812"/>
                    <a:pt x="494522" y="1017037"/>
                  </a:cubicBezTo>
                  <a:cubicBezTo>
                    <a:pt x="484492" y="1022052"/>
                    <a:pt x="476778" y="1031144"/>
                    <a:pt x="466531" y="1035698"/>
                  </a:cubicBezTo>
                  <a:cubicBezTo>
                    <a:pt x="448556" y="1043687"/>
                    <a:pt x="426914" y="1043449"/>
                    <a:pt x="410547" y="1054360"/>
                  </a:cubicBezTo>
                  <a:cubicBezTo>
                    <a:pt x="401216" y="1060580"/>
                    <a:pt x="392292" y="1067457"/>
                    <a:pt x="382555" y="1073021"/>
                  </a:cubicBezTo>
                  <a:cubicBezTo>
                    <a:pt x="370479" y="1079922"/>
                    <a:pt x="356806" y="1083967"/>
                    <a:pt x="345233" y="1091682"/>
                  </a:cubicBezTo>
                  <a:cubicBezTo>
                    <a:pt x="337913" y="1096562"/>
                    <a:pt x="334114" y="1105817"/>
                    <a:pt x="326571" y="1110343"/>
                  </a:cubicBezTo>
                  <a:cubicBezTo>
                    <a:pt x="271386" y="1143454"/>
                    <a:pt x="325637" y="1091149"/>
                    <a:pt x="270588" y="1138335"/>
                  </a:cubicBezTo>
                  <a:cubicBezTo>
                    <a:pt x="257230" y="1149785"/>
                    <a:pt x="247904" y="1165899"/>
                    <a:pt x="233265" y="1175658"/>
                  </a:cubicBezTo>
                  <a:cubicBezTo>
                    <a:pt x="194294" y="1201638"/>
                    <a:pt x="213202" y="1186389"/>
                    <a:pt x="177282" y="1222311"/>
                  </a:cubicBezTo>
                  <a:cubicBezTo>
                    <a:pt x="154135" y="1291748"/>
                    <a:pt x="189668" y="1199064"/>
                    <a:pt x="130628" y="1287625"/>
                  </a:cubicBezTo>
                  <a:cubicBezTo>
                    <a:pt x="124408" y="1296956"/>
                    <a:pt x="120406" y="1308232"/>
                    <a:pt x="111967" y="1315617"/>
                  </a:cubicBezTo>
                  <a:cubicBezTo>
                    <a:pt x="72178" y="1350433"/>
                    <a:pt x="62620" y="1339978"/>
                    <a:pt x="37322" y="1371600"/>
                  </a:cubicBezTo>
                  <a:cubicBezTo>
                    <a:pt x="30317" y="1380357"/>
                    <a:pt x="24881" y="1390261"/>
                    <a:pt x="18661" y="1399592"/>
                  </a:cubicBezTo>
                  <a:cubicBezTo>
                    <a:pt x="8577" y="1439932"/>
                    <a:pt x="9331" y="1424091"/>
                    <a:pt x="9331" y="1446245"/>
                  </a:cubicBezTo>
                  <a:cubicBezTo>
                    <a:pt x="6221" y="964163"/>
                    <a:pt x="3110" y="482082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7613" name="テキスト ボックス 25"/>
            <p:cNvSpPr txBox="1">
              <a:spLocks noChangeArrowheads="1"/>
            </p:cNvSpPr>
            <p:nvPr/>
          </p:nvSpPr>
          <p:spPr bwMode="auto">
            <a:xfrm>
              <a:off x="5966827" y="3429000"/>
              <a:ext cx="5760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kumimoji="1" lang="en-US" altLang="ja-JP"/>
                <a:t>Pro</a:t>
              </a:r>
              <a:endParaRPr kumimoji="1" lang="ja-JP" altLang="en-US"/>
            </a:p>
          </p:txBody>
        </p:sp>
        <p:sp>
          <p:nvSpPr>
            <p:cNvPr id="67614" name="正方形/長方形 26"/>
            <p:cNvSpPr>
              <a:spLocks noChangeArrowheads="1"/>
            </p:cNvSpPr>
            <p:nvPr/>
          </p:nvSpPr>
          <p:spPr bwMode="auto">
            <a:xfrm>
              <a:off x="6804248" y="2132856"/>
              <a:ext cx="360040" cy="369332"/>
            </a:xfrm>
            <a:prstGeom prst="rect">
              <a:avLst/>
            </a:prstGeom>
            <a:solidFill>
              <a:srgbClr val="FFC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ja-JP" altLang="en-US" b="0"/>
            </a:p>
          </p:txBody>
        </p:sp>
        <p:sp>
          <p:nvSpPr>
            <p:cNvPr id="67615" name="正方形/長方形 27"/>
            <p:cNvSpPr>
              <a:spLocks noChangeArrowheads="1"/>
            </p:cNvSpPr>
            <p:nvPr/>
          </p:nvSpPr>
          <p:spPr bwMode="auto">
            <a:xfrm>
              <a:off x="2123728" y="4725144"/>
              <a:ext cx="660428" cy="720080"/>
            </a:xfrm>
            <a:prstGeom prst="rect">
              <a:avLst/>
            </a:prstGeom>
            <a:solidFill>
              <a:srgbClr val="FFC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ja-JP" altLang="en-US" b="0"/>
            </a:p>
          </p:txBody>
        </p:sp>
        <p:sp>
          <p:nvSpPr>
            <p:cNvPr id="67616" name="正方形/長方形 28"/>
            <p:cNvSpPr>
              <a:spLocks noChangeArrowheads="1"/>
            </p:cNvSpPr>
            <p:nvPr/>
          </p:nvSpPr>
          <p:spPr bwMode="auto">
            <a:xfrm>
              <a:off x="1698764" y="1854408"/>
              <a:ext cx="692460" cy="657364"/>
            </a:xfrm>
            <a:prstGeom prst="rect">
              <a:avLst/>
            </a:prstGeom>
            <a:solidFill>
              <a:srgbClr val="FFC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ja-JP" altLang="en-US" b="0"/>
            </a:p>
          </p:txBody>
        </p:sp>
        <p:sp>
          <p:nvSpPr>
            <p:cNvPr id="67617" name="正方形/長方形 29"/>
            <p:cNvSpPr>
              <a:spLocks noChangeArrowheads="1"/>
            </p:cNvSpPr>
            <p:nvPr/>
          </p:nvSpPr>
          <p:spPr bwMode="auto">
            <a:xfrm>
              <a:off x="5724128" y="4716814"/>
              <a:ext cx="1008112" cy="720080"/>
            </a:xfrm>
            <a:prstGeom prst="rect">
              <a:avLst/>
            </a:prstGeom>
            <a:solidFill>
              <a:srgbClr val="FFC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ja-JP" altLang="en-US" b="0"/>
            </a:p>
          </p:txBody>
        </p:sp>
        <p:sp>
          <p:nvSpPr>
            <p:cNvPr id="67618" name="正方形/長方形 30"/>
            <p:cNvSpPr>
              <a:spLocks noChangeArrowheads="1"/>
            </p:cNvSpPr>
            <p:nvPr/>
          </p:nvSpPr>
          <p:spPr bwMode="auto">
            <a:xfrm>
              <a:off x="3140364" y="4725144"/>
              <a:ext cx="351516" cy="720080"/>
            </a:xfrm>
            <a:prstGeom prst="rect">
              <a:avLst/>
            </a:prstGeom>
            <a:solidFill>
              <a:srgbClr val="FFC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ja-JP" altLang="en-US" b="0"/>
            </a:p>
          </p:txBody>
        </p:sp>
        <p:sp>
          <p:nvSpPr>
            <p:cNvPr id="67619" name="フリーフォーム 31"/>
            <p:cNvSpPr>
              <a:spLocks/>
            </p:cNvSpPr>
            <p:nvPr/>
          </p:nvSpPr>
          <p:spPr bwMode="auto">
            <a:xfrm>
              <a:off x="5728194" y="4712796"/>
              <a:ext cx="292297" cy="184194"/>
            </a:xfrm>
            <a:custGeom>
              <a:avLst/>
              <a:gdLst>
                <a:gd name="T0" fmla="*/ 0 w 477266"/>
                <a:gd name="T1" fmla="*/ 184194 h 457200"/>
                <a:gd name="T2" fmla="*/ 0 w 477266"/>
                <a:gd name="T3" fmla="*/ 184194 h 457200"/>
                <a:gd name="T4" fmla="*/ 119152 w 477266"/>
                <a:gd name="T5" fmla="*/ 180275 h 457200"/>
                <a:gd name="T6" fmla="*/ 184686 w 477266"/>
                <a:gd name="T7" fmla="*/ 168518 h 457200"/>
                <a:gd name="T8" fmla="*/ 214474 w 477266"/>
                <a:gd name="T9" fmla="*/ 148923 h 457200"/>
                <a:gd name="T10" fmla="*/ 244262 w 477266"/>
                <a:gd name="T11" fmla="*/ 121490 h 457200"/>
                <a:gd name="T12" fmla="*/ 262135 w 477266"/>
                <a:gd name="T13" fmla="*/ 86219 h 457200"/>
                <a:gd name="T14" fmla="*/ 268093 w 477266"/>
                <a:gd name="T15" fmla="*/ 74462 h 457200"/>
                <a:gd name="T16" fmla="*/ 274050 w 477266"/>
                <a:gd name="T17" fmla="*/ 58785 h 457200"/>
                <a:gd name="T18" fmla="*/ 280008 w 477266"/>
                <a:gd name="T19" fmla="*/ 39190 h 457200"/>
                <a:gd name="T20" fmla="*/ 291923 w 477266"/>
                <a:gd name="T21" fmla="*/ 11757 h 457200"/>
                <a:gd name="T22" fmla="*/ 291923 w 477266"/>
                <a:gd name="T23" fmla="*/ 0 h 457200"/>
                <a:gd name="T24" fmla="*/ 0 w 477266"/>
                <a:gd name="T25" fmla="*/ 0 h 457200"/>
                <a:gd name="T26" fmla="*/ 0 w 477266"/>
                <a:gd name="T27" fmla="*/ 184194 h 4572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77266" h="457200">
                  <a:moveTo>
                    <a:pt x="0" y="457200"/>
                  </a:moveTo>
                  <a:lnTo>
                    <a:pt x="0" y="457200"/>
                  </a:lnTo>
                  <a:cubicBezTo>
                    <a:pt x="64851" y="453957"/>
                    <a:pt x="129991" y="454389"/>
                    <a:pt x="194553" y="447472"/>
                  </a:cubicBezTo>
                  <a:cubicBezTo>
                    <a:pt x="226893" y="444007"/>
                    <a:pt x="268264" y="429387"/>
                    <a:pt x="301557" y="418289"/>
                  </a:cubicBezTo>
                  <a:cubicBezTo>
                    <a:pt x="317770" y="402076"/>
                    <a:pt x="337478" y="388729"/>
                    <a:pt x="350196" y="369651"/>
                  </a:cubicBezTo>
                  <a:cubicBezTo>
                    <a:pt x="378644" y="326978"/>
                    <a:pt x="362636" y="349821"/>
                    <a:pt x="398834" y="301558"/>
                  </a:cubicBezTo>
                  <a:lnTo>
                    <a:pt x="428017" y="214009"/>
                  </a:lnTo>
                  <a:cubicBezTo>
                    <a:pt x="431260" y="204281"/>
                    <a:pt x="435258" y="194774"/>
                    <a:pt x="437745" y="184826"/>
                  </a:cubicBezTo>
                  <a:cubicBezTo>
                    <a:pt x="440987" y="171856"/>
                    <a:pt x="444572" y="158966"/>
                    <a:pt x="447472" y="145915"/>
                  </a:cubicBezTo>
                  <a:cubicBezTo>
                    <a:pt x="451059" y="129775"/>
                    <a:pt x="453190" y="113317"/>
                    <a:pt x="457200" y="97277"/>
                  </a:cubicBezTo>
                  <a:cubicBezTo>
                    <a:pt x="466437" y="60329"/>
                    <a:pt x="470591" y="71629"/>
                    <a:pt x="476655" y="29183"/>
                  </a:cubicBezTo>
                  <a:cubicBezTo>
                    <a:pt x="478031" y="19553"/>
                    <a:pt x="476655" y="9728"/>
                    <a:pt x="476655" y="0"/>
                  </a:cubicBez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rgbClr val="00B0F0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" name="弦 32"/>
            <p:cNvSpPr/>
            <p:nvPr/>
          </p:nvSpPr>
          <p:spPr bwMode="auto">
            <a:xfrm rot="16200000">
              <a:off x="4024457" y="4342810"/>
              <a:ext cx="1115728" cy="1440159"/>
            </a:xfrm>
            <a:prstGeom prst="chord">
              <a:avLst>
                <a:gd name="adj1" fmla="val 5402954"/>
                <a:gd name="adj2" fmla="val 16200000"/>
              </a:avLst>
            </a:prstGeom>
            <a:solidFill>
              <a:srgbClr val="00B0F0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ja-JP" altLang="en-US" b="0">
                <a:ea typeface="굴림" pitchFamily="50" charset="-127"/>
              </a:endParaRPr>
            </a:p>
          </p:txBody>
        </p:sp>
        <p:sp>
          <p:nvSpPr>
            <p:cNvPr id="67621" name="テキスト ボックス 33"/>
            <p:cNvSpPr txBox="1">
              <a:spLocks noChangeArrowheads="1"/>
            </p:cNvSpPr>
            <p:nvPr/>
          </p:nvSpPr>
          <p:spPr bwMode="auto">
            <a:xfrm>
              <a:off x="4326828" y="5083686"/>
              <a:ext cx="5760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kumimoji="1" lang="en-US" altLang="ja-JP"/>
                <a:t>Pro</a:t>
              </a:r>
              <a:endParaRPr kumimoji="1" lang="ja-JP" altLang="en-US"/>
            </a:p>
          </p:txBody>
        </p:sp>
        <p:cxnSp>
          <p:nvCxnSpPr>
            <p:cNvPr id="67622" name="直線コネクタ 34"/>
            <p:cNvCxnSpPr>
              <a:cxnSpLocks noChangeShapeType="1"/>
              <a:endCxn id="67594" idx="3"/>
            </p:cNvCxnSpPr>
            <p:nvPr/>
          </p:nvCxnSpPr>
          <p:spPr bwMode="auto">
            <a:xfrm flipH="1" flipV="1">
              <a:off x="3131840" y="3645024"/>
              <a:ext cx="358120" cy="1071792"/>
            </a:xfrm>
            <a:prstGeom prst="line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67623" name="直線コネクタ 35"/>
            <p:cNvCxnSpPr>
              <a:cxnSpLocks noChangeShapeType="1"/>
            </p:cNvCxnSpPr>
            <p:nvPr/>
          </p:nvCxnSpPr>
          <p:spPr bwMode="auto">
            <a:xfrm flipV="1">
              <a:off x="3491880" y="2564905"/>
              <a:ext cx="732023" cy="2168642"/>
            </a:xfrm>
            <a:prstGeom prst="line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67624" name="直線コネクタ 36"/>
            <p:cNvCxnSpPr>
              <a:cxnSpLocks noChangeShapeType="1"/>
              <a:endCxn id="67597" idx="22"/>
            </p:cNvCxnSpPr>
            <p:nvPr/>
          </p:nvCxnSpPr>
          <p:spPr bwMode="auto">
            <a:xfrm flipV="1">
              <a:off x="3489960" y="2557348"/>
              <a:ext cx="1449378" cy="2159470"/>
            </a:xfrm>
            <a:prstGeom prst="line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67625" name="直線コネクタ 37"/>
            <p:cNvCxnSpPr>
              <a:cxnSpLocks noChangeShapeType="1"/>
            </p:cNvCxnSpPr>
            <p:nvPr/>
          </p:nvCxnSpPr>
          <p:spPr bwMode="auto">
            <a:xfrm flipV="1">
              <a:off x="3491880" y="3645024"/>
              <a:ext cx="2520281" cy="1071792"/>
            </a:xfrm>
            <a:prstGeom prst="line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67626" name="直線コネクタ 38"/>
            <p:cNvCxnSpPr>
              <a:cxnSpLocks noChangeShapeType="1"/>
              <a:endCxn id="33" idx="2"/>
            </p:cNvCxnSpPr>
            <p:nvPr/>
          </p:nvCxnSpPr>
          <p:spPr bwMode="auto">
            <a:xfrm>
              <a:off x="3489960" y="4716816"/>
              <a:ext cx="1092629" cy="346519"/>
            </a:xfrm>
            <a:prstGeom prst="line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67627" name="直線コネクタ 39"/>
            <p:cNvCxnSpPr>
              <a:cxnSpLocks noChangeShapeType="1"/>
              <a:stCxn id="67619" idx="12"/>
              <a:endCxn id="33" idx="2"/>
            </p:cNvCxnSpPr>
            <p:nvPr/>
          </p:nvCxnSpPr>
          <p:spPr bwMode="auto">
            <a:xfrm flipH="1">
              <a:off x="4582589" y="4712796"/>
              <a:ext cx="1145605" cy="350539"/>
            </a:xfrm>
            <a:prstGeom prst="line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67628" name="直線コネクタ 40"/>
            <p:cNvCxnSpPr>
              <a:cxnSpLocks noChangeShapeType="1"/>
            </p:cNvCxnSpPr>
            <p:nvPr/>
          </p:nvCxnSpPr>
          <p:spPr bwMode="auto">
            <a:xfrm flipH="1">
              <a:off x="3489960" y="4700083"/>
              <a:ext cx="2252242" cy="25081"/>
            </a:xfrm>
            <a:prstGeom prst="line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67629" name="直線コネクタ 41"/>
            <p:cNvCxnSpPr>
              <a:cxnSpLocks noChangeShapeType="1"/>
            </p:cNvCxnSpPr>
            <p:nvPr/>
          </p:nvCxnSpPr>
          <p:spPr bwMode="auto">
            <a:xfrm flipH="1" flipV="1">
              <a:off x="3131840" y="3992716"/>
              <a:ext cx="2588024" cy="720080"/>
            </a:xfrm>
            <a:prstGeom prst="line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67630" name="直線コネクタ 42"/>
            <p:cNvCxnSpPr>
              <a:cxnSpLocks noChangeShapeType="1"/>
              <a:endCxn id="67596" idx="19"/>
            </p:cNvCxnSpPr>
            <p:nvPr/>
          </p:nvCxnSpPr>
          <p:spPr bwMode="auto">
            <a:xfrm flipH="1" flipV="1">
              <a:off x="4223903" y="2564905"/>
              <a:ext cx="1518299" cy="2188875"/>
            </a:xfrm>
            <a:prstGeom prst="line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67631" name="直線コネクタ 43"/>
            <p:cNvCxnSpPr>
              <a:cxnSpLocks noChangeShapeType="1"/>
              <a:stCxn id="67619" idx="12"/>
              <a:endCxn id="67597" idx="22"/>
            </p:cNvCxnSpPr>
            <p:nvPr/>
          </p:nvCxnSpPr>
          <p:spPr bwMode="auto">
            <a:xfrm flipH="1" flipV="1">
              <a:off x="4939338" y="2557348"/>
              <a:ext cx="788856" cy="2155448"/>
            </a:xfrm>
            <a:prstGeom prst="line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67632" name="直線コネクタ 44"/>
            <p:cNvCxnSpPr>
              <a:cxnSpLocks noChangeShapeType="1"/>
              <a:endCxn id="67619" idx="12"/>
            </p:cNvCxnSpPr>
            <p:nvPr/>
          </p:nvCxnSpPr>
          <p:spPr bwMode="auto">
            <a:xfrm flipH="1">
              <a:off x="5728194" y="3645024"/>
              <a:ext cx="292298" cy="1067772"/>
            </a:xfrm>
            <a:prstGeom prst="line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67633" name="フリーフォーム 45"/>
            <p:cNvSpPr>
              <a:spLocks/>
            </p:cNvSpPr>
            <p:nvPr/>
          </p:nvSpPr>
          <p:spPr bwMode="auto">
            <a:xfrm>
              <a:off x="3310128" y="4720592"/>
              <a:ext cx="179832" cy="167473"/>
            </a:xfrm>
            <a:custGeom>
              <a:avLst/>
              <a:gdLst>
                <a:gd name="T0" fmla="*/ 0 w 192024"/>
                <a:gd name="T1" fmla="*/ 0 h 182880"/>
                <a:gd name="T2" fmla="*/ 0 w 192024"/>
                <a:gd name="T3" fmla="*/ 0 h 182880"/>
                <a:gd name="T4" fmla="*/ 8563 w 192024"/>
                <a:gd name="T5" fmla="*/ 75363 h 182880"/>
                <a:gd name="T6" fmla="*/ 17127 w 192024"/>
                <a:gd name="T7" fmla="*/ 108857 h 182880"/>
                <a:gd name="T8" fmla="*/ 94198 w 192024"/>
                <a:gd name="T9" fmla="*/ 150726 h 182880"/>
                <a:gd name="T10" fmla="*/ 119888 w 192024"/>
                <a:gd name="T11" fmla="*/ 159099 h 182880"/>
                <a:gd name="T12" fmla="*/ 145578 w 192024"/>
                <a:gd name="T13" fmla="*/ 167473 h 182880"/>
                <a:gd name="T14" fmla="*/ 179832 w 192024"/>
                <a:gd name="T15" fmla="*/ 167473 h 182880"/>
                <a:gd name="T16" fmla="*/ 179832 w 192024"/>
                <a:gd name="T17" fmla="*/ 8374 h 182880"/>
                <a:gd name="T18" fmla="*/ 0 w 192024"/>
                <a:gd name="T19" fmla="*/ 0 h 1828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2024" h="182880">
                  <a:moveTo>
                    <a:pt x="0" y="0"/>
                  </a:moveTo>
                  <a:lnTo>
                    <a:pt x="0" y="0"/>
                  </a:lnTo>
                  <a:cubicBezTo>
                    <a:pt x="3048" y="27432"/>
                    <a:pt x="4947" y="55016"/>
                    <a:pt x="9144" y="82296"/>
                  </a:cubicBezTo>
                  <a:cubicBezTo>
                    <a:pt x="11055" y="94717"/>
                    <a:pt x="12053" y="107961"/>
                    <a:pt x="18288" y="118872"/>
                  </a:cubicBezTo>
                  <a:cubicBezTo>
                    <a:pt x="37612" y="152689"/>
                    <a:pt x="65859" y="153017"/>
                    <a:pt x="100584" y="164592"/>
                  </a:cubicBezTo>
                  <a:lnTo>
                    <a:pt x="128016" y="173736"/>
                  </a:lnTo>
                  <a:cubicBezTo>
                    <a:pt x="137160" y="176784"/>
                    <a:pt x="145809" y="182880"/>
                    <a:pt x="155448" y="182880"/>
                  </a:cubicBezTo>
                  <a:lnTo>
                    <a:pt x="192024" y="182880"/>
                  </a:lnTo>
                  <a:lnTo>
                    <a:pt x="192024" y="9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67587" name="正方形/長方形 46"/>
          <p:cNvSpPr>
            <a:spLocks noChangeArrowheads="1"/>
          </p:cNvSpPr>
          <p:nvPr/>
        </p:nvSpPr>
        <p:spPr bwMode="auto">
          <a:xfrm>
            <a:off x="395288" y="188913"/>
            <a:ext cx="83534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ja-JP" sz="2800" b="0"/>
              <a:t>Connecting the professional market elements </a:t>
            </a:r>
          </a:p>
          <a:p>
            <a:pPr eaLnBrk="0" hangingPunct="0"/>
            <a:r>
              <a:rPr lang="en-US" altLang="ja-JP" sz="2800" b="0"/>
              <a:t>in the region to one another…</a:t>
            </a:r>
            <a:endParaRPr lang="ja-JP" altLang="en-US" sz="2800" b="0"/>
          </a:p>
        </p:txBody>
      </p:sp>
      <p:sp>
        <p:nvSpPr>
          <p:cNvPr id="67588" name="テキスト ボックス 47"/>
          <p:cNvSpPr txBox="1">
            <a:spLocks noChangeArrowheads="1"/>
          </p:cNvSpPr>
          <p:nvPr/>
        </p:nvSpPr>
        <p:spPr bwMode="auto">
          <a:xfrm>
            <a:off x="250825" y="6021388"/>
            <a:ext cx="8642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ja-JP" sz="2800" b="0"/>
              <a:t>…c</a:t>
            </a:r>
            <a:r>
              <a:rPr kumimoji="1" lang="en-US" altLang="ja-JP" sz="2800" b="0"/>
              <a:t>an create a common limited disclosure market.</a:t>
            </a:r>
            <a:endParaRPr kumimoji="1" lang="ja-JP" altLang="en-US" sz="2800" b="0"/>
          </a:p>
        </p:txBody>
      </p:sp>
      <p:sp>
        <p:nvSpPr>
          <p:cNvPr id="49" name="線吹き出し 2 (枠付き) 48"/>
          <p:cNvSpPr/>
          <p:nvPr/>
        </p:nvSpPr>
        <p:spPr bwMode="auto">
          <a:xfrm>
            <a:off x="6867525" y="795338"/>
            <a:ext cx="2052638" cy="59055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1104"/>
              <a:gd name="adj6" fmla="val -27017"/>
            </a:avLst>
          </a:prstGeom>
          <a:solidFill>
            <a:srgbClr val="FFC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ja-JP" sz="1400" dirty="0">
                <a:latin typeface="+mj-lt"/>
                <a:ea typeface="굴림" pitchFamily="50" charset="-127"/>
              </a:rPr>
              <a:t>General Investors Market</a:t>
            </a:r>
          </a:p>
          <a:p>
            <a:pPr algn="ctr">
              <a:defRPr/>
            </a:pPr>
            <a:r>
              <a:rPr lang="en-US" altLang="ja-JP" sz="1400" b="0" dirty="0">
                <a:latin typeface="+mj-lt"/>
                <a:ea typeface="굴림" pitchFamily="50" charset="-127"/>
              </a:rPr>
              <a:t>I</a:t>
            </a:r>
            <a:r>
              <a:rPr lang="en-US" altLang="ja-JP" sz="1400" b="0" dirty="0">
                <a:ea typeface="굴림" pitchFamily="50" charset="-127"/>
              </a:rPr>
              <a:t>ncluding Retail Sector</a:t>
            </a:r>
            <a:endParaRPr lang="ja-JP" altLang="en-US" sz="1400" b="0" dirty="0">
              <a:ea typeface="굴림" pitchFamily="50" charset="-127"/>
            </a:endParaRPr>
          </a:p>
        </p:txBody>
      </p:sp>
      <p:sp>
        <p:nvSpPr>
          <p:cNvPr id="67590" name="線吹き出し 1 (枠付き) 51"/>
          <p:cNvSpPr>
            <a:spLocks/>
          </p:cNvSpPr>
          <p:nvPr/>
        </p:nvSpPr>
        <p:spPr bwMode="auto">
          <a:xfrm>
            <a:off x="6875463" y="1427163"/>
            <a:ext cx="2044700" cy="488950"/>
          </a:xfrm>
          <a:prstGeom prst="borderCallout1">
            <a:avLst>
              <a:gd name="adj1" fmla="val 18750"/>
              <a:gd name="adj2" fmla="val -8333"/>
              <a:gd name="adj3" fmla="val 154000"/>
              <a:gd name="adj4" fmla="val -64657"/>
            </a:avLst>
          </a:prstGeom>
          <a:solidFill>
            <a:srgbClr val="00B0F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ja-JP" sz="1400" b="0"/>
              <a:t>Professional Market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AB6DE9-7DEA-4CEF-8989-5907DE02BECC}" type="slidenum">
              <a:rPr kumimoji="1" lang="ja-JP" altLang="en-US"/>
              <a:pPr>
                <a:defRPr/>
              </a:pPr>
              <a:t>18</a:t>
            </a:fld>
            <a:endParaRPr kumimoji="1" lang="ja-JP" altLang="en-US"/>
          </a:p>
        </p:txBody>
      </p:sp>
      <p:grpSp>
        <p:nvGrpSpPr>
          <p:cNvPr id="68610" name="グループ化 2"/>
          <p:cNvGrpSpPr>
            <a:grpSpLocks/>
          </p:cNvGrpSpPr>
          <p:nvPr/>
        </p:nvGrpSpPr>
        <p:grpSpPr bwMode="auto">
          <a:xfrm>
            <a:off x="1692275" y="1409700"/>
            <a:ext cx="5759450" cy="4464050"/>
            <a:chOff x="1691680" y="1844824"/>
            <a:chExt cx="5760640" cy="4464496"/>
          </a:xfrm>
        </p:grpSpPr>
        <p:sp>
          <p:nvSpPr>
            <p:cNvPr id="68613" name="正方形/長方形 3"/>
            <p:cNvSpPr>
              <a:spLocks noChangeArrowheads="1"/>
            </p:cNvSpPr>
            <p:nvPr/>
          </p:nvSpPr>
          <p:spPr bwMode="auto">
            <a:xfrm>
              <a:off x="2784156" y="1844824"/>
              <a:ext cx="1427804" cy="1080120"/>
            </a:xfrm>
            <a:prstGeom prst="rect">
              <a:avLst/>
            </a:prstGeom>
            <a:solidFill>
              <a:srgbClr val="FFC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ja-JP" altLang="en-US" b="0"/>
            </a:p>
          </p:txBody>
        </p:sp>
        <p:sp>
          <p:nvSpPr>
            <p:cNvPr id="68614" name="正方形/長方形 4"/>
            <p:cNvSpPr>
              <a:spLocks noChangeArrowheads="1"/>
            </p:cNvSpPr>
            <p:nvPr/>
          </p:nvSpPr>
          <p:spPr bwMode="auto">
            <a:xfrm>
              <a:off x="4932040" y="1844824"/>
              <a:ext cx="1512168" cy="1080120"/>
            </a:xfrm>
            <a:prstGeom prst="rect">
              <a:avLst/>
            </a:prstGeom>
            <a:solidFill>
              <a:srgbClr val="FFC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ja-JP" altLang="en-US" b="0"/>
            </a:p>
          </p:txBody>
        </p:sp>
        <p:sp>
          <p:nvSpPr>
            <p:cNvPr id="68615" name="正方形/長方形 5"/>
            <p:cNvSpPr>
              <a:spLocks noChangeArrowheads="1"/>
            </p:cNvSpPr>
            <p:nvPr/>
          </p:nvSpPr>
          <p:spPr bwMode="auto">
            <a:xfrm>
              <a:off x="1691680" y="3284984"/>
              <a:ext cx="1440160" cy="1440160"/>
            </a:xfrm>
            <a:prstGeom prst="rect">
              <a:avLst/>
            </a:prstGeom>
            <a:solidFill>
              <a:srgbClr val="FFC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ja-JP" altLang="en-US" b="0"/>
            </a:p>
          </p:txBody>
        </p:sp>
        <p:sp>
          <p:nvSpPr>
            <p:cNvPr id="68616" name="正方形/長方形 6"/>
            <p:cNvSpPr>
              <a:spLocks noChangeArrowheads="1"/>
            </p:cNvSpPr>
            <p:nvPr/>
          </p:nvSpPr>
          <p:spPr bwMode="auto">
            <a:xfrm>
              <a:off x="3851920" y="5085184"/>
              <a:ext cx="1440160" cy="1224136"/>
            </a:xfrm>
            <a:prstGeom prst="rect">
              <a:avLst/>
            </a:prstGeom>
            <a:solidFill>
              <a:srgbClr val="FFC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ja-JP" altLang="en-US" b="0"/>
            </a:p>
          </p:txBody>
        </p:sp>
        <p:sp>
          <p:nvSpPr>
            <p:cNvPr id="68617" name="正方形/長方形 7"/>
            <p:cNvSpPr>
              <a:spLocks noChangeArrowheads="1"/>
            </p:cNvSpPr>
            <p:nvPr/>
          </p:nvSpPr>
          <p:spPr bwMode="auto">
            <a:xfrm>
              <a:off x="6804248" y="2492896"/>
              <a:ext cx="360040" cy="369332"/>
            </a:xfrm>
            <a:prstGeom prst="rect">
              <a:avLst/>
            </a:prstGeom>
            <a:solidFill>
              <a:srgbClr val="FFC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ja-JP" altLang="en-US" b="0"/>
            </a:p>
          </p:txBody>
        </p:sp>
        <p:sp>
          <p:nvSpPr>
            <p:cNvPr id="68618" name="正方形/長方形 8"/>
            <p:cNvSpPr>
              <a:spLocks noChangeArrowheads="1"/>
            </p:cNvSpPr>
            <p:nvPr/>
          </p:nvSpPr>
          <p:spPr bwMode="auto">
            <a:xfrm>
              <a:off x="2123728" y="5085184"/>
              <a:ext cx="660428" cy="720080"/>
            </a:xfrm>
            <a:prstGeom prst="rect">
              <a:avLst/>
            </a:prstGeom>
            <a:solidFill>
              <a:srgbClr val="FFC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ja-JP" altLang="en-US" b="0"/>
            </a:p>
          </p:txBody>
        </p:sp>
        <p:sp>
          <p:nvSpPr>
            <p:cNvPr id="68619" name="正方形/長方形 9"/>
            <p:cNvSpPr>
              <a:spLocks noChangeArrowheads="1"/>
            </p:cNvSpPr>
            <p:nvPr/>
          </p:nvSpPr>
          <p:spPr bwMode="auto">
            <a:xfrm>
              <a:off x="3140364" y="5085184"/>
              <a:ext cx="351516" cy="720080"/>
            </a:xfrm>
            <a:prstGeom prst="rect">
              <a:avLst/>
            </a:prstGeom>
            <a:solidFill>
              <a:srgbClr val="FFC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ja-JP" altLang="en-US" b="0"/>
            </a:p>
          </p:txBody>
        </p:sp>
        <p:sp>
          <p:nvSpPr>
            <p:cNvPr id="68620" name="正方形/長方形 10"/>
            <p:cNvSpPr>
              <a:spLocks noChangeArrowheads="1"/>
            </p:cNvSpPr>
            <p:nvPr/>
          </p:nvSpPr>
          <p:spPr bwMode="auto">
            <a:xfrm>
              <a:off x="5724128" y="5076856"/>
              <a:ext cx="1008112" cy="720080"/>
            </a:xfrm>
            <a:prstGeom prst="rect">
              <a:avLst/>
            </a:prstGeom>
            <a:solidFill>
              <a:srgbClr val="FFC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ja-JP" altLang="en-US" b="0"/>
            </a:p>
          </p:txBody>
        </p:sp>
        <p:sp>
          <p:nvSpPr>
            <p:cNvPr id="68621" name="正方形/長方形 11"/>
            <p:cNvSpPr>
              <a:spLocks noChangeArrowheads="1"/>
            </p:cNvSpPr>
            <p:nvPr/>
          </p:nvSpPr>
          <p:spPr bwMode="auto">
            <a:xfrm>
              <a:off x="6012160" y="3321948"/>
              <a:ext cx="1440160" cy="1376484"/>
            </a:xfrm>
            <a:prstGeom prst="rect">
              <a:avLst/>
            </a:prstGeom>
            <a:solidFill>
              <a:srgbClr val="FFC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ja-JP" altLang="en-US" b="0"/>
            </a:p>
          </p:txBody>
        </p:sp>
        <p:sp>
          <p:nvSpPr>
            <p:cNvPr id="13" name="円/楕円 12"/>
            <p:cNvSpPr/>
            <p:nvPr/>
          </p:nvSpPr>
          <p:spPr bwMode="auto">
            <a:xfrm>
              <a:off x="2784156" y="2273464"/>
              <a:ext cx="3588044" cy="3456384"/>
            </a:xfrm>
            <a:prstGeom prst="ellipse">
              <a:avLst/>
            </a:prstGeom>
            <a:solidFill>
              <a:srgbClr val="00B0F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ja-JP" altLang="en-US" b="0">
                <a:ea typeface="굴림" pitchFamily="50" charset="-127"/>
              </a:endParaRPr>
            </a:p>
          </p:txBody>
        </p:sp>
        <p:sp>
          <p:nvSpPr>
            <p:cNvPr id="68625" name="テキスト ボックス 13"/>
            <p:cNvSpPr txBox="1">
              <a:spLocks noChangeArrowheads="1"/>
            </p:cNvSpPr>
            <p:nvPr/>
          </p:nvSpPr>
          <p:spPr bwMode="auto">
            <a:xfrm>
              <a:off x="3210026" y="2937006"/>
              <a:ext cx="2736304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kumimoji="1" lang="en-US" altLang="ja-JP" sz="2400" dirty="0"/>
                <a:t>Asian </a:t>
              </a:r>
            </a:p>
            <a:p>
              <a:pPr algn="ctr" eaLnBrk="0" hangingPunct="0"/>
              <a:r>
                <a:rPr kumimoji="1" lang="en-US" altLang="ja-JP" sz="2400" dirty="0"/>
                <a:t>Intra-Regional </a:t>
              </a:r>
            </a:p>
            <a:p>
              <a:pPr algn="ctr" eaLnBrk="0" hangingPunct="0"/>
              <a:r>
                <a:rPr kumimoji="1" lang="en-US" altLang="ja-JP" sz="2400" dirty="0"/>
                <a:t>Multi Currency Professional Bond Market</a:t>
              </a:r>
            </a:p>
            <a:p>
              <a:pPr algn="ctr" eaLnBrk="0" hangingPunct="0"/>
              <a:r>
                <a:rPr lang="en-US" altLang="ko-KR" sz="2400" dirty="0">
                  <a:ea typeface="ＭＳ Ｐゴシック" charset="-128"/>
                </a:rPr>
                <a:t>(</a:t>
              </a:r>
              <a:r>
                <a:rPr lang="en-US" altLang="ko-KR" sz="2000" dirty="0">
                  <a:ea typeface="ＭＳ Ｐゴシック" charset="-128"/>
                </a:rPr>
                <a:t>AMBIF Market</a:t>
              </a:r>
              <a:r>
                <a:rPr lang="en-US" altLang="ko-KR" sz="2400" dirty="0">
                  <a:ea typeface="ＭＳ Ｐゴシック" charset="-128"/>
                </a:rPr>
                <a:t>)</a:t>
              </a:r>
              <a:endParaRPr kumimoji="1" lang="ja-JP" altLang="en-US" sz="2400" dirty="0"/>
            </a:p>
          </p:txBody>
        </p:sp>
        <p:sp>
          <p:nvSpPr>
            <p:cNvPr id="68626" name="正方形/長方形 14"/>
            <p:cNvSpPr>
              <a:spLocks noChangeArrowheads="1"/>
            </p:cNvSpPr>
            <p:nvPr/>
          </p:nvSpPr>
          <p:spPr bwMode="auto">
            <a:xfrm>
              <a:off x="1698764" y="2214448"/>
              <a:ext cx="692460" cy="657364"/>
            </a:xfrm>
            <a:prstGeom prst="rect">
              <a:avLst/>
            </a:prstGeom>
            <a:solidFill>
              <a:srgbClr val="FFC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ja-JP" altLang="en-US" b="0"/>
            </a:p>
          </p:txBody>
        </p:sp>
      </p:grpSp>
      <p:sp>
        <p:nvSpPr>
          <p:cNvPr id="68611" name="正方形/長方形 15"/>
          <p:cNvSpPr>
            <a:spLocks noChangeArrowheads="1"/>
          </p:cNvSpPr>
          <p:nvPr/>
        </p:nvSpPr>
        <p:spPr bwMode="auto">
          <a:xfrm>
            <a:off x="474663" y="304800"/>
            <a:ext cx="81756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ja-JP" sz="2800" b="0" dirty="0"/>
              <a:t>We can, thus, create an integrated intra-regional </a:t>
            </a:r>
            <a:br>
              <a:rPr lang="en-US" altLang="ja-JP" sz="2800" b="0" dirty="0"/>
            </a:br>
            <a:r>
              <a:rPr lang="en-US" altLang="ja-JP" sz="2800" b="0" dirty="0"/>
              <a:t>multi currency professional bond market!</a:t>
            </a:r>
            <a:endParaRPr lang="ja-JP" altLang="en-US" sz="2800" b="0" dirty="0"/>
          </a:p>
        </p:txBody>
      </p:sp>
      <p:sp>
        <p:nvSpPr>
          <p:cNvPr id="68612" name="正方形/長方形 16"/>
          <p:cNvSpPr>
            <a:spLocks noChangeArrowheads="1"/>
          </p:cNvSpPr>
          <p:nvPr/>
        </p:nvSpPr>
        <p:spPr bwMode="auto">
          <a:xfrm>
            <a:off x="98425" y="5873750"/>
            <a:ext cx="8928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3230563" algn="l"/>
              </a:tabLst>
            </a:pPr>
            <a:r>
              <a:rPr lang="en-US" altLang="ja-JP" sz="2800" b="0"/>
              <a:t>… will bring </a:t>
            </a:r>
            <a:r>
              <a:rPr lang="en-US" altLang="ja-JP" sz="2800" b="0">
                <a:solidFill>
                  <a:srgbClr val="FF0000"/>
                </a:solidFill>
              </a:rPr>
              <a:t>benefits</a:t>
            </a:r>
            <a:r>
              <a:rPr lang="en-US" altLang="ja-JP" sz="2800" b="0"/>
              <a:t> for participants and industry </a:t>
            </a:r>
            <a:endParaRPr lang="ja-JP" altLang="en-US" sz="2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3F6D0-F61D-45E4-9D52-22D77AE28B00}" type="slidenum">
              <a:rPr kumimoji="1" lang="ja-JP" altLang="en-US"/>
              <a:pPr>
                <a:defRPr/>
              </a:pPr>
              <a:t>19</a:t>
            </a:fld>
            <a:endParaRPr kumimoji="1" lang="ja-JP" altLang="en-US"/>
          </a:p>
        </p:txBody>
      </p:sp>
      <p:sp>
        <p:nvSpPr>
          <p:cNvPr id="74754" name="タイトル 1"/>
          <p:cNvSpPr txBox="1">
            <a:spLocks/>
          </p:cNvSpPr>
          <p:nvPr/>
        </p:nvSpPr>
        <p:spPr bwMode="auto">
          <a:xfrm>
            <a:off x="457200" y="685800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1" lang="en-US" altLang="ja-JP" sz="4000">
                <a:latin typeface="Calibri" pitchFamily="34" charset="0"/>
                <a:ea typeface="ＭＳ Ｐゴシック" charset="-128"/>
              </a:rPr>
              <a:t>Benefits of AMBIF </a:t>
            </a:r>
            <a:r>
              <a:rPr kumimoji="1" lang="en-US" altLang="ja-JP" sz="4000">
                <a:solidFill>
                  <a:srgbClr val="FF0000"/>
                </a:solidFill>
                <a:latin typeface="Calibri" pitchFamily="34" charset="0"/>
                <a:ea typeface="ＭＳ Ｐゴシック" charset="-128"/>
              </a:rPr>
              <a:t>could be </a:t>
            </a:r>
            <a:r>
              <a:rPr kumimoji="1" lang="en-US" altLang="ja-JP" sz="4000">
                <a:latin typeface="Calibri" pitchFamily="34" charset="0"/>
                <a:ea typeface="ＭＳ Ｐゴシック" charset="-128"/>
              </a:rPr>
              <a:t>significant </a:t>
            </a:r>
            <a:endParaRPr kumimoji="1" lang="ja-JP" altLang="en-US" sz="400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4" name="コンテンツ プレースホルダ 2"/>
          <p:cNvSpPr txBox="1">
            <a:spLocks/>
          </p:cNvSpPr>
          <p:nvPr/>
        </p:nvSpPr>
        <p:spPr>
          <a:xfrm>
            <a:off x="533400" y="1524000"/>
            <a:ext cx="4032250" cy="35877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altLang="ja-JP" sz="2800" i="1" dirty="0" smtClean="0">
                <a:solidFill>
                  <a:srgbClr val="000090"/>
                </a:solidFill>
              </a:rPr>
              <a:t>For Issuers</a:t>
            </a:r>
          </a:p>
          <a:p>
            <a:pPr>
              <a:defRPr/>
            </a:pPr>
            <a:r>
              <a:rPr lang="en-US" altLang="ja-JP" sz="2400" b="0" dirty="0" smtClean="0"/>
              <a:t>Limited disclosure</a:t>
            </a:r>
          </a:p>
          <a:p>
            <a:pPr>
              <a:defRPr/>
            </a:pPr>
            <a:r>
              <a:rPr lang="en-US" altLang="ja-JP" sz="2400" b="0" dirty="0" smtClean="0"/>
              <a:t>Defined documentation</a:t>
            </a:r>
          </a:p>
          <a:p>
            <a:pPr>
              <a:defRPr/>
            </a:pPr>
            <a:r>
              <a:rPr lang="en-US" altLang="ja-JP" sz="2400" b="0" dirty="0" smtClean="0"/>
              <a:t>Reduced issuance </a:t>
            </a:r>
            <a:r>
              <a:rPr lang="en-US" altLang="ja-JP" sz="2400" b="0" dirty="0"/>
              <a:t>c</a:t>
            </a:r>
            <a:r>
              <a:rPr lang="en-US" altLang="ja-JP" sz="2400" b="0" dirty="0" smtClean="0"/>
              <a:t>ost </a:t>
            </a:r>
          </a:p>
          <a:p>
            <a:pPr>
              <a:defRPr/>
            </a:pPr>
            <a:r>
              <a:rPr lang="en-US" altLang="ja-JP" sz="2400" b="0" dirty="0" smtClean="0"/>
              <a:t>Time to market</a:t>
            </a:r>
          </a:p>
          <a:p>
            <a:pPr>
              <a:defRPr/>
            </a:pPr>
            <a:r>
              <a:rPr lang="en-US" altLang="ja-JP" sz="2400" b="0" dirty="0" smtClean="0"/>
              <a:t>Ability to tap multiple markets, </a:t>
            </a:r>
            <a:r>
              <a:rPr lang="en-US" altLang="ja-JP" sz="2400" b="0" dirty="0" smtClean="0">
                <a:solidFill>
                  <a:srgbClr val="FF0000"/>
                </a:solidFill>
              </a:rPr>
              <a:t>anytime</a:t>
            </a:r>
          </a:p>
          <a:p>
            <a:pPr>
              <a:defRPr/>
            </a:pPr>
            <a:r>
              <a:rPr lang="en-US" altLang="ja-JP" sz="2400" b="0" dirty="0" smtClean="0"/>
              <a:t>No FX considerations</a:t>
            </a:r>
          </a:p>
        </p:txBody>
      </p:sp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4724400" y="1828800"/>
            <a:ext cx="4032250" cy="3484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altLang="ja-JP" sz="2400" i="1" dirty="0" smtClean="0">
                <a:solidFill>
                  <a:srgbClr val="000090"/>
                </a:solidFill>
              </a:rPr>
              <a:t>For Markets and Investors</a:t>
            </a:r>
          </a:p>
          <a:p>
            <a:pPr>
              <a:defRPr/>
            </a:pPr>
            <a:r>
              <a:rPr lang="en-US" altLang="ja-JP" sz="2400" b="0" dirty="0" smtClean="0"/>
              <a:t>Additional LCY issuance</a:t>
            </a:r>
          </a:p>
          <a:p>
            <a:pPr>
              <a:defRPr/>
            </a:pPr>
            <a:r>
              <a:rPr lang="en-US" altLang="ja-JP" sz="2400" b="0" dirty="0" smtClean="0"/>
              <a:t>Broadens and deepens market offerings</a:t>
            </a:r>
          </a:p>
          <a:p>
            <a:pPr>
              <a:defRPr/>
            </a:pPr>
            <a:r>
              <a:rPr lang="en-US" altLang="ja-JP" sz="2400" b="0" dirty="0" smtClean="0"/>
              <a:t>Regulatory comfort as part of AMBIF process</a:t>
            </a:r>
          </a:p>
          <a:p>
            <a:pPr>
              <a:defRPr/>
            </a:pPr>
            <a:r>
              <a:rPr lang="en-US" altLang="ja-JP" sz="2400" b="0" dirty="0"/>
              <a:t>I</a:t>
            </a:r>
            <a:r>
              <a:rPr lang="en-US" altLang="ja-JP" sz="2400" b="0" dirty="0" smtClean="0"/>
              <a:t>nvestor protection specifically built in</a:t>
            </a:r>
          </a:p>
          <a:p>
            <a:pPr>
              <a:defRPr/>
            </a:pPr>
            <a:endParaRPr lang="en-US" altLang="ja-JP" sz="2400" b="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3400" y="5181600"/>
            <a:ext cx="4191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ja-JP" sz="2400" i="1" dirty="0">
                <a:solidFill>
                  <a:srgbClr val="00009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For Industry / Professional</a:t>
            </a:r>
          </a:p>
          <a:p>
            <a:pPr marL="354013" indent="-354013" eaLnBrk="0" hangingPunct="0">
              <a:buFont typeface="Arial" pitchFamily="34" charset="0"/>
              <a:buChar char="•"/>
              <a:defRPr/>
            </a:pPr>
            <a:r>
              <a:rPr lang="en-US" altLang="ja-JP" sz="2400" b="0" dirty="0">
                <a:latin typeface="Arial" pitchFamily="34" charset="0"/>
                <a:ea typeface="굴림" pitchFamily="50" charset="-127"/>
                <a:cs typeface="Arial" pitchFamily="34" charset="0"/>
              </a:rPr>
              <a:t>Creation of accessible new market</a:t>
            </a:r>
            <a:endParaRPr kumimoji="1" lang="ja-JP" altLang="en-US" sz="2400" b="0" dirty="0"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04800"/>
            <a:ext cx="8686800" cy="609600"/>
          </a:xfrm>
        </p:spPr>
        <p:txBody>
          <a:bodyPr/>
          <a:lstStyle/>
          <a:p>
            <a:pPr algn="l"/>
            <a:r>
              <a:rPr lang="en-US" altLang="ko-KR" sz="3200" dirty="0" smtClean="0">
                <a:ea typeface="굴림" pitchFamily="34" charset="-127"/>
              </a:rPr>
              <a:t>Bond markets in Asia – developments and issues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14800"/>
            <a:ext cx="4953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Chart 20"/>
          <p:cNvGraphicFramePr/>
          <p:nvPr/>
        </p:nvGraphicFramePr>
        <p:xfrm>
          <a:off x="228600" y="1219200"/>
          <a:ext cx="49530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845" name="AutoShape 7"/>
          <p:cNvSpPr>
            <a:spLocks noChangeArrowheads="1"/>
          </p:cNvSpPr>
          <p:nvPr/>
        </p:nvSpPr>
        <p:spPr bwMode="auto">
          <a:xfrm rot="-2379715">
            <a:off x="3087688" y="1974850"/>
            <a:ext cx="1674812" cy="177800"/>
          </a:xfrm>
          <a:prstGeom prst="rightArrow">
            <a:avLst>
              <a:gd name="adj1" fmla="val 56898"/>
              <a:gd name="adj2" fmla="val 70822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PH" altLang="ja-JP">
              <a:solidFill>
                <a:srgbClr val="000099"/>
              </a:solidFill>
              <a:ea typeface="ＭＳ Ｐゴシック" charset="-128"/>
            </a:endParaRPr>
          </a:p>
        </p:txBody>
      </p:sp>
      <p:sp>
        <p:nvSpPr>
          <p:cNvPr id="27" name="Rectangle 26"/>
          <p:cNvSpPr/>
          <p:nvPr/>
        </p:nvSpPr>
        <p:spPr>
          <a:xfrm rot="10800000" flipH="1" flipV="1">
            <a:off x="609600" y="4343400"/>
            <a:ext cx="3001963" cy="334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b="0" dirty="0">
                <a:solidFill>
                  <a:schemeClr val="tx1"/>
                </a:solidFill>
              </a:rPr>
              <a:t>Foreign holding of LCY bonds</a:t>
            </a:r>
          </a:p>
        </p:txBody>
      </p:sp>
      <p:sp>
        <p:nvSpPr>
          <p:cNvPr id="28" name="Rectangle 27"/>
          <p:cNvSpPr/>
          <p:nvPr/>
        </p:nvSpPr>
        <p:spPr>
          <a:xfrm rot="10800000" flipH="1" flipV="1">
            <a:off x="914400" y="1524000"/>
            <a:ext cx="3001963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b="0" dirty="0">
                <a:solidFill>
                  <a:schemeClr val="tx1"/>
                </a:solidFill>
              </a:rPr>
              <a:t>LCY bonds outstanding of emerging </a:t>
            </a:r>
            <a:r>
              <a:rPr lang="en-US" b="0" dirty="0" smtClean="0">
                <a:solidFill>
                  <a:schemeClr val="tx1"/>
                </a:solidFill>
              </a:rPr>
              <a:t>East </a:t>
            </a:r>
            <a:r>
              <a:rPr lang="en-US" b="0" dirty="0">
                <a:solidFill>
                  <a:schemeClr val="tx1"/>
                </a:solidFill>
              </a:rPr>
              <a:t>Asia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5638800" y="1600200"/>
            <a:ext cx="3352800" cy="2743200"/>
          </a:xfrm>
          <a:prstGeom prst="wedgeRoundRectCallout">
            <a:avLst>
              <a:gd name="adj1" fmla="val -66066"/>
              <a:gd name="adj2" fmla="val -25716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90513" indent="-290513" defTabSz="449263" fontAlgn="auto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Tahoma" pitchFamily="34" charset="0"/>
              <a:buChar char="•"/>
              <a:defRPr/>
            </a:pPr>
            <a:r>
              <a:rPr lang="en-US" altLang="ja-JP" sz="2200" b="0" dirty="0">
                <a:solidFill>
                  <a:schemeClr val="tx1"/>
                </a:solidFill>
              </a:rPr>
              <a:t>Rapid growth in size with more than USD 5 trillion LCY bonds outstanding in 2011</a:t>
            </a:r>
          </a:p>
          <a:p>
            <a:pPr marL="290513" indent="-290513" defTabSz="449263" fontAlgn="auto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Tahoma" pitchFamily="34" charset="0"/>
              <a:buChar char="•"/>
              <a:defRPr/>
            </a:pPr>
            <a:r>
              <a:rPr lang="en-US" altLang="ja-JP" sz="2200" b="0" dirty="0">
                <a:solidFill>
                  <a:schemeClr val="tx1"/>
                </a:solidFill>
              </a:rPr>
              <a:t>Share of emerging East Asia in world LCY outstanding : 2.1% in 1996 ⇒ 8.0% in 2011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5715000" y="4648200"/>
            <a:ext cx="3276600" cy="1143000"/>
          </a:xfrm>
          <a:prstGeom prst="wedgeRoundRectCallout">
            <a:avLst>
              <a:gd name="adj1" fmla="val -66066"/>
              <a:gd name="adj2" fmla="val -25716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90513" indent="-290513" defTabSz="449263" fontAlgn="auto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Tahoma" pitchFamily="34" charset="0"/>
              <a:buChar char="•"/>
              <a:defRPr/>
            </a:pPr>
            <a:r>
              <a:rPr lang="en-US" altLang="ja-JP" sz="2200" b="0" dirty="0">
                <a:solidFill>
                  <a:schemeClr val="tx1"/>
                </a:solidFill>
              </a:rPr>
              <a:t>Increased foreign investors’ participation since mid 2000s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3B86F-A8FB-4668-8FE2-47E0B7560C5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39A6B-5D37-4921-9BC4-F60BDCE73D43}" type="slidenum">
              <a:rPr kumimoji="1" lang="ja-JP" altLang="en-US"/>
              <a:pPr>
                <a:defRPr/>
              </a:pPr>
              <a:t>20</a:t>
            </a:fld>
            <a:endParaRPr kumimoji="1" lang="ja-JP" altLang="en-US" dirty="0"/>
          </a:p>
        </p:txBody>
      </p:sp>
      <p:sp>
        <p:nvSpPr>
          <p:cNvPr id="72706" name="Title 1"/>
          <p:cNvSpPr txBox="1">
            <a:spLocks/>
          </p:cNvSpPr>
          <p:nvPr/>
        </p:nvSpPr>
        <p:spPr bwMode="auto">
          <a:xfrm>
            <a:off x="533400" y="238125"/>
            <a:ext cx="82200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1" lang="en-US" altLang="ja-JP" sz="4000">
                <a:solidFill>
                  <a:srgbClr val="000000"/>
                </a:solidFill>
                <a:latin typeface="Calibri" pitchFamily="34" charset="0"/>
              </a:rPr>
              <a:t>Comparison of Market Features…</a:t>
            </a:r>
            <a:br>
              <a:rPr kumimoji="1" lang="en-US" altLang="ja-JP" sz="4000">
                <a:solidFill>
                  <a:srgbClr val="000000"/>
                </a:solidFill>
                <a:latin typeface="Calibri" pitchFamily="34" charset="0"/>
              </a:rPr>
            </a:br>
            <a:r>
              <a:rPr kumimoji="1" lang="en-US" altLang="ja-JP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kumimoji="1" lang="en-US" altLang="ja-JP">
                <a:solidFill>
                  <a:srgbClr val="FF0000"/>
                </a:solidFill>
                <a:latin typeface="Calibri" pitchFamily="34" charset="0"/>
              </a:rPr>
              <a:t>i.e. the study of specific characteristics across a selection of categories</a:t>
            </a:r>
            <a:r>
              <a:rPr kumimoji="1" lang="en-US" altLang="ja-JP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pic>
        <p:nvPicPr>
          <p:cNvPr id="72707" name="Picture 6" descr="markets sample inser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695450"/>
            <a:ext cx="3527425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7" descr="markets sample inser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695450"/>
            <a:ext cx="3529013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8" descr="markets sample inser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214813"/>
            <a:ext cx="3527425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9" descr="markets sample inser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214813"/>
            <a:ext cx="3529013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1" name="TextBox 10"/>
          <p:cNvSpPr txBox="1">
            <a:spLocks noChangeArrowheads="1"/>
          </p:cNvSpPr>
          <p:nvPr/>
        </p:nvSpPr>
        <p:spPr bwMode="auto">
          <a:xfrm rot="-2315812">
            <a:off x="4763" y="654050"/>
            <a:ext cx="12795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400">
                <a:solidFill>
                  <a:srgbClr val="FF0000"/>
                </a:solidFill>
              </a:rPr>
              <a:t>Sample</a:t>
            </a:r>
          </a:p>
        </p:txBody>
      </p:sp>
      <p:sp>
        <p:nvSpPr>
          <p:cNvPr id="72712" name="TextBox 11"/>
          <p:cNvSpPr txBox="1">
            <a:spLocks noChangeArrowheads="1"/>
          </p:cNvSpPr>
          <p:nvPr/>
        </p:nvSpPr>
        <p:spPr bwMode="auto">
          <a:xfrm>
            <a:off x="611188" y="1341438"/>
            <a:ext cx="22431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>
                <a:solidFill>
                  <a:srgbClr val="000000"/>
                </a:solidFill>
              </a:rPr>
              <a:t>Professional Investors</a:t>
            </a:r>
            <a:endParaRPr lang="en-US" altLang="ja-JP"/>
          </a:p>
        </p:txBody>
      </p:sp>
      <p:sp>
        <p:nvSpPr>
          <p:cNvPr id="72713" name="TextBox 12"/>
          <p:cNvSpPr txBox="1">
            <a:spLocks noChangeArrowheads="1"/>
          </p:cNvSpPr>
          <p:nvPr/>
        </p:nvSpPr>
        <p:spPr bwMode="auto">
          <a:xfrm>
            <a:off x="4705350" y="1341438"/>
            <a:ext cx="1890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>
                <a:solidFill>
                  <a:srgbClr val="000000"/>
                </a:solidFill>
              </a:rPr>
              <a:t>Private Placement</a:t>
            </a:r>
            <a:endParaRPr lang="en-US" altLang="ja-JP"/>
          </a:p>
        </p:txBody>
      </p:sp>
      <p:sp>
        <p:nvSpPr>
          <p:cNvPr id="72714" name="TextBox 13"/>
          <p:cNvSpPr txBox="1">
            <a:spLocks noChangeArrowheads="1"/>
          </p:cNvSpPr>
          <p:nvPr/>
        </p:nvSpPr>
        <p:spPr bwMode="auto">
          <a:xfrm>
            <a:off x="611188" y="3851275"/>
            <a:ext cx="2038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>
                <a:solidFill>
                  <a:srgbClr val="000000"/>
                </a:solidFill>
              </a:rPr>
              <a:t>Key Documentation</a:t>
            </a:r>
            <a:endParaRPr lang="en-US" altLang="ja-JP"/>
          </a:p>
        </p:txBody>
      </p:sp>
      <p:sp>
        <p:nvSpPr>
          <p:cNvPr id="72715" name="TextBox 14"/>
          <p:cNvSpPr txBox="1">
            <a:spLocks noChangeArrowheads="1"/>
          </p:cNvSpPr>
          <p:nvPr/>
        </p:nvSpPr>
        <p:spPr bwMode="auto">
          <a:xfrm>
            <a:off x="4705350" y="3851275"/>
            <a:ext cx="3148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>
                <a:solidFill>
                  <a:srgbClr val="000000"/>
                </a:solidFill>
              </a:rPr>
              <a:t>Treatment of Foreign Investors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875E6-E7BF-4CE1-A661-7630E30F3B1B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04800"/>
            <a:ext cx="8686800" cy="609600"/>
          </a:xfrm>
        </p:spPr>
        <p:txBody>
          <a:bodyPr/>
          <a:lstStyle/>
          <a:p>
            <a:pPr algn="l"/>
            <a:r>
              <a:rPr lang="en-US" altLang="ko-KR" sz="3200" smtClean="0">
                <a:ea typeface="굴림" pitchFamily="34" charset="-127"/>
              </a:rPr>
              <a:t>AMBF activities during 2012-2013 (Phase 2) 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52"/>
          <p:cNvSpPr txBox="1">
            <a:spLocks noChangeArrowheads="1"/>
          </p:cNvSpPr>
          <p:nvPr/>
        </p:nvSpPr>
        <p:spPr>
          <a:xfrm>
            <a:off x="0" y="1600200"/>
            <a:ext cx="9144000" cy="4343400"/>
          </a:xfrm>
          <a:prstGeom prst="rect">
            <a:avLst/>
          </a:prstGeom>
          <a:noFill/>
          <a:ln/>
        </p:spPr>
        <p:txBody>
          <a:bodyPr/>
          <a:lstStyle/>
          <a:p>
            <a:pPr marL="548640" indent="-548640" eaLnBrk="0" hangingPunct="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altLang="ja-JP" sz="2400" b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&lt;SF2&gt;</a:t>
            </a:r>
          </a:p>
          <a:p>
            <a:pPr marL="548640" indent="-548640" eaLnBrk="0" hangingPunct="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altLang="ja-JP" sz="2400" b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Continue identification of transaction flows, messaging and market practices. </a:t>
            </a:r>
          </a:p>
          <a:p>
            <a:pPr marL="914400" lvl="1" indent="-365760" eaLnBrk="0" hangingPunct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altLang="ja-JP" sz="2400" b="0" dirty="0">
                <a:latin typeface="Arial" pitchFamily="34" charset="0"/>
                <a:ea typeface="굴림" pitchFamily="50" charset="-127"/>
                <a:cs typeface="Arial" pitchFamily="34" charset="0"/>
              </a:rPr>
              <a:t>DVP flows and </a:t>
            </a:r>
            <a:r>
              <a:rPr lang="en-US" altLang="ja-JP" sz="2400" b="0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procedures </a:t>
            </a:r>
            <a:r>
              <a:rPr lang="en-US" altLang="ja-JP" sz="2400" b="0" dirty="0">
                <a:latin typeface="Arial" pitchFamily="34" charset="0"/>
                <a:ea typeface="굴림" pitchFamily="50" charset="-127"/>
                <a:cs typeface="Arial" pitchFamily="34" charset="0"/>
              </a:rPr>
              <a:t>for corporate bonds</a:t>
            </a:r>
          </a:p>
          <a:p>
            <a:pPr marL="914400" lvl="1" indent="-365760" eaLnBrk="0" hangingPunct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altLang="ja-JP" sz="2400" b="0" dirty="0">
                <a:latin typeface="Arial" pitchFamily="34" charset="0"/>
                <a:ea typeface="굴림" pitchFamily="50" charset="-127"/>
                <a:cs typeface="Arial" pitchFamily="34" charset="0"/>
              </a:rPr>
              <a:t>Interest payment and redemption of government bonds</a:t>
            </a:r>
          </a:p>
          <a:p>
            <a:pPr marL="914400" lvl="1" indent="-365760" eaLnBrk="0" hangingPunct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altLang="ja-JP" sz="2400" b="0" dirty="0">
                <a:latin typeface="Arial" pitchFamily="34" charset="0"/>
                <a:ea typeface="굴림" pitchFamily="50" charset="-127"/>
                <a:cs typeface="Arial" pitchFamily="34" charset="0"/>
              </a:rPr>
              <a:t>Interest payment and redemption of corporate bonds</a:t>
            </a:r>
          </a:p>
          <a:p>
            <a:pPr marL="548640" indent="-548640" eaLnBrk="0" hangingPunct="0">
              <a:lnSpc>
                <a:spcPct val="80000"/>
              </a:lnSpc>
              <a:spcBef>
                <a:spcPts val="180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altLang="ja-JP" sz="2400" b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ISO 20022 Fit-and-gap analysis</a:t>
            </a:r>
          </a:p>
          <a:p>
            <a:pPr marL="747713" indent="-747713" eaLnBrk="0" hangingPunct="0">
              <a:lnSpc>
                <a:spcPct val="80000"/>
              </a:lnSpc>
              <a:spcBef>
                <a:spcPts val="180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altLang="ja-JP" sz="2400" b="0" dirty="0">
                <a:solidFill>
                  <a:srgbClr val="00FFCC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     </a:t>
            </a:r>
            <a:r>
              <a:rPr lang="en-US" altLang="ja-JP" sz="2400" b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Propose a roadmap and policy recommendations to standardize and harmonize transaction </a:t>
            </a:r>
            <a:r>
              <a:rPr lang="en-US" altLang="ja-JP" sz="2400" b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flows, and to enhance STP in the region</a:t>
            </a:r>
          </a:p>
          <a:p>
            <a:pPr marL="747713" indent="-747713" eaLnBrk="0" hangingPunct="0">
              <a:lnSpc>
                <a:spcPct val="80000"/>
              </a:lnSpc>
              <a:spcBef>
                <a:spcPts val="180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altLang="ja-JP" sz="2400" b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 </a:t>
            </a:r>
            <a:endParaRPr lang="en-US" altLang="ja-JP" sz="2400" b="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lvl="1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/>
            </a:pPr>
            <a:endParaRPr lang="en-US" altLang="ja-JP" sz="2400" b="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lvl="1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/>
            </a:pPr>
            <a:endParaRPr lang="en-US" altLang="ja-JP" sz="2400" b="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548640" indent="-548640" eaLnBrk="0" hangingPunct="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endParaRPr lang="en-US" altLang="ja-JP" sz="2400" b="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548640" indent="-548640" eaLnBrk="0" hangingPunct="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endParaRPr lang="en-US" altLang="ja-JP" sz="2400" b="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52400" y="48768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38C4C-C795-403B-A6C5-182828C1B2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685800" y="1219200"/>
            <a:ext cx="7772400" cy="53340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ja-JP" sz="2800">
                <a:solidFill>
                  <a:prstClr val="black"/>
                </a:solidFill>
                <a:ea typeface="굴림" pitchFamily="34" charset="-127"/>
              </a:rPr>
              <a:t>Enhancing cross border STP in ASEAN+3</a:t>
            </a:r>
          </a:p>
        </p:txBody>
      </p:sp>
      <p:sp>
        <p:nvSpPr>
          <p:cNvPr id="5" name="Up Arrow 4"/>
          <p:cNvSpPr/>
          <p:nvPr/>
        </p:nvSpPr>
        <p:spPr>
          <a:xfrm>
            <a:off x="3657600" y="1905000"/>
            <a:ext cx="16764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304800" y="2590800"/>
            <a:ext cx="2133600" cy="381000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400" b="0" dirty="0">
                <a:solidFill>
                  <a:prstClr val="black"/>
                </a:solidFill>
              </a:rPr>
              <a:t>Phase 1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3048000" y="2590800"/>
            <a:ext cx="2667000" cy="381000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400" b="0" dirty="0">
                <a:solidFill>
                  <a:prstClr val="black"/>
                </a:solidFill>
              </a:rPr>
              <a:t>Phase 2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6477000" y="2590800"/>
            <a:ext cx="2438400" cy="381000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400" b="0" dirty="0">
                <a:solidFill>
                  <a:prstClr val="black"/>
                </a:solidFill>
              </a:rPr>
              <a:t>After Phase 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3124200"/>
            <a:ext cx="2209800" cy="2438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6075" lvl="1" indent="-290513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ü"/>
              <a:defRPr/>
            </a:pPr>
            <a:r>
              <a:rPr lang="en-US" sz="2200" b="0" dirty="0">
                <a:solidFill>
                  <a:prstClr val="black"/>
                </a:solidFill>
              </a:rPr>
              <a:t>Start of ABMF</a:t>
            </a:r>
          </a:p>
          <a:p>
            <a:pPr marL="346075" lvl="1" indent="-290513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ü"/>
              <a:defRPr/>
            </a:pPr>
            <a:r>
              <a:rPr lang="en-US" sz="2200" b="0" dirty="0" smtClean="0">
                <a:solidFill>
                  <a:prstClr val="black"/>
                </a:solidFill>
              </a:rPr>
              <a:t>Identifying </a:t>
            </a:r>
            <a:r>
              <a:rPr lang="en-US" sz="2200" b="0" dirty="0">
                <a:solidFill>
                  <a:prstClr val="black"/>
                </a:solidFill>
              </a:rPr>
              <a:t>DVP flows of gov. </a:t>
            </a:r>
            <a:r>
              <a:rPr lang="en-US" sz="2200" b="0" dirty="0" smtClean="0">
                <a:solidFill>
                  <a:prstClr val="black"/>
                </a:solidFill>
              </a:rPr>
              <a:t>bonds</a:t>
            </a:r>
          </a:p>
          <a:p>
            <a:pPr marL="346075" lvl="1" indent="-290513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ü"/>
              <a:defRPr/>
            </a:pPr>
            <a:r>
              <a:rPr lang="en-US" sz="2200" b="0" dirty="0" smtClean="0">
                <a:solidFill>
                  <a:prstClr val="black"/>
                </a:solidFill>
              </a:rPr>
              <a:t>Take status quo of market infrastructure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0" y="3124200"/>
            <a:ext cx="2667000" cy="2438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6075" lvl="1" indent="-290513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ü"/>
              <a:defRPr/>
            </a:pPr>
            <a:r>
              <a:rPr lang="en-US" sz="2200" b="0" dirty="0">
                <a:solidFill>
                  <a:prstClr val="black"/>
                </a:solidFill>
              </a:rPr>
              <a:t>DVP flows of corp. bonds / Interest payment &amp; redemption flows</a:t>
            </a:r>
          </a:p>
          <a:p>
            <a:pPr marL="346075" lvl="1" indent="-290513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ü"/>
              <a:defRPr/>
            </a:pPr>
            <a:r>
              <a:rPr lang="en-US" sz="2200" b="0" dirty="0">
                <a:solidFill>
                  <a:prstClr val="black"/>
                </a:solidFill>
              </a:rPr>
              <a:t>Fit &amp; gap analysis</a:t>
            </a:r>
          </a:p>
          <a:p>
            <a:pPr marL="346075" lvl="1" indent="-290513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ü"/>
              <a:defRPr/>
            </a:pPr>
            <a:r>
              <a:rPr lang="en-US" sz="2200" b="0" dirty="0">
                <a:solidFill>
                  <a:prstClr val="black"/>
                </a:solidFill>
              </a:rPr>
              <a:t>Policy </a:t>
            </a:r>
            <a:r>
              <a:rPr lang="en-US" sz="2200" b="0" dirty="0" smtClean="0">
                <a:solidFill>
                  <a:prstClr val="black"/>
                </a:solidFill>
              </a:rPr>
              <a:t>recommendations and </a:t>
            </a:r>
            <a:r>
              <a:rPr lang="en-US" sz="2200" b="0" dirty="0">
                <a:solidFill>
                  <a:prstClr val="black"/>
                </a:solidFill>
              </a:rPr>
              <a:t>roadmap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77000" y="3124200"/>
            <a:ext cx="2438400" cy="2438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90513" lvl="1" indent="-2349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en-US" sz="2200" b="0" i="1" dirty="0">
                <a:solidFill>
                  <a:prstClr val="black"/>
                </a:solidFill>
              </a:rPr>
              <a:t>* To be clarified by  the members</a:t>
            </a:r>
          </a:p>
          <a:p>
            <a:pPr marL="346075" lvl="1" indent="-290513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ü"/>
              <a:defRPr/>
            </a:pPr>
            <a:endParaRPr lang="en-US" sz="2200" b="0" dirty="0">
              <a:solidFill>
                <a:prstClr val="black"/>
              </a:solidFill>
            </a:endParaRPr>
          </a:p>
          <a:p>
            <a:pPr marL="346075" lvl="1" indent="-290513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ü"/>
              <a:defRPr/>
            </a:pPr>
            <a:r>
              <a:rPr lang="en-US" sz="2200" b="0" dirty="0" smtClean="0">
                <a:solidFill>
                  <a:prstClr val="black"/>
                </a:solidFill>
              </a:rPr>
              <a:t>E.g</a:t>
            </a:r>
            <a:r>
              <a:rPr lang="en-US" sz="2200" b="0" smtClean="0">
                <a:solidFill>
                  <a:prstClr val="black"/>
                </a:solidFill>
              </a:rPr>
              <a:t>., enhancing </a:t>
            </a:r>
            <a:r>
              <a:rPr lang="en-US" sz="2200" b="0" dirty="0">
                <a:solidFill>
                  <a:prstClr val="black"/>
                </a:solidFill>
              </a:rPr>
              <a:t>regional trade &amp; settlement infrastructure</a:t>
            </a:r>
          </a:p>
          <a:p>
            <a:pPr marL="346075" lvl="1" indent="-290513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endParaRPr lang="en-US" sz="2200" b="0" dirty="0">
              <a:solidFill>
                <a:prstClr val="black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2590800" y="3657600"/>
            <a:ext cx="304800" cy="10668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5943600" y="3581400"/>
            <a:ext cx="304800" cy="10668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304800" y="5867400"/>
            <a:ext cx="1981200" cy="3810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b="0" dirty="0">
                <a:solidFill>
                  <a:prstClr val="black"/>
                </a:solidFill>
              </a:rPr>
              <a:t>Technical issues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6781800" y="5867400"/>
            <a:ext cx="1981200" cy="3810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b="0" dirty="0">
                <a:solidFill>
                  <a:prstClr val="black"/>
                </a:solidFill>
              </a:rPr>
              <a:t>Policy issues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438400" y="6096000"/>
            <a:ext cx="4267200" cy="0"/>
          </a:xfrm>
          <a:prstGeom prst="straightConnector1">
            <a:avLst/>
          </a:prstGeom>
          <a:ln w="63500">
            <a:solidFill>
              <a:schemeClr val="bg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36" name="Rectangle 16"/>
          <p:cNvSpPr>
            <a:spLocks noChangeArrowheads="1"/>
          </p:cNvSpPr>
          <p:nvPr/>
        </p:nvSpPr>
        <p:spPr bwMode="auto">
          <a:xfrm>
            <a:off x="838200" y="231775"/>
            <a:ext cx="3946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400" b="0">
                <a:solidFill>
                  <a:prstClr val="black"/>
                </a:solidFill>
              </a:rPr>
              <a:t>Vision and work flow of SF2</a:t>
            </a:r>
            <a:endParaRPr lang="ja-JP" altLang="en-US" sz="2400" b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217" name="Group 177"/>
          <p:cNvGraphicFramePr>
            <a:graphicFrameLocks noGrp="1"/>
          </p:cNvGraphicFramePr>
          <p:nvPr/>
        </p:nvGraphicFramePr>
        <p:xfrm>
          <a:off x="65088" y="981075"/>
          <a:ext cx="9013825" cy="4621214"/>
        </p:xfrm>
        <a:graphic>
          <a:graphicData uri="http://schemas.openxmlformats.org/drawingml/2006/table">
            <a:tbl>
              <a:tblPr/>
              <a:tblGrid>
                <a:gridCol w="620712"/>
                <a:gridCol w="8393113"/>
              </a:tblGrid>
              <a:tr h="939800">
                <a:tc>
                  <a:txBody>
                    <a:bodyPr/>
                    <a:lstStyle/>
                    <a:p>
                      <a:pPr marL="0" marR="0" lvl="0" indent="0" algn="ctr" defTabSz="14747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Trade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  <a:p>
                      <a:pPr marL="0" marR="0" lvl="0" indent="0" algn="l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  <a:p>
                      <a:pPr marL="0" marR="0" lvl="0" indent="0" algn="l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14747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Trade</a:t>
                      </a:r>
                      <a:b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</a:b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match.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ctr" defTabSz="14747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ctr" defTabSz="14747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CCP</a:t>
                      </a:r>
                    </a:p>
                  </a:txBody>
                  <a:tcPr marL="87789" marR="87789" marT="48419" marB="484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  <a:p>
                      <a:pPr marL="0" marR="0" lvl="0" indent="0" algn="l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89194" marR="89194" marT="47302" marB="473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14747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14747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Settle match.</a:t>
                      </a:r>
                    </a:p>
                  </a:txBody>
                  <a:tcPr marL="87789" marR="87789" marT="48419" marB="484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  <a:p>
                      <a:pPr marL="0" marR="0" lvl="0" indent="0" algn="l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  <a:p>
                      <a:pPr marL="0" marR="0" lvl="0" indent="0" algn="l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  <a:p>
                      <a:pPr marL="0" marR="0" lvl="0" indent="0" algn="l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89194" marR="89194" marT="47302" marB="473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ctr" defTabSz="14747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Bond </a:t>
                      </a:r>
                      <a:b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</a:b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Settle.</a:t>
                      </a:r>
                      <a:endParaRPr kumimoji="1" lang="ja-JP" altLang="ja-JP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ctr" defTabSz="14747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ctr" defTabSz="14747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Cash </a:t>
                      </a:r>
                      <a:b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</a:b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settle.</a:t>
                      </a:r>
                    </a:p>
                  </a:txBody>
                  <a:tcPr marL="87789" marR="87789" marT="48419" marB="484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89194" marR="89194" marT="47302" marB="473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7073" name="テキスト ボックス 130"/>
          <p:cNvSpPr txBox="1">
            <a:spLocks noChangeArrowheads="1"/>
          </p:cNvSpPr>
          <p:nvPr/>
        </p:nvSpPr>
        <p:spPr bwMode="auto">
          <a:xfrm>
            <a:off x="219075" y="5805488"/>
            <a:ext cx="6238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1100">
                <a:solidFill>
                  <a:srgbClr val="000000"/>
                </a:solidFill>
              </a:rPr>
              <a:t>NOTE:</a:t>
            </a:r>
            <a:endParaRPr lang="ja-JP" altLang="en-US" sz="1100">
              <a:solidFill>
                <a:srgbClr val="000000"/>
              </a:solidFill>
            </a:endParaRPr>
          </a:p>
        </p:txBody>
      </p:sp>
      <p:sp>
        <p:nvSpPr>
          <p:cNvPr id="308" name="正方形/長方形 233"/>
          <p:cNvSpPr>
            <a:spLocks noChangeArrowheads="1"/>
          </p:cNvSpPr>
          <p:nvPr/>
        </p:nvSpPr>
        <p:spPr bwMode="auto">
          <a:xfrm>
            <a:off x="815975" y="5821363"/>
            <a:ext cx="865188" cy="215900"/>
          </a:xfrm>
          <a:prstGeom prst="rect">
            <a:avLst/>
          </a:prstGeom>
          <a:solidFill>
            <a:srgbClr val="FF9999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/>
          <a:lstStyle/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kern="0" dirty="0">
                <a:solidFill>
                  <a:srgbClr val="000000"/>
                </a:solidFill>
                <a:ea typeface="굴림" pitchFamily="50" charset="-127"/>
              </a:rPr>
              <a:t>Exchange </a:t>
            </a:r>
            <a:endParaRPr lang="ja-JP" altLang="en-US" sz="800" kern="0" dirty="0">
              <a:solidFill>
                <a:srgbClr val="000000"/>
              </a:solidFill>
              <a:ea typeface="굴림" pitchFamily="50" charset="-127"/>
            </a:endParaRPr>
          </a:p>
        </p:txBody>
      </p:sp>
      <p:sp>
        <p:nvSpPr>
          <p:cNvPr id="309" name="正方形/長方形 234"/>
          <p:cNvSpPr>
            <a:spLocks noChangeArrowheads="1"/>
          </p:cNvSpPr>
          <p:nvPr/>
        </p:nvSpPr>
        <p:spPr bwMode="auto">
          <a:xfrm>
            <a:off x="815975" y="6073775"/>
            <a:ext cx="865188" cy="215900"/>
          </a:xfrm>
          <a:prstGeom prst="rect">
            <a:avLst/>
          </a:prstGeom>
          <a:solidFill>
            <a:srgbClr val="66FF3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 anchor="ctr"/>
          <a:lstStyle/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kern="0">
                <a:solidFill>
                  <a:srgbClr val="000000"/>
                </a:solidFill>
                <a:ea typeface="굴림" pitchFamily="50" charset="-127"/>
              </a:rPr>
              <a:t>Central Bank</a:t>
            </a:r>
            <a:endParaRPr lang="ja-JP" altLang="en-US" sz="800" kern="0">
              <a:solidFill>
                <a:srgbClr val="000000"/>
              </a:solidFill>
              <a:ea typeface="굴림" pitchFamily="50" charset="-127"/>
            </a:endParaRPr>
          </a:p>
        </p:txBody>
      </p:sp>
      <p:sp>
        <p:nvSpPr>
          <p:cNvPr id="310" name="正方形/長方形 235"/>
          <p:cNvSpPr>
            <a:spLocks noChangeArrowheads="1"/>
          </p:cNvSpPr>
          <p:nvPr/>
        </p:nvSpPr>
        <p:spPr bwMode="auto">
          <a:xfrm>
            <a:off x="815975" y="6335713"/>
            <a:ext cx="865188" cy="215900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/>
          <a:lstStyle/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kern="0">
                <a:solidFill>
                  <a:srgbClr val="000000"/>
                </a:solidFill>
                <a:ea typeface="굴림" pitchFamily="50" charset="-127"/>
              </a:rPr>
              <a:t>Commercial Bank</a:t>
            </a:r>
            <a:endParaRPr lang="ja-JP" altLang="en-US" sz="800" kern="0">
              <a:solidFill>
                <a:srgbClr val="000000"/>
              </a:solidFill>
              <a:ea typeface="굴림" pitchFamily="50" charset="-127"/>
            </a:endParaRPr>
          </a:p>
        </p:txBody>
      </p:sp>
      <p:sp>
        <p:nvSpPr>
          <p:cNvPr id="311" name="Line 40"/>
          <p:cNvSpPr>
            <a:spLocks noChangeShapeType="1"/>
          </p:cNvSpPr>
          <p:nvPr/>
        </p:nvSpPr>
        <p:spPr bwMode="auto">
          <a:xfrm rot="-5400000">
            <a:off x="3275807" y="5677694"/>
            <a:ext cx="0" cy="668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58437" tIns="30387" rIns="58437" bIns="30387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ja-JP" altLang="en-US" kern="0">
              <a:solidFill>
                <a:sysClr val="windowText" lastClr="000000"/>
              </a:solidFill>
              <a:ea typeface="굴림" pitchFamily="50" charset="-127"/>
              <a:cs typeface="Arial" pitchFamily="34" charset="0"/>
            </a:endParaRPr>
          </a:p>
        </p:txBody>
      </p:sp>
      <p:sp>
        <p:nvSpPr>
          <p:cNvPr id="87078" name="テキスト ボックス 237"/>
          <p:cNvSpPr txBox="1">
            <a:spLocks noChangeArrowheads="1"/>
          </p:cNvSpPr>
          <p:nvPr/>
        </p:nvSpPr>
        <p:spPr bwMode="auto">
          <a:xfrm>
            <a:off x="3641725" y="5913438"/>
            <a:ext cx="2459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ja-JP" sz="800">
                <a:solidFill>
                  <a:srgbClr val="000000"/>
                </a:solidFill>
              </a:rPr>
              <a:t>Direct intersystem connection</a:t>
            </a:r>
            <a:endParaRPr lang="ja-JP" altLang="en-US" sz="800">
              <a:solidFill>
                <a:srgbClr val="000000"/>
              </a:solidFill>
            </a:endParaRPr>
          </a:p>
        </p:txBody>
      </p:sp>
      <p:sp>
        <p:nvSpPr>
          <p:cNvPr id="313" name="Line 40"/>
          <p:cNvSpPr>
            <a:spLocks noChangeShapeType="1"/>
          </p:cNvSpPr>
          <p:nvPr/>
        </p:nvSpPr>
        <p:spPr bwMode="auto">
          <a:xfrm rot="-5400000">
            <a:off x="3277394" y="5858669"/>
            <a:ext cx="0" cy="66833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 wrap="none" lIns="58437" tIns="30387" rIns="58437" bIns="30387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ja-JP" altLang="en-US" kern="0">
              <a:solidFill>
                <a:sysClr val="windowText" lastClr="000000"/>
              </a:solidFill>
              <a:ea typeface="굴림" pitchFamily="50" charset="-127"/>
              <a:cs typeface="Arial" pitchFamily="34" charset="0"/>
            </a:endParaRPr>
          </a:p>
        </p:txBody>
      </p:sp>
      <p:sp>
        <p:nvSpPr>
          <p:cNvPr id="87080" name="テキスト ボックス 239"/>
          <p:cNvSpPr txBox="1">
            <a:spLocks noChangeArrowheads="1"/>
          </p:cNvSpPr>
          <p:nvPr/>
        </p:nvSpPr>
        <p:spPr bwMode="auto">
          <a:xfrm>
            <a:off x="3643313" y="6094413"/>
            <a:ext cx="52165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ja-JP" sz="800">
                <a:solidFill>
                  <a:srgbClr val="000000"/>
                </a:solidFill>
              </a:rPr>
              <a:t>Indirect connection . Trade data (bond settlement instructions) are entered to CSD by agent custodians.</a:t>
            </a:r>
            <a:endParaRPr lang="ja-JP" altLang="en-US" sz="800">
              <a:solidFill>
                <a:srgbClr val="000000"/>
              </a:solidFill>
            </a:endParaRPr>
          </a:p>
        </p:txBody>
      </p:sp>
      <p:sp>
        <p:nvSpPr>
          <p:cNvPr id="87081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191" tIns="61096" rIns="122191" bIns="61096" anchor="ctr"/>
          <a:lstStyle/>
          <a:p>
            <a:pPr algn="ctr" eaLnBrk="0" hangingPunct="0"/>
            <a:r>
              <a:rPr lang="en-US" altLang="ja-JP" sz="2400" u="sng">
                <a:solidFill>
                  <a:srgbClr val="000000"/>
                </a:solidFill>
                <a:ea typeface="Arial Unicode MS" pitchFamily="50" charset="-128"/>
                <a:cs typeface="Arial Unicode MS" pitchFamily="50" charset="-128"/>
              </a:rPr>
              <a:t>ASEAN+3 Government Bond Market Diagram</a:t>
            </a:r>
          </a:p>
        </p:txBody>
      </p:sp>
      <p:sp>
        <p:nvSpPr>
          <p:cNvPr id="112" name="正方形/長方形 233"/>
          <p:cNvSpPr>
            <a:spLocks noChangeArrowheads="1"/>
          </p:cNvSpPr>
          <p:nvPr/>
        </p:nvSpPr>
        <p:spPr bwMode="auto">
          <a:xfrm>
            <a:off x="1814513" y="5805488"/>
            <a:ext cx="928687" cy="215900"/>
          </a:xfrm>
          <a:prstGeom prst="rect">
            <a:avLst/>
          </a:prstGeom>
          <a:gradFill>
            <a:gsLst>
              <a:gs pos="0">
                <a:srgbClr val="FF99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/>
          <a:lstStyle/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kern="0" dirty="0">
                <a:solidFill>
                  <a:srgbClr val="000000"/>
                </a:solidFill>
                <a:ea typeface="굴림" pitchFamily="50" charset="-127"/>
              </a:rPr>
              <a:t>Exchange  related</a:t>
            </a:r>
            <a:endParaRPr lang="ja-JP" altLang="en-US" sz="800" kern="0" dirty="0">
              <a:solidFill>
                <a:srgbClr val="000000"/>
              </a:solidFill>
              <a:ea typeface="굴림" pitchFamily="50" charset="-127"/>
            </a:endParaRPr>
          </a:p>
        </p:txBody>
      </p:sp>
      <p:sp>
        <p:nvSpPr>
          <p:cNvPr id="113" name="正方形/長方形 234"/>
          <p:cNvSpPr>
            <a:spLocks noChangeArrowheads="1"/>
          </p:cNvSpPr>
          <p:nvPr/>
        </p:nvSpPr>
        <p:spPr bwMode="auto">
          <a:xfrm>
            <a:off x="1781175" y="6092825"/>
            <a:ext cx="1038225" cy="231775"/>
          </a:xfrm>
          <a:prstGeom prst="rect">
            <a:avLst/>
          </a:prstGeom>
          <a:gradFill>
            <a:gsLst>
              <a:gs pos="0">
                <a:srgbClr val="66FF3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 anchor="ctr"/>
          <a:lstStyle/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kern="0" dirty="0">
                <a:solidFill>
                  <a:srgbClr val="000000"/>
                </a:solidFill>
                <a:ea typeface="굴림" pitchFamily="50" charset="-127"/>
              </a:rPr>
              <a:t>Central Bank related</a:t>
            </a:r>
            <a:endParaRPr lang="ja-JP" altLang="en-US" sz="800" kern="0" dirty="0">
              <a:solidFill>
                <a:srgbClr val="000000"/>
              </a:solidFill>
              <a:ea typeface="굴림" pitchFamily="50" charset="-127"/>
            </a:endParaRPr>
          </a:p>
        </p:txBody>
      </p:sp>
      <p:grpSp>
        <p:nvGrpSpPr>
          <p:cNvPr id="2" name="グループ化 130"/>
          <p:cNvGrpSpPr>
            <a:grpSpLocks/>
          </p:cNvGrpSpPr>
          <p:nvPr/>
        </p:nvGrpSpPr>
        <p:grpSpPr bwMode="auto">
          <a:xfrm>
            <a:off x="7996238" y="620713"/>
            <a:ext cx="930275" cy="4948237"/>
            <a:chOff x="7562850" y="620688"/>
            <a:chExt cx="930519" cy="4948267"/>
          </a:xfrm>
        </p:grpSpPr>
        <p:sp>
          <p:nvSpPr>
            <p:cNvPr id="232" name="テキスト ボックス 33"/>
            <p:cNvSpPr txBox="1">
              <a:spLocks noChangeArrowheads="1"/>
            </p:cNvSpPr>
            <p:nvPr/>
          </p:nvSpPr>
          <p:spPr bwMode="auto">
            <a:xfrm>
              <a:off x="8221835" y="5108577"/>
              <a:ext cx="265183" cy="460378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/>
            <a:lstStyle/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600" kern="0" dirty="0">
                  <a:solidFill>
                    <a:srgbClr val="000000"/>
                  </a:solidFill>
                  <a:ea typeface="굴림" pitchFamily="50" charset="-127"/>
                </a:rPr>
                <a:t>Comm.</a:t>
              </a:r>
            </a:p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600" kern="0" dirty="0">
                  <a:solidFill>
                    <a:srgbClr val="000000"/>
                  </a:solidFill>
                  <a:ea typeface="굴림" pitchFamily="50" charset="-127"/>
                </a:rPr>
                <a:t>Banks</a:t>
              </a:r>
            </a:p>
          </p:txBody>
        </p:sp>
        <p:cxnSp>
          <p:nvCxnSpPr>
            <p:cNvPr id="87191" name="AutoShape 147"/>
            <p:cNvCxnSpPr>
              <a:cxnSpLocks noChangeShapeType="1"/>
            </p:cNvCxnSpPr>
            <p:nvPr/>
          </p:nvCxnSpPr>
          <p:spPr bwMode="auto">
            <a:xfrm rot="16200000" flipH="1">
              <a:off x="8159323" y="4935721"/>
              <a:ext cx="341312" cy="43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87192" name="テキスト ボックス 28"/>
            <p:cNvSpPr txBox="1">
              <a:spLocks noChangeArrowheads="1"/>
            </p:cNvSpPr>
            <p:nvPr/>
          </p:nvSpPr>
          <p:spPr bwMode="auto">
            <a:xfrm>
              <a:off x="7562851" y="1027113"/>
              <a:ext cx="653562" cy="565150"/>
            </a:xfrm>
            <a:prstGeom prst="rect">
              <a:avLst/>
            </a:prstGeom>
            <a:solidFill>
              <a:srgbClr val="CCE6E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 anchor="ctr" anchorCtr="1"/>
            <a:lstStyle/>
            <a:p>
              <a:pPr algn="ctr" defTabSz="957263" eaLnBrk="0" hangingPunct="0"/>
              <a:r>
                <a:rPr lang="en-US" altLang="ja-JP" sz="800">
                  <a:solidFill>
                    <a:srgbClr val="000000"/>
                  </a:solidFill>
                </a:rPr>
                <a:t>OTC</a:t>
              </a:r>
            </a:p>
            <a:p>
              <a:pPr algn="ctr" defTabSz="957263" eaLnBrk="0" hangingPunct="0"/>
              <a:r>
                <a:rPr lang="en-US" altLang="ja-JP" sz="600">
                  <a:solidFill>
                    <a:srgbClr val="000000"/>
                  </a:solidFill>
                </a:rPr>
                <a:t>Inter-bank</a:t>
              </a:r>
            </a:p>
            <a:p>
              <a:pPr algn="ctr" defTabSz="957263" eaLnBrk="0" hangingPunct="0"/>
              <a:r>
                <a:rPr lang="en-US" altLang="ja-JP" sz="600">
                  <a:solidFill>
                    <a:srgbClr val="000000"/>
                  </a:solidFill>
                </a:rPr>
                <a:t>Bond Market</a:t>
              </a:r>
            </a:p>
          </p:txBody>
        </p:sp>
        <p:sp>
          <p:nvSpPr>
            <p:cNvPr id="235" name="Line 40"/>
            <p:cNvSpPr>
              <a:spLocks noChangeShapeType="1"/>
            </p:cNvSpPr>
            <p:nvPr/>
          </p:nvSpPr>
          <p:spPr bwMode="auto">
            <a:xfrm>
              <a:off x="7889961" y="2274873"/>
              <a:ext cx="1587" cy="11906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lIns="58437" tIns="30387" rIns="58437" bIns="30387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kern="0">
                <a:solidFill>
                  <a:sysClr val="windowText" lastClr="000000"/>
                </a:solidFill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36" name="テキスト ボックス 33"/>
            <p:cNvSpPr txBox="1">
              <a:spLocks noChangeArrowheads="1"/>
            </p:cNvSpPr>
            <p:nvPr/>
          </p:nvSpPr>
          <p:spPr bwMode="auto">
            <a:xfrm>
              <a:off x="7618427" y="5108577"/>
              <a:ext cx="543067" cy="460378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/>
            <a:lstStyle/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  <a:t>PBOC</a:t>
              </a:r>
            </a:p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600" kern="0">
                  <a:solidFill>
                    <a:srgbClr val="000000"/>
                  </a:solidFill>
                  <a:ea typeface="굴림" pitchFamily="50" charset="-127"/>
                </a:rPr>
                <a:t>HVPS CNAPS</a:t>
              </a:r>
              <a: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  <a:t/>
              </a:r>
              <a:b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</a:br>
              <a:endParaRPr lang="en-US" altLang="ja-JP" sz="800" kern="0">
                <a:solidFill>
                  <a:srgbClr val="000000"/>
                </a:solidFill>
                <a:ea typeface="굴림" pitchFamily="50" charset="-127"/>
              </a:endParaRPr>
            </a:p>
          </p:txBody>
        </p:sp>
        <p:sp>
          <p:nvSpPr>
            <p:cNvPr id="237" name="Line 40"/>
            <p:cNvSpPr>
              <a:spLocks noChangeShapeType="1"/>
            </p:cNvSpPr>
            <p:nvPr/>
          </p:nvSpPr>
          <p:spPr bwMode="auto">
            <a:xfrm flipH="1">
              <a:off x="7888372" y="4708525"/>
              <a:ext cx="3176" cy="3937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lIns="58437" tIns="30387" rIns="58437" bIns="30387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kern="0">
                <a:solidFill>
                  <a:sysClr val="windowText" lastClr="000000"/>
                </a:solidFill>
                <a:ea typeface="굴림" pitchFamily="50" charset="-127"/>
                <a:cs typeface="Arial" pitchFamily="34" charset="0"/>
              </a:endParaRPr>
            </a:p>
          </p:txBody>
        </p:sp>
        <p:cxnSp>
          <p:nvCxnSpPr>
            <p:cNvPr id="87196" name="直線矢印コネクタ 82"/>
            <p:cNvCxnSpPr>
              <a:cxnSpLocks noChangeShapeType="1"/>
            </p:cNvCxnSpPr>
            <p:nvPr/>
          </p:nvCxnSpPr>
          <p:spPr bwMode="auto">
            <a:xfrm rot="5400000">
              <a:off x="7701453" y="1780443"/>
              <a:ext cx="377825" cy="1466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273" name="テキスト ボックス 5"/>
            <p:cNvSpPr txBox="1">
              <a:spLocks noChangeArrowheads="1"/>
            </p:cNvSpPr>
            <p:nvPr/>
          </p:nvSpPr>
          <p:spPr bwMode="auto">
            <a:xfrm>
              <a:off x="8228186" y="3465505"/>
              <a:ext cx="233424" cy="1301758"/>
            </a:xfrm>
            <a:prstGeom prst="rect">
              <a:avLst/>
            </a:prstGeom>
            <a:gradFill>
              <a:gsLst>
                <a:gs pos="0">
                  <a:srgbClr val="FF9999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 anchor="ctr"/>
            <a:lstStyle/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600" kern="0" dirty="0">
                  <a:solidFill>
                    <a:srgbClr val="000000"/>
                  </a:solidFill>
                  <a:ea typeface="굴림" pitchFamily="50" charset="-127"/>
                </a:rPr>
                <a:t>CSDCC</a:t>
              </a:r>
              <a:br>
                <a:rPr lang="en-US" altLang="ja-JP" sz="600" kern="0" dirty="0">
                  <a:solidFill>
                    <a:srgbClr val="000000"/>
                  </a:solidFill>
                  <a:ea typeface="굴림" pitchFamily="50" charset="-127"/>
                </a:rPr>
              </a:br>
              <a:endParaRPr lang="en-US" altLang="ja-JP" sz="600" kern="0" dirty="0">
                <a:solidFill>
                  <a:srgbClr val="000000"/>
                </a:solidFill>
                <a:ea typeface="굴림" pitchFamily="50" charset="-127"/>
              </a:endParaRPr>
            </a:p>
          </p:txBody>
        </p:sp>
        <p:sp>
          <p:nvSpPr>
            <p:cNvPr id="277" name="Line 40"/>
            <p:cNvSpPr>
              <a:spLocks noChangeShapeType="1"/>
            </p:cNvSpPr>
            <p:nvPr/>
          </p:nvSpPr>
          <p:spPr bwMode="auto">
            <a:xfrm>
              <a:off x="8328226" y="1627169"/>
              <a:ext cx="0" cy="9731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lIns="58437" tIns="30387" rIns="58437" bIns="30387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kern="0">
                <a:solidFill>
                  <a:sysClr val="windowText" lastClr="000000"/>
                </a:solidFill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87199" name="テキスト ボックス 34"/>
            <p:cNvSpPr txBox="1">
              <a:spLocks noChangeArrowheads="1"/>
            </p:cNvSpPr>
            <p:nvPr/>
          </p:nvSpPr>
          <p:spPr bwMode="auto">
            <a:xfrm>
              <a:off x="8260373" y="1027113"/>
              <a:ext cx="232996" cy="565150"/>
            </a:xfrm>
            <a:prstGeom prst="rect">
              <a:avLst/>
            </a:prstGeom>
            <a:solidFill>
              <a:srgbClr val="FF9999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/>
            <a:lstStyle/>
            <a:p>
              <a:pPr algn="ctr" defTabSz="957263" eaLnBrk="0" hangingPunct="0"/>
              <a:endParaRPr lang="en-US" altLang="ja-JP" sz="600">
                <a:solidFill>
                  <a:srgbClr val="000000"/>
                </a:solidFill>
              </a:endParaRPr>
            </a:p>
            <a:p>
              <a:pPr algn="ctr" defTabSz="957263" eaLnBrk="0" hangingPunct="0"/>
              <a:r>
                <a:rPr lang="en-US" altLang="ja-JP" sz="600">
                  <a:solidFill>
                    <a:srgbClr val="000000"/>
                  </a:solidFill>
                </a:rPr>
                <a:t>SSE</a:t>
              </a:r>
            </a:p>
            <a:p>
              <a:pPr algn="ctr" defTabSz="957263" eaLnBrk="0" hangingPunct="0"/>
              <a:r>
                <a:rPr lang="en-US" altLang="ja-JP" sz="600">
                  <a:solidFill>
                    <a:srgbClr val="000000"/>
                  </a:solidFill>
                </a:rPr>
                <a:t>&amp;</a:t>
              </a:r>
            </a:p>
            <a:p>
              <a:pPr algn="ctr" defTabSz="957263" eaLnBrk="0" hangingPunct="0"/>
              <a:r>
                <a:rPr lang="en-US" altLang="ja-JP" sz="600">
                  <a:solidFill>
                    <a:srgbClr val="000000"/>
                  </a:solidFill>
                </a:rPr>
                <a:t>SZSE</a:t>
              </a:r>
            </a:p>
          </p:txBody>
        </p:sp>
        <p:sp>
          <p:nvSpPr>
            <p:cNvPr id="280" name="テキスト ボックス 32"/>
            <p:cNvSpPr txBox="1">
              <a:spLocks noChangeArrowheads="1"/>
            </p:cNvSpPr>
            <p:nvPr/>
          </p:nvSpPr>
          <p:spPr bwMode="auto">
            <a:xfrm>
              <a:off x="7648597" y="3536943"/>
              <a:ext cx="482727" cy="1171582"/>
            </a:xfrm>
            <a:prstGeom prst="rect">
              <a:avLst/>
            </a:prstGeom>
            <a:gradFill>
              <a:gsLst>
                <a:gs pos="0">
                  <a:srgbClr val="66FF33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 anchor="ctr"/>
            <a:lstStyle/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  <a:t>CCDC</a:t>
              </a:r>
              <a:b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</a:br>
              <a:endParaRPr lang="en-US" altLang="ja-JP" sz="800" kern="0">
                <a:solidFill>
                  <a:srgbClr val="000000"/>
                </a:solidFill>
                <a:ea typeface="굴림" pitchFamily="50" charset="-127"/>
              </a:endParaRPr>
            </a:p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800" kern="0">
                <a:solidFill>
                  <a:srgbClr val="000000"/>
                </a:solidFill>
                <a:ea typeface="굴림" pitchFamily="50" charset="-127"/>
              </a:endParaRPr>
            </a:p>
          </p:txBody>
        </p:sp>
        <p:sp>
          <p:nvSpPr>
            <p:cNvPr id="281" name="テキスト ボックス 29"/>
            <p:cNvSpPr txBox="1">
              <a:spLocks noChangeArrowheads="1"/>
            </p:cNvSpPr>
            <p:nvPr/>
          </p:nvSpPr>
          <p:spPr bwMode="auto">
            <a:xfrm>
              <a:off x="7562850" y="1970071"/>
              <a:ext cx="598644" cy="344489"/>
            </a:xfrm>
            <a:prstGeom prst="rect">
              <a:avLst/>
            </a:prstGeom>
            <a:gradFill>
              <a:gsLst>
                <a:gs pos="0">
                  <a:srgbClr val="66FF33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 anchor="ctr" anchorCtr="1"/>
            <a:lstStyle/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  <a:t>CFETS</a:t>
              </a:r>
            </a:p>
          </p:txBody>
        </p:sp>
        <p:sp>
          <p:nvSpPr>
            <p:cNvPr id="87202" name="テキスト ボックス 34"/>
            <p:cNvSpPr txBox="1">
              <a:spLocks noChangeArrowheads="1"/>
            </p:cNvSpPr>
            <p:nvPr/>
          </p:nvSpPr>
          <p:spPr bwMode="auto">
            <a:xfrm>
              <a:off x="8228135" y="2708280"/>
              <a:ext cx="232996" cy="468313"/>
            </a:xfrm>
            <a:prstGeom prst="rect">
              <a:avLst/>
            </a:prstGeom>
            <a:solidFill>
              <a:srgbClr val="FF9999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/>
            <a:lstStyle/>
            <a:p>
              <a:pPr algn="ctr" defTabSz="957263" eaLnBrk="0" hangingPunct="0"/>
              <a:endParaRPr lang="en-US" altLang="ja-JP" sz="600">
                <a:solidFill>
                  <a:srgbClr val="000000"/>
                </a:solidFill>
              </a:endParaRPr>
            </a:p>
            <a:p>
              <a:pPr algn="ctr" defTabSz="957263" eaLnBrk="0" hangingPunct="0"/>
              <a:r>
                <a:rPr lang="en-US" altLang="ja-JP" sz="600">
                  <a:solidFill>
                    <a:srgbClr val="000000"/>
                  </a:solidFill>
                </a:rPr>
                <a:t>SSE</a:t>
              </a:r>
            </a:p>
            <a:p>
              <a:pPr algn="ctr" defTabSz="957263" eaLnBrk="0" hangingPunct="0"/>
              <a:r>
                <a:rPr lang="en-US" altLang="ja-JP" sz="600">
                  <a:solidFill>
                    <a:srgbClr val="000000"/>
                  </a:solidFill>
                </a:rPr>
                <a:t>&amp;</a:t>
              </a:r>
            </a:p>
            <a:p>
              <a:pPr algn="ctr" defTabSz="957263" eaLnBrk="0" hangingPunct="0"/>
              <a:r>
                <a:rPr lang="en-US" altLang="ja-JP" sz="600">
                  <a:solidFill>
                    <a:srgbClr val="000000"/>
                  </a:solidFill>
                </a:rPr>
                <a:t>SZSE</a:t>
              </a:r>
            </a:p>
          </p:txBody>
        </p:sp>
        <p:sp>
          <p:nvSpPr>
            <p:cNvPr id="5" name="Line 40"/>
            <p:cNvSpPr>
              <a:spLocks noChangeShapeType="1"/>
            </p:cNvSpPr>
            <p:nvPr/>
          </p:nvSpPr>
          <p:spPr bwMode="auto">
            <a:xfrm>
              <a:off x="8359984" y="3176578"/>
              <a:ext cx="1587" cy="2524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lIns="58437" tIns="30387" rIns="58437" bIns="30387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kern="0">
                <a:solidFill>
                  <a:sysClr val="windowText" lastClr="000000"/>
                </a:solidFill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87204" name="テキスト ボックス 34"/>
            <p:cNvSpPr txBox="1">
              <a:spLocks noChangeArrowheads="1"/>
            </p:cNvSpPr>
            <p:nvPr/>
          </p:nvSpPr>
          <p:spPr bwMode="auto">
            <a:xfrm>
              <a:off x="8228135" y="1952630"/>
              <a:ext cx="232996" cy="360363"/>
            </a:xfrm>
            <a:prstGeom prst="rect">
              <a:avLst/>
            </a:prstGeom>
            <a:solidFill>
              <a:srgbClr val="FF9999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/>
            <a:lstStyle/>
            <a:p>
              <a:pPr algn="ctr" defTabSz="957263" eaLnBrk="0" hangingPunct="0"/>
              <a:r>
                <a:rPr lang="en-US" altLang="ja-JP" sz="600">
                  <a:solidFill>
                    <a:srgbClr val="000000"/>
                  </a:solidFill>
                </a:rPr>
                <a:t>SSE</a:t>
              </a:r>
            </a:p>
            <a:p>
              <a:pPr algn="ctr" defTabSz="957263" eaLnBrk="0" hangingPunct="0"/>
              <a:r>
                <a:rPr lang="en-US" altLang="ja-JP" sz="600">
                  <a:solidFill>
                    <a:srgbClr val="000000"/>
                  </a:solidFill>
                </a:rPr>
                <a:t>&amp;</a:t>
              </a:r>
            </a:p>
            <a:p>
              <a:pPr algn="ctr" defTabSz="957263" eaLnBrk="0" hangingPunct="0"/>
              <a:r>
                <a:rPr lang="en-US" altLang="ja-JP" sz="600">
                  <a:solidFill>
                    <a:srgbClr val="000000"/>
                  </a:solidFill>
                </a:rPr>
                <a:t>SZSE</a:t>
              </a:r>
            </a:p>
          </p:txBody>
        </p:sp>
        <p:sp>
          <p:nvSpPr>
            <p:cNvPr id="87205" name="正方形/長方形 118"/>
            <p:cNvSpPr>
              <a:spLocks noChangeArrowheads="1"/>
            </p:cNvSpPr>
            <p:nvPr/>
          </p:nvSpPr>
          <p:spPr bwMode="auto">
            <a:xfrm>
              <a:off x="7812361" y="620688"/>
              <a:ext cx="51809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ja-JP">
                  <a:solidFill>
                    <a:srgbClr val="000000"/>
                  </a:solidFill>
                </a:rPr>
                <a:t>CN</a:t>
              </a:r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グループ化 131"/>
          <p:cNvGrpSpPr>
            <a:grpSpLocks/>
          </p:cNvGrpSpPr>
          <p:nvPr/>
        </p:nvGrpSpPr>
        <p:grpSpPr bwMode="auto">
          <a:xfrm>
            <a:off x="7342188" y="620713"/>
            <a:ext cx="585787" cy="4948237"/>
            <a:chOff x="6983099" y="620688"/>
            <a:chExt cx="586159" cy="4948267"/>
          </a:xfrm>
        </p:grpSpPr>
        <p:sp>
          <p:nvSpPr>
            <p:cNvPr id="87182" name="テキスト ボックス 28"/>
            <p:cNvSpPr txBox="1">
              <a:spLocks noChangeArrowheads="1"/>
            </p:cNvSpPr>
            <p:nvPr/>
          </p:nvSpPr>
          <p:spPr bwMode="auto">
            <a:xfrm>
              <a:off x="6995963" y="1027113"/>
              <a:ext cx="543658" cy="565150"/>
            </a:xfrm>
            <a:prstGeom prst="rect">
              <a:avLst/>
            </a:prstGeom>
            <a:solidFill>
              <a:srgbClr val="CCE6E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 anchor="ctr" anchorCtr="1"/>
            <a:lstStyle/>
            <a:p>
              <a:pPr algn="ctr" defTabSz="957263" eaLnBrk="0" hangingPunct="0"/>
              <a:r>
                <a:rPr lang="en-US" altLang="ja-JP" sz="800">
                  <a:solidFill>
                    <a:srgbClr val="000000"/>
                  </a:solidFill>
                </a:rPr>
                <a:t>OTC</a:t>
              </a:r>
            </a:p>
          </p:txBody>
        </p:sp>
        <p:sp>
          <p:nvSpPr>
            <p:cNvPr id="239" name="テキスト ボックス 32"/>
            <p:cNvSpPr txBox="1">
              <a:spLocks noChangeArrowheads="1"/>
            </p:cNvSpPr>
            <p:nvPr/>
          </p:nvSpPr>
          <p:spPr bwMode="auto">
            <a:xfrm>
              <a:off x="7025988" y="3536943"/>
              <a:ext cx="543270" cy="1171582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 anchor="ctr"/>
            <a:lstStyle/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  <a:t>HKMA</a:t>
              </a:r>
            </a:p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600" kern="0">
                  <a:solidFill>
                    <a:srgbClr val="000000"/>
                  </a:solidFill>
                  <a:ea typeface="굴림" pitchFamily="50" charset="-127"/>
                </a:rPr>
                <a:t>CMU</a:t>
              </a:r>
            </a:p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600" kern="0">
                <a:solidFill>
                  <a:srgbClr val="000000"/>
                </a:solidFill>
                <a:ea typeface="굴림" pitchFamily="50" charset="-127"/>
              </a:endParaRPr>
            </a:p>
          </p:txBody>
        </p:sp>
        <p:sp>
          <p:nvSpPr>
            <p:cNvPr id="240" name="テキスト ボックス 33"/>
            <p:cNvSpPr txBox="1">
              <a:spLocks noChangeArrowheads="1"/>
            </p:cNvSpPr>
            <p:nvPr/>
          </p:nvSpPr>
          <p:spPr bwMode="auto">
            <a:xfrm>
              <a:off x="7025988" y="5108577"/>
              <a:ext cx="543270" cy="460378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/>
            <a:lstStyle/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  <a:t>HKMA</a:t>
              </a:r>
            </a:p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600" kern="0">
                  <a:solidFill>
                    <a:srgbClr val="000000"/>
                  </a:solidFill>
                  <a:ea typeface="굴림" pitchFamily="50" charset="-127"/>
                </a:rPr>
                <a:t>CHATS</a:t>
              </a:r>
              <a: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  <a:t/>
              </a:r>
              <a:b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</a:br>
              <a:endParaRPr lang="en-US" altLang="ja-JP" sz="800" kern="0">
                <a:solidFill>
                  <a:srgbClr val="000000"/>
                </a:solidFill>
                <a:ea typeface="굴림" pitchFamily="50" charset="-127"/>
              </a:endParaRPr>
            </a:p>
          </p:txBody>
        </p:sp>
        <p:cxnSp>
          <p:nvCxnSpPr>
            <p:cNvPr id="87185" name="直線矢印コネクタ 79"/>
            <p:cNvCxnSpPr>
              <a:cxnSpLocks noChangeShapeType="1"/>
              <a:stCxn id="87182" idx="2"/>
            </p:cNvCxnSpPr>
            <p:nvPr/>
          </p:nvCxnSpPr>
          <p:spPr bwMode="auto">
            <a:xfrm flipH="1">
              <a:off x="7243137" y="1592263"/>
              <a:ext cx="24653" cy="377825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87186" name="直線矢印コネクタ 131"/>
            <p:cNvCxnSpPr>
              <a:cxnSpLocks noChangeShapeType="1"/>
            </p:cNvCxnSpPr>
            <p:nvPr/>
          </p:nvCxnSpPr>
          <p:spPr bwMode="auto">
            <a:xfrm>
              <a:off x="7303379" y="4708529"/>
              <a:ext cx="1" cy="400051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88" name="Line 40"/>
            <p:cNvSpPr>
              <a:spLocks noChangeShapeType="1"/>
            </p:cNvSpPr>
            <p:nvPr/>
          </p:nvSpPr>
          <p:spPr bwMode="auto">
            <a:xfrm>
              <a:off x="7265853" y="2274873"/>
              <a:ext cx="4765" cy="12715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lIns="58437" tIns="30387" rIns="58437" bIns="30387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kern="0">
                <a:solidFill>
                  <a:sysClr val="windowText" lastClr="000000"/>
                </a:solidFill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89" name="テキスト ボックス 29"/>
            <p:cNvSpPr txBox="1">
              <a:spLocks noChangeArrowheads="1"/>
            </p:cNvSpPr>
            <p:nvPr/>
          </p:nvSpPr>
          <p:spPr bwMode="auto">
            <a:xfrm>
              <a:off x="7070466" y="1970071"/>
              <a:ext cx="465433" cy="379414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 anchor="ctr" anchorCtr="1"/>
            <a:lstStyle/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kern="0" dirty="0">
                  <a:solidFill>
                    <a:srgbClr val="000000"/>
                  </a:solidFill>
                  <a:ea typeface="굴림" pitchFamily="50" charset="-127"/>
                </a:rPr>
                <a:t>HKMA</a:t>
              </a:r>
            </a:p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600" kern="0" dirty="0">
                  <a:solidFill>
                    <a:srgbClr val="000000"/>
                  </a:solidFill>
                  <a:ea typeface="굴림" pitchFamily="50" charset="-127"/>
                </a:rPr>
                <a:t>CMU</a:t>
              </a:r>
              <a:endParaRPr lang="en-US" altLang="ja-JP" sz="800" kern="0" dirty="0">
                <a:solidFill>
                  <a:srgbClr val="000000"/>
                </a:solidFill>
                <a:ea typeface="굴림" pitchFamily="50" charset="-127"/>
              </a:endParaRPr>
            </a:p>
          </p:txBody>
        </p:sp>
        <p:sp>
          <p:nvSpPr>
            <p:cNvPr id="87189" name="正方形/長方形 119"/>
            <p:cNvSpPr>
              <a:spLocks noChangeArrowheads="1"/>
            </p:cNvSpPr>
            <p:nvPr/>
          </p:nvSpPr>
          <p:spPr bwMode="auto">
            <a:xfrm>
              <a:off x="6983099" y="620688"/>
              <a:ext cx="5822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ja-JP">
                  <a:solidFill>
                    <a:srgbClr val="000000"/>
                  </a:solidFill>
                </a:rPr>
                <a:t>HK </a:t>
              </a:r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グループ化 132"/>
          <p:cNvGrpSpPr>
            <a:grpSpLocks/>
          </p:cNvGrpSpPr>
          <p:nvPr/>
        </p:nvGrpSpPr>
        <p:grpSpPr bwMode="auto">
          <a:xfrm>
            <a:off x="6715125" y="620713"/>
            <a:ext cx="542925" cy="4948237"/>
            <a:chOff x="6323432" y="620688"/>
            <a:chExt cx="543735" cy="4948267"/>
          </a:xfrm>
        </p:grpSpPr>
        <p:sp>
          <p:nvSpPr>
            <p:cNvPr id="247" name="テキスト ボックス 33"/>
            <p:cNvSpPr txBox="1">
              <a:spLocks noChangeArrowheads="1"/>
            </p:cNvSpPr>
            <p:nvPr/>
          </p:nvSpPr>
          <p:spPr bwMode="auto">
            <a:xfrm>
              <a:off x="6323432" y="5108577"/>
              <a:ext cx="543735" cy="460378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5779" tIns="47890" rIns="95779" bIns="47890"/>
            <a:lstStyle/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  <a:t>BI</a:t>
              </a:r>
            </a:p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600" kern="0">
                  <a:solidFill>
                    <a:srgbClr val="000000"/>
                  </a:solidFill>
                  <a:ea typeface="굴림" pitchFamily="50" charset="-127"/>
                </a:rPr>
                <a:t>BI-RTGS</a:t>
              </a:r>
              <a:br>
                <a:rPr lang="en-US" altLang="ja-JP" sz="600" kern="0">
                  <a:solidFill>
                    <a:srgbClr val="000000"/>
                  </a:solidFill>
                  <a:ea typeface="굴림" pitchFamily="50" charset="-127"/>
                </a:rPr>
              </a:br>
              <a:endParaRPr lang="en-US" altLang="ja-JP" sz="600" kern="0">
                <a:solidFill>
                  <a:srgbClr val="000000"/>
                </a:solidFill>
                <a:ea typeface="굴림" pitchFamily="50" charset="-127"/>
              </a:endParaRPr>
            </a:p>
          </p:txBody>
        </p:sp>
        <p:sp>
          <p:nvSpPr>
            <p:cNvPr id="87177" name="テキスト ボックス 28"/>
            <p:cNvSpPr txBox="1">
              <a:spLocks noChangeArrowheads="1"/>
            </p:cNvSpPr>
            <p:nvPr/>
          </p:nvSpPr>
          <p:spPr bwMode="auto">
            <a:xfrm>
              <a:off x="6323473" y="1027113"/>
              <a:ext cx="543657" cy="565150"/>
            </a:xfrm>
            <a:prstGeom prst="rect">
              <a:avLst/>
            </a:prstGeom>
            <a:solidFill>
              <a:srgbClr val="CCE6E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 anchor="ctr" anchorCtr="1"/>
            <a:lstStyle/>
            <a:p>
              <a:pPr algn="ctr" defTabSz="957263" eaLnBrk="0" hangingPunct="0"/>
              <a:r>
                <a:rPr lang="en-US" altLang="ja-JP" sz="800">
                  <a:solidFill>
                    <a:srgbClr val="000000"/>
                  </a:solidFill>
                </a:rPr>
                <a:t>OTC</a:t>
              </a:r>
            </a:p>
          </p:txBody>
        </p:sp>
        <p:sp>
          <p:nvSpPr>
            <p:cNvPr id="249" name="テキスト ボックス 33"/>
            <p:cNvSpPr txBox="1">
              <a:spLocks noChangeArrowheads="1"/>
            </p:cNvSpPr>
            <p:nvPr/>
          </p:nvSpPr>
          <p:spPr bwMode="auto">
            <a:xfrm>
              <a:off x="6323432" y="3536943"/>
              <a:ext cx="543735" cy="1171582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 anchor="ctr"/>
            <a:lstStyle/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  <a:t>BI</a:t>
              </a:r>
            </a:p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600" kern="0">
                  <a:solidFill>
                    <a:srgbClr val="000000"/>
                  </a:solidFill>
                  <a:ea typeface="굴림" pitchFamily="50" charset="-127"/>
                </a:rPr>
                <a:t>BI-SSSS</a:t>
              </a:r>
            </a:p>
          </p:txBody>
        </p:sp>
        <p:cxnSp>
          <p:nvCxnSpPr>
            <p:cNvPr id="87179" name="直線矢印コネクタ 159"/>
            <p:cNvCxnSpPr>
              <a:cxnSpLocks noChangeShapeType="1"/>
            </p:cNvCxnSpPr>
            <p:nvPr/>
          </p:nvCxnSpPr>
          <p:spPr bwMode="auto">
            <a:xfrm rot="16200000" flipH="1">
              <a:off x="5622958" y="2564607"/>
              <a:ext cx="1944687" cy="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296" name="Line 40"/>
            <p:cNvSpPr>
              <a:spLocks noChangeShapeType="1"/>
            </p:cNvSpPr>
            <p:nvPr/>
          </p:nvSpPr>
          <p:spPr bwMode="auto">
            <a:xfrm flipH="1">
              <a:off x="6595300" y="4724400"/>
              <a:ext cx="0" cy="3968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lIns="58437" tIns="30387" rIns="58437" bIns="30387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kern="0">
                <a:solidFill>
                  <a:sysClr val="windowText" lastClr="000000"/>
                </a:solidFill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87181" name="正方形/長方形 120"/>
            <p:cNvSpPr>
              <a:spLocks noChangeArrowheads="1"/>
            </p:cNvSpPr>
            <p:nvPr/>
          </p:nvSpPr>
          <p:spPr bwMode="auto">
            <a:xfrm>
              <a:off x="6323432" y="620688"/>
              <a:ext cx="54373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ja-JP">
                  <a:solidFill>
                    <a:srgbClr val="000000"/>
                  </a:solidFill>
                </a:rPr>
                <a:t> ID </a:t>
              </a:r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グループ化 133"/>
          <p:cNvGrpSpPr>
            <a:grpSpLocks/>
          </p:cNvGrpSpPr>
          <p:nvPr/>
        </p:nvGrpSpPr>
        <p:grpSpPr bwMode="auto">
          <a:xfrm>
            <a:off x="5815013" y="620713"/>
            <a:ext cx="815975" cy="4948237"/>
            <a:chOff x="5438043" y="620688"/>
            <a:chExt cx="816219" cy="4948267"/>
          </a:xfrm>
        </p:grpSpPr>
        <p:sp>
          <p:nvSpPr>
            <p:cNvPr id="216" name="テキスト ボックス 5"/>
            <p:cNvSpPr txBox="1">
              <a:spLocks noChangeArrowheads="1"/>
            </p:cNvSpPr>
            <p:nvPr/>
          </p:nvSpPr>
          <p:spPr bwMode="auto">
            <a:xfrm>
              <a:off x="5582548" y="1989121"/>
              <a:ext cx="663773" cy="344489"/>
            </a:xfrm>
            <a:prstGeom prst="rect">
              <a:avLst/>
            </a:prstGeom>
            <a:gradFill>
              <a:gsLst>
                <a:gs pos="0">
                  <a:srgbClr val="FF9999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 anchor="ctr" anchorCtr="1"/>
            <a:lstStyle/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  <a:t>JASDEC</a:t>
              </a:r>
            </a:p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600" kern="0">
                  <a:solidFill>
                    <a:srgbClr val="000000"/>
                  </a:solidFill>
                  <a:ea typeface="굴림" pitchFamily="50" charset="-127"/>
                </a:rPr>
                <a:t>PSMS</a:t>
              </a:r>
              <a:endParaRPr lang="en-US" altLang="ja-JP" sz="800" kern="0">
                <a:solidFill>
                  <a:srgbClr val="000000"/>
                </a:solidFill>
                <a:ea typeface="굴림" pitchFamily="50" charset="-127"/>
              </a:endParaRPr>
            </a:p>
          </p:txBody>
        </p:sp>
        <p:sp>
          <p:nvSpPr>
            <p:cNvPr id="217" name="テキスト ボックス 6"/>
            <p:cNvSpPr txBox="1">
              <a:spLocks noChangeArrowheads="1"/>
            </p:cNvSpPr>
            <p:nvPr/>
          </p:nvSpPr>
          <p:spPr bwMode="auto">
            <a:xfrm>
              <a:off x="5782633" y="2744776"/>
              <a:ext cx="398582" cy="442915"/>
            </a:xfrm>
            <a:prstGeom prst="rect">
              <a:avLst/>
            </a:prstGeom>
            <a:solidFill>
              <a:srgbClr val="CCE6E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/>
            <a:lstStyle/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  <a:t>JGBCC</a:t>
              </a:r>
            </a:p>
          </p:txBody>
        </p:sp>
        <p:sp>
          <p:nvSpPr>
            <p:cNvPr id="218" name="テキスト ボックス 9"/>
            <p:cNvSpPr txBox="1">
              <a:spLocks noChangeArrowheads="1"/>
            </p:cNvSpPr>
            <p:nvPr/>
          </p:nvSpPr>
          <p:spPr bwMode="auto">
            <a:xfrm>
              <a:off x="5484094" y="5108577"/>
              <a:ext cx="762228" cy="460378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/>
            <a:lstStyle/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  <a:t>BOJ</a:t>
              </a:r>
            </a:p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600" kern="0">
                  <a:solidFill>
                    <a:srgbClr val="000000"/>
                  </a:solidFill>
                  <a:ea typeface="굴림" pitchFamily="50" charset="-127"/>
                </a:rPr>
                <a:t>BOJ-NET</a:t>
              </a:r>
              <a:br>
                <a:rPr lang="en-US" altLang="ja-JP" sz="600" kern="0">
                  <a:solidFill>
                    <a:srgbClr val="000000"/>
                  </a:solidFill>
                  <a:ea typeface="굴림" pitchFamily="50" charset="-127"/>
                </a:rPr>
              </a:br>
              <a:endParaRPr lang="en-US" altLang="ja-JP" sz="600" kern="0">
                <a:solidFill>
                  <a:srgbClr val="000000"/>
                </a:solidFill>
                <a:ea typeface="굴림" pitchFamily="50" charset="-127"/>
              </a:endParaRPr>
            </a:p>
          </p:txBody>
        </p:sp>
        <p:sp>
          <p:nvSpPr>
            <p:cNvPr id="222" name="Line 40"/>
            <p:cNvSpPr>
              <a:spLocks noChangeShapeType="1"/>
            </p:cNvSpPr>
            <p:nvPr/>
          </p:nvSpPr>
          <p:spPr bwMode="auto">
            <a:xfrm>
              <a:off x="5947782" y="2320910"/>
              <a:ext cx="0" cy="4619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lIns="58437" tIns="30387" rIns="58437" bIns="30387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kern="0">
                <a:solidFill>
                  <a:sysClr val="windowText" lastClr="000000"/>
                </a:solidFill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23" name="Line 40"/>
            <p:cNvSpPr>
              <a:spLocks noChangeShapeType="1"/>
            </p:cNvSpPr>
            <p:nvPr/>
          </p:nvSpPr>
          <p:spPr bwMode="auto">
            <a:xfrm flipH="1">
              <a:off x="5981130" y="3154353"/>
              <a:ext cx="0" cy="3952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lIns="58437" tIns="30387" rIns="58437" bIns="30387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kern="0">
                <a:solidFill>
                  <a:sysClr val="windowText" lastClr="000000"/>
                </a:solidFill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24" name="Line 40"/>
            <p:cNvSpPr>
              <a:spLocks noChangeShapeType="1"/>
            </p:cNvSpPr>
            <p:nvPr/>
          </p:nvSpPr>
          <p:spPr bwMode="auto">
            <a:xfrm flipH="1">
              <a:off x="5641304" y="2320910"/>
              <a:ext cx="3176" cy="12065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lIns="58437" tIns="30387" rIns="58437" bIns="30387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kern="0">
                <a:solidFill>
                  <a:sysClr val="windowText" lastClr="000000"/>
                </a:solidFill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25" name="Line 40"/>
            <p:cNvSpPr>
              <a:spLocks noChangeShapeType="1"/>
            </p:cNvSpPr>
            <p:nvPr/>
          </p:nvSpPr>
          <p:spPr bwMode="auto">
            <a:xfrm flipH="1">
              <a:off x="5882676" y="4689475"/>
              <a:ext cx="0" cy="419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lIns="58437" tIns="30387" rIns="58437" bIns="30387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kern="0">
                <a:solidFill>
                  <a:sysClr val="windowText" lastClr="000000"/>
                </a:solidFill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29" name="Line 40"/>
            <p:cNvSpPr>
              <a:spLocks noChangeShapeType="1"/>
            </p:cNvSpPr>
            <p:nvPr/>
          </p:nvSpPr>
          <p:spPr bwMode="auto">
            <a:xfrm flipH="1">
              <a:off x="5916023" y="1600181"/>
              <a:ext cx="0" cy="3508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lIns="58437" tIns="30387" rIns="58437" bIns="30387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kern="0">
                <a:solidFill>
                  <a:sysClr val="windowText" lastClr="000000"/>
                </a:solidFill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87168" name="テキスト ボックス 4"/>
            <p:cNvSpPr txBox="1">
              <a:spLocks noChangeArrowheads="1"/>
            </p:cNvSpPr>
            <p:nvPr/>
          </p:nvSpPr>
          <p:spPr bwMode="auto">
            <a:xfrm>
              <a:off x="5438043" y="1027113"/>
              <a:ext cx="808892" cy="565150"/>
            </a:xfrm>
            <a:prstGeom prst="rect">
              <a:avLst/>
            </a:prstGeom>
            <a:solidFill>
              <a:srgbClr val="CCE6E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 anchor="ctr" anchorCtr="1"/>
            <a:lstStyle/>
            <a:p>
              <a:pPr algn="ctr" defTabSz="957263" eaLnBrk="0" hangingPunct="0"/>
              <a:r>
                <a:rPr lang="en-US" altLang="ja-JP" sz="800">
                  <a:solidFill>
                    <a:srgbClr val="000000"/>
                  </a:solidFill>
                </a:rPr>
                <a:t>OTC</a:t>
              </a:r>
            </a:p>
          </p:txBody>
        </p:sp>
        <p:sp>
          <p:nvSpPr>
            <p:cNvPr id="274" name="Line 40"/>
            <p:cNvSpPr>
              <a:spLocks noChangeShapeType="1"/>
            </p:cNvSpPr>
            <p:nvPr/>
          </p:nvSpPr>
          <p:spPr bwMode="auto">
            <a:xfrm flipH="1">
              <a:off x="5981130" y="3762369"/>
              <a:ext cx="0" cy="3143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lIns="58437" tIns="30387" rIns="58437" bIns="30387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kern="0">
                <a:solidFill>
                  <a:sysClr val="windowText" lastClr="000000"/>
                </a:solidFill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75" name="テキスト ボックス 5"/>
            <p:cNvSpPr txBox="1">
              <a:spLocks noChangeArrowheads="1"/>
            </p:cNvSpPr>
            <p:nvPr/>
          </p:nvSpPr>
          <p:spPr bwMode="auto">
            <a:xfrm>
              <a:off x="5769929" y="3536943"/>
              <a:ext cx="411286" cy="346077"/>
            </a:xfrm>
            <a:prstGeom prst="rect">
              <a:avLst/>
            </a:prstGeom>
            <a:gradFill>
              <a:gsLst>
                <a:gs pos="0">
                  <a:srgbClr val="FF9999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 anchor="ctr"/>
            <a:lstStyle/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  <a:t>JASDEC</a:t>
              </a:r>
            </a:p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600" kern="0">
                  <a:solidFill>
                    <a:srgbClr val="000000"/>
                  </a:solidFill>
                  <a:ea typeface="굴림" pitchFamily="50" charset="-127"/>
                </a:rPr>
                <a:t>PSMS</a:t>
              </a:r>
            </a:p>
          </p:txBody>
        </p:sp>
        <p:sp>
          <p:nvSpPr>
            <p:cNvPr id="315" name="Line 40"/>
            <p:cNvSpPr>
              <a:spLocks noChangeShapeType="1"/>
            </p:cNvSpPr>
            <p:nvPr/>
          </p:nvSpPr>
          <p:spPr bwMode="auto">
            <a:xfrm flipH="1">
              <a:off x="5515853" y="1592244"/>
              <a:ext cx="0" cy="1935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lIns="58437" tIns="30387" rIns="58437" bIns="30387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kern="0">
                <a:solidFill>
                  <a:sysClr val="windowText" lastClr="000000"/>
                </a:solidFill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316" name="テキスト ボックス 7"/>
            <p:cNvSpPr txBox="1">
              <a:spLocks noChangeArrowheads="1"/>
            </p:cNvSpPr>
            <p:nvPr/>
          </p:nvSpPr>
          <p:spPr bwMode="auto">
            <a:xfrm>
              <a:off x="5449158" y="4076696"/>
              <a:ext cx="805104" cy="612779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 anchor="ctr" anchorCtr="1"/>
            <a:lstStyle/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  <a:t>BOJ</a:t>
              </a:r>
            </a:p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600" kern="0">
                  <a:solidFill>
                    <a:srgbClr val="000000"/>
                  </a:solidFill>
                  <a:ea typeface="굴림" pitchFamily="50" charset="-127"/>
                </a:rPr>
                <a:t>BOJ-NET </a:t>
              </a:r>
              <a:endParaRPr lang="en-US" altLang="ja-JP" sz="800" kern="0">
                <a:solidFill>
                  <a:srgbClr val="000000"/>
                </a:solidFill>
                <a:ea typeface="굴림" pitchFamily="50" charset="-127"/>
              </a:endParaRPr>
            </a:p>
          </p:txBody>
        </p:sp>
        <p:sp>
          <p:nvSpPr>
            <p:cNvPr id="317" name="テキスト ボックス 7"/>
            <p:cNvSpPr txBox="1">
              <a:spLocks noChangeArrowheads="1"/>
            </p:cNvSpPr>
            <p:nvPr/>
          </p:nvSpPr>
          <p:spPr bwMode="auto">
            <a:xfrm>
              <a:off x="5449158" y="3529006"/>
              <a:ext cx="266780" cy="547690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 anchor="ctr" anchorCtr="1"/>
            <a:lstStyle/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800" kern="0">
                <a:solidFill>
                  <a:srgbClr val="000000"/>
                </a:solidFill>
                <a:ea typeface="굴림" pitchFamily="50" charset="-127"/>
              </a:endParaRPr>
            </a:p>
          </p:txBody>
        </p:sp>
        <p:sp>
          <p:nvSpPr>
            <p:cNvPr id="87174" name="テキスト ボックス 7"/>
            <p:cNvSpPr txBox="1">
              <a:spLocks noChangeArrowheads="1"/>
            </p:cNvSpPr>
            <p:nvPr/>
          </p:nvSpPr>
          <p:spPr bwMode="auto">
            <a:xfrm>
              <a:off x="5460025" y="3716338"/>
              <a:ext cx="256443" cy="684212"/>
            </a:xfrm>
            <a:prstGeom prst="rect">
              <a:avLst/>
            </a:prstGeom>
            <a:solidFill>
              <a:srgbClr val="66FF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95779" tIns="47890" rIns="95779" bIns="47890" anchor="ctr" anchorCtr="1"/>
            <a:lstStyle/>
            <a:p>
              <a:pPr algn="ctr" defTabSz="957263" eaLnBrk="0" hangingPunct="0"/>
              <a:endParaRPr lang="en-US" altLang="ja-JP" sz="800">
                <a:solidFill>
                  <a:srgbClr val="000000"/>
                </a:solidFill>
              </a:endParaRPr>
            </a:p>
          </p:txBody>
        </p:sp>
        <p:sp>
          <p:nvSpPr>
            <p:cNvPr id="87175" name="正方形/長方形 121"/>
            <p:cNvSpPr>
              <a:spLocks noChangeArrowheads="1"/>
            </p:cNvSpPr>
            <p:nvPr/>
          </p:nvSpPr>
          <p:spPr bwMode="auto">
            <a:xfrm>
              <a:off x="5652120" y="620688"/>
              <a:ext cx="4667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ja-JP">
                  <a:solidFill>
                    <a:srgbClr val="000000"/>
                  </a:solidFill>
                </a:rPr>
                <a:t>JP</a:t>
              </a:r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グループ化 134"/>
          <p:cNvGrpSpPr>
            <a:grpSpLocks/>
          </p:cNvGrpSpPr>
          <p:nvPr/>
        </p:nvGrpSpPr>
        <p:grpSpPr bwMode="auto">
          <a:xfrm>
            <a:off x="5086350" y="620713"/>
            <a:ext cx="644525" cy="4948237"/>
            <a:chOff x="4771292" y="620688"/>
            <a:chExt cx="644769" cy="4948267"/>
          </a:xfrm>
        </p:grpSpPr>
        <p:sp>
          <p:nvSpPr>
            <p:cNvPr id="87149" name="テキスト ボックス 28"/>
            <p:cNvSpPr txBox="1">
              <a:spLocks noChangeArrowheads="1"/>
            </p:cNvSpPr>
            <p:nvPr/>
          </p:nvSpPr>
          <p:spPr bwMode="auto">
            <a:xfrm>
              <a:off x="4781550" y="1027113"/>
              <a:ext cx="304800" cy="565150"/>
            </a:xfrm>
            <a:prstGeom prst="rect">
              <a:avLst/>
            </a:prstGeom>
            <a:solidFill>
              <a:srgbClr val="CCE6E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 anchor="ctr" anchorCtr="1"/>
            <a:lstStyle/>
            <a:p>
              <a:pPr algn="ctr" defTabSz="957263" eaLnBrk="0" hangingPunct="0"/>
              <a:r>
                <a:rPr lang="en-US" altLang="ja-JP" sz="800">
                  <a:solidFill>
                    <a:srgbClr val="000000"/>
                  </a:solidFill>
                </a:rPr>
                <a:t>OTC</a:t>
              </a:r>
            </a:p>
          </p:txBody>
        </p:sp>
        <p:sp>
          <p:nvSpPr>
            <p:cNvPr id="220" name="テキスト ボックス 33"/>
            <p:cNvSpPr txBox="1">
              <a:spLocks noChangeArrowheads="1"/>
            </p:cNvSpPr>
            <p:nvPr/>
          </p:nvSpPr>
          <p:spPr bwMode="auto">
            <a:xfrm>
              <a:off x="4771292" y="5108577"/>
              <a:ext cx="644769" cy="460378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/>
            <a:lstStyle/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  <a:t>BOK</a:t>
              </a:r>
            </a:p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600" kern="0">
                  <a:solidFill>
                    <a:srgbClr val="000000"/>
                  </a:solidFill>
                  <a:ea typeface="굴림" pitchFamily="50" charset="-127"/>
                </a:rPr>
                <a:t>BOK-Wire+</a:t>
              </a:r>
              <a: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  <a:t/>
              </a:r>
              <a:b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</a:br>
              <a:endParaRPr lang="en-US" altLang="ja-JP" sz="800" kern="0">
                <a:solidFill>
                  <a:srgbClr val="000000"/>
                </a:solidFill>
                <a:ea typeface="굴림" pitchFamily="50" charset="-127"/>
              </a:endParaRPr>
            </a:p>
          </p:txBody>
        </p:sp>
        <p:sp>
          <p:nvSpPr>
            <p:cNvPr id="87151" name="テキスト ボックス 34"/>
            <p:cNvSpPr txBox="1">
              <a:spLocks noChangeArrowheads="1"/>
            </p:cNvSpPr>
            <p:nvPr/>
          </p:nvSpPr>
          <p:spPr bwMode="auto">
            <a:xfrm>
              <a:off x="5142035" y="1017588"/>
              <a:ext cx="194896" cy="576262"/>
            </a:xfrm>
            <a:prstGeom prst="rect">
              <a:avLst/>
            </a:prstGeom>
            <a:solidFill>
              <a:srgbClr val="FF9999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/>
            <a:lstStyle/>
            <a:p>
              <a:pPr algn="ctr" defTabSz="957263" eaLnBrk="0" hangingPunct="0"/>
              <a:endParaRPr lang="en-US" altLang="ja-JP" sz="600">
                <a:solidFill>
                  <a:srgbClr val="000000"/>
                </a:solidFill>
              </a:endParaRPr>
            </a:p>
            <a:p>
              <a:pPr algn="ctr" defTabSz="957263" eaLnBrk="0" hangingPunct="0"/>
              <a:endParaRPr lang="en-US" altLang="ja-JP" sz="600">
                <a:solidFill>
                  <a:srgbClr val="000000"/>
                </a:solidFill>
              </a:endParaRPr>
            </a:p>
            <a:p>
              <a:pPr algn="ctr" defTabSz="957263" eaLnBrk="0" hangingPunct="0"/>
              <a:r>
                <a:rPr lang="en-US" altLang="ja-JP" sz="600">
                  <a:solidFill>
                    <a:srgbClr val="000000"/>
                  </a:solidFill>
                </a:rPr>
                <a:t>KRX</a:t>
              </a:r>
            </a:p>
            <a:p>
              <a:pPr algn="ctr" defTabSz="957263" eaLnBrk="0" hangingPunct="0"/>
              <a:endParaRPr lang="en-US" altLang="ja-JP" sz="800">
                <a:solidFill>
                  <a:srgbClr val="000000"/>
                </a:solidFill>
              </a:endParaRPr>
            </a:p>
          </p:txBody>
        </p:sp>
        <p:cxnSp>
          <p:nvCxnSpPr>
            <p:cNvPr id="87152" name="AutoShape 135"/>
            <p:cNvCxnSpPr>
              <a:cxnSpLocks noChangeShapeType="1"/>
              <a:stCxn id="87151" idx="2"/>
              <a:endCxn id="282" idx="0"/>
            </p:cNvCxnSpPr>
            <p:nvPr/>
          </p:nvCxnSpPr>
          <p:spPr bwMode="auto">
            <a:xfrm>
              <a:off x="5240215" y="1593850"/>
              <a:ext cx="5862" cy="11874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27" name="テキスト ボックス 32"/>
            <p:cNvSpPr txBox="1">
              <a:spLocks noChangeArrowheads="1"/>
            </p:cNvSpPr>
            <p:nvPr/>
          </p:nvSpPr>
          <p:spPr bwMode="auto">
            <a:xfrm>
              <a:off x="4825287" y="3536943"/>
              <a:ext cx="544719" cy="1125545"/>
            </a:xfrm>
            <a:prstGeom prst="rect">
              <a:avLst/>
            </a:prstGeom>
            <a:gradFill>
              <a:gsLst>
                <a:gs pos="0">
                  <a:srgbClr val="FF9999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 anchor="ctr"/>
            <a:lstStyle/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  <a:t>KSD</a:t>
              </a:r>
              <a:b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</a:br>
              <a:endParaRPr lang="en-US" altLang="ja-JP" sz="800" kern="0">
                <a:solidFill>
                  <a:srgbClr val="000000"/>
                </a:solidFill>
                <a:ea typeface="굴림" pitchFamily="50" charset="-127"/>
              </a:endParaRPr>
            </a:p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800" kern="0">
                <a:solidFill>
                  <a:srgbClr val="000000"/>
                </a:solidFill>
                <a:ea typeface="굴림" pitchFamily="50" charset="-127"/>
              </a:endParaRPr>
            </a:p>
          </p:txBody>
        </p:sp>
        <p:sp>
          <p:nvSpPr>
            <p:cNvPr id="228" name="Line 40"/>
            <p:cNvSpPr>
              <a:spLocks noChangeShapeType="1"/>
            </p:cNvSpPr>
            <p:nvPr/>
          </p:nvSpPr>
          <p:spPr bwMode="auto">
            <a:xfrm>
              <a:off x="5244546" y="3149590"/>
              <a:ext cx="0" cy="3968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lIns="58437" tIns="30387" rIns="58437" bIns="30387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kern="0">
                <a:solidFill>
                  <a:sysClr val="windowText" lastClr="000000"/>
                </a:solidFill>
                <a:ea typeface="굴림" pitchFamily="50" charset="-127"/>
                <a:cs typeface="Arial" pitchFamily="34" charset="0"/>
              </a:endParaRPr>
            </a:p>
          </p:txBody>
        </p:sp>
        <p:cxnSp>
          <p:nvCxnSpPr>
            <p:cNvPr id="87155" name="AutoShape 142"/>
            <p:cNvCxnSpPr>
              <a:cxnSpLocks noChangeShapeType="1"/>
              <a:stCxn id="227" idx="2"/>
              <a:endCxn id="220" idx="0"/>
            </p:cNvCxnSpPr>
            <p:nvPr/>
          </p:nvCxnSpPr>
          <p:spPr bwMode="auto">
            <a:xfrm flipH="1">
              <a:off x="5093679" y="4662493"/>
              <a:ext cx="4397" cy="4460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87156" name="直線矢印コネクタ 82"/>
            <p:cNvCxnSpPr>
              <a:cxnSpLocks noChangeShapeType="1"/>
            </p:cNvCxnSpPr>
            <p:nvPr/>
          </p:nvCxnSpPr>
          <p:spPr bwMode="auto">
            <a:xfrm rot="16200000" flipH="1">
              <a:off x="4001783" y="2564000"/>
              <a:ext cx="1947862" cy="4397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282" name="テキスト ボックス 34"/>
            <p:cNvSpPr txBox="1">
              <a:spLocks noChangeArrowheads="1"/>
            </p:cNvSpPr>
            <p:nvPr/>
          </p:nvSpPr>
          <p:spPr bwMode="auto">
            <a:xfrm>
              <a:off x="5146084" y="2781288"/>
              <a:ext cx="200101" cy="442916"/>
            </a:xfrm>
            <a:prstGeom prst="rect">
              <a:avLst/>
            </a:prstGeom>
            <a:solidFill>
              <a:srgbClr val="FF9999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/>
            <a:lstStyle/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  <a:t>KRX</a:t>
              </a:r>
              <a:b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</a:br>
              <a: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  <a:t/>
              </a:r>
              <a:b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</a:br>
              <a: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  <a:t/>
              </a:r>
              <a:b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</a:br>
              <a: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  <a:t/>
              </a:r>
              <a:b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</a:br>
              <a: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  <a:t/>
              </a:r>
              <a:b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</a:br>
              <a: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  <a:t/>
              </a:r>
              <a:b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</a:br>
              <a: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  <a:t/>
              </a:r>
              <a:b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</a:br>
              <a: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  <a:t/>
              </a:r>
              <a:b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</a:br>
              <a: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  <a:t/>
              </a:r>
              <a:b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</a:br>
              <a: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  <a:t/>
              </a:r>
              <a:b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</a:br>
              <a: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  <a:t/>
              </a:r>
              <a:b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</a:br>
              <a:endParaRPr lang="en-US" altLang="ja-JP" sz="800" kern="0">
                <a:solidFill>
                  <a:srgbClr val="000000"/>
                </a:solidFill>
                <a:ea typeface="굴림" pitchFamily="50" charset="-127"/>
              </a:endParaRPr>
            </a:p>
          </p:txBody>
        </p:sp>
        <p:sp>
          <p:nvSpPr>
            <p:cNvPr id="87158" name="テキスト ボックス 34"/>
            <p:cNvSpPr txBox="1">
              <a:spLocks noChangeArrowheads="1"/>
            </p:cNvSpPr>
            <p:nvPr/>
          </p:nvSpPr>
          <p:spPr bwMode="auto">
            <a:xfrm>
              <a:off x="5171343" y="1989138"/>
              <a:ext cx="165588" cy="323850"/>
            </a:xfrm>
            <a:prstGeom prst="rect">
              <a:avLst/>
            </a:prstGeom>
            <a:solidFill>
              <a:srgbClr val="FF9999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/>
            <a:lstStyle/>
            <a:p>
              <a:pPr algn="ctr" defTabSz="957263" eaLnBrk="0" hangingPunct="0"/>
              <a:endParaRPr lang="en-US" altLang="ja-JP" sz="600">
                <a:solidFill>
                  <a:srgbClr val="000000"/>
                </a:solidFill>
              </a:endParaRPr>
            </a:p>
            <a:p>
              <a:pPr algn="ctr" defTabSz="957263" eaLnBrk="0" hangingPunct="0"/>
              <a:r>
                <a:rPr lang="en-US" altLang="ja-JP" sz="600">
                  <a:solidFill>
                    <a:srgbClr val="000000"/>
                  </a:solidFill>
                </a:rPr>
                <a:t>KRX</a:t>
              </a:r>
            </a:p>
            <a:p>
              <a:pPr algn="ctr" defTabSz="957263" eaLnBrk="0" hangingPunct="0"/>
              <a:endParaRPr lang="en-US" altLang="ja-JP" sz="800">
                <a:solidFill>
                  <a:srgbClr val="000000"/>
                </a:solidFill>
              </a:endParaRPr>
            </a:p>
          </p:txBody>
        </p:sp>
        <p:sp>
          <p:nvSpPr>
            <p:cNvPr id="87159" name="正方形/長方形 122"/>
            <p:cNvSpPr>
              <a:spLocks noChangeArrowheads="1"/>
            </p:cNvSpPr>
            <p:nvPr/>
          </p:nvSpPr>
          <p:spPr bwMode="auto">
            <a:xfrm>
              <a:off x="4858822" y="620688"/>
              <a:ext cx="51809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ja-JP">
                  <a:solidFill>
                    <a:srgbClr val="000000"/>
                  </a:solidFill>
                </a:rPr>
                <a:t>KR</a:t>
              </a:r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グループ化 135"/>
          <p:cNvGrpSpPr>
            <a:grpSpLocks/>
          </p:cNvGrpSpPr>
          <p:nvPr/>
        </p:nvGrpSpPr>
        <p:grpSpPr bwMode="auto">
          <a:xfrm>
            <a:off x="4348163" y="620713"/>
            <a:ext cx="654050" cy="4948237"/>
            <a:chOff x="4133036" y="620688"/>
            <a:chExt cx="654989" cy="4948267"/>
          </a:xfrm>
        </p:grpSpPr>
        <p:sp>
          <p:nvSpPr>
            <p:cNvPr id="241" name="テキスト ボックス 33"/>
            <p:cNvSpPr txBox="1">
              <a:spLocks noChangeArrowheads="1"/>
            </p:cNvSpPr>
            <p:nvPr/>
          </p:nvSpPr>
          <p:spPr bwMode="auto">
            <a:xfrm>
              <a:off x="4137805" y="5108577"/>
              <a:ext cx="543704" cy="460378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5779" tIns="47890" rIns="95779" bIns="47890"/>
            <a:lstStyle/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  <a:t>BNM</a:t>
              </a:r>
            </a:p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600" kern="0">
                  <a:solidFill>
                    <a:srgbClr val="000000"/>
                  </a:solidFill>
                  <a:ea typeface="굴림" pitchFamily="50" charset="-127"/>
                </a:rPr>
                <a:t>RENTAS-IFTS</a:t>
              </a:r>
              <a: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  <a:t/>
              </a:r>
              <a:b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</a:br>
              <a:endParaRPr lang="en-US" altLang="ja-JP" sz="800" kern="0">
                <a:solidFill>
                  <a:srgbClr val="000000"/>
                </a:solidFill>
                <a:ea typeface="굴림" pitchFamily="50" charset="-127"/>
              </a:endParaRPr>
            </a:p>
          </p:txBody>
        </p:sp>
        <p:sp>
          <p:nvSpPr>
            <p:cNvPr id="87141" name="テキスト ボックス 28"/>
            <p:cNvSpPr txBox="1">
              <a:spLocks noChangeArrowheads="1"/>
            </p:cNvSpPr>
            <p:nvPr/>
          </p:nvSpPr>
          <p:spPr bwMode="auto">
            <a:xfrm>
              <a:off x="4138249" y="1027113"/>
              <a:ext cx="543658" cy="565150"/>
            </a:xfrm>
            <a:prstGeom prst="rect">
              <a:avLst/>
            </a:prstGeom>
            <a:solidFill>
              <a:srgbClr val="CCE6E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 anchor="ctr" anchorCtr="1"/>
            <a:lstStyle/>
            <a:p>
              <a:pPr algn="ctr" defTabSz="957263" eaLnBrk="0" hangingPunct="0"/>
              <a:r>
                <a:rPr lang="en-US" altLang="ja-JP" sz="800">
                  <a:solidFill>
                    <a:srgbClr val="000000"/>
                  </a:solidFill>
                </a:rPr>
                <a:t>OTC</a:t>
              </a:r>
            </a:p>
          </p:txBody>
        </p:sp>
        <p:sp>
          <p:nvSpPr>
            <p:cNvPr id="245" name="テキスト ボックス 33"/>
            <p:cNvSpPr txBox="1">
              <a:spLocks noChangeArrowheads="1"/>
            </p:cNvSpPr>
            <p:nvPr/>
          </p:nvSpPr>
          <p:spPr bwMode="auto">
            <a:xfrm>
              <a:off x="4137805" y="3536943"/>
              <a:ext cx="543704" cy="1168407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 anchor="ctr"/>
            <a:lstStyle/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  <a:t>BNM</a:t>
              </a:r>
            </a:p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600" kern="0">
                  <a:solidFill>
                    <a:srgbClr val="000000"/>
                  </a:solidFill>
                  <a:ea typeface="굴림" pitchFamily="50" charset="-127"/>
                </a:rPr>
                <a:t>RENTAS-SSDS</a:t>
              </a:r>
              <a:br>
                <a:rPr lang="en-US" altLang="ja-JP" sz="600" kern="0">
                  <a:solidFill>
                    <a:srgbClr val="000000"/>
                  </a:solidFill>
                  <a:ea typeface="굴림" pitchFamily="50" charset="-127"/>
                </a:rPr>
              </a:br>
              <a:endParaRPr lang="en-US" altLang="ja-JP" sz="600" kern="0">
                <a:solidFill>
                  <a:srgbClr val="000000"/>
                </a:solidFill>
                <a:ea typeface="굴림" pitchFamily="50" charset="-127"/>
              </a:endParaRPr>
            </a:p>
          </p:txBody>
        </p:sp>
        <p:sp>
          <p:nvSpPr>
            <p:cNvPr id="290" name="テキスト ボックス 29"/>
            <p:cNvSpPr txBox="1">
              <a:spLocks noChangeArrowheads="1"/>
            </p:cNvSpPr>
            <p:nvPr/>
          </p:nvSpPr>
          <p:spPr bwMode="auto">
            <a:xfrm>
              <a:off x="4269757" y="1968483"/>
              <a:ext cx="416522" cy="342902"/>
            </a:xfrm>
            <a:prstGeom prst="rect">
              <a:avLst/>
            </a:prstGeom>
            <a:gradFill>
              <a:gsLst>
                <a:gs pos="0">
                  <a:srgbClr val="FF9999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 anchor="ctr" anchorCtr="1"/>
            <a:lstStyle/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  <a:t>BMS</a:t>
              </a:r>
            </a:p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  <a:t>ETP</a:t>
              </a:r>
            </a:p>
          </p:txBody>
        </p:sp>
        <p:sp>
          <p:nvSpPr>
            <p:cNvPr id="291" name="Line 40"/>
            <p:cNvSpPr>
              <a:spLocks noChangeShapeType="1"/>
            </p:cNvSpPr>
            <p:nvPr/>
          </p:nvSpPr>
          <p:spPr bwMode="auto">
            <a:xfrm>
              <a:off x="4485967" y="1600181"/>
              <a:ext cx="1589" cy="3794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lIns="58437" tIns="30387" rIns="58437" bIns="30387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kern="0">
                <a:solidFill>
                  <a:sysClr val="windowText" lastClr="000000"/>
                </a:solidFill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92" name="Line 40"/>
            <p:cNvSpPr>
              <a:spLocks noChangeShapeType="1"/>
            </p:cNvSpPr>
            <p:nvPr/>
          </p:nvSpPr>
          <p:spPr bwMode="auto">
            <a:xfrm>
              <a:off x="4487556" y="2320910"/>
              <a:ext cx="0" cy="12160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lIns="58437" tIns="30387" rIns="58437" bIns="30387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kern="0">
                <a:solidFill>
                  <a:sysClr val="windowText" lastClr="000000"/>
                </a:solidFill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93" name="Line 40"/>
            <p:cNvSpPr>
              <a:spLocks noChangeShapeType="1"/>
            </p:cNvSpPr>
            <p:nvPr/>
          </p:nvSpPr>
          <p:spPr bwMode="auto">
            <a:xfrm flipH="1">
              <a:off x="4210935" y="1590656"/>
              <a:ext cx="1590" cy="19558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lIns="58437" tIns="30387" rIns="58437" bIns="30387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kern="0">
                <a:solidFill>
                  <a:sysClr val="windowText" lastClr="000000"/>
                </a:solidFill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95" name="Line 40"/>
            <p:cNvSpPr>
              <a:spLocks noChangeShapeType="1"/>
            </p:cNvSpPr>
            <p:nvPr/>
          </p:nvSpPr>
          <p:spPr bwMode="auto">
            <a:xfrm>
              <a:off x="4404888" y="4708525"/>
              <a:ext cx="1590" cy="4016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lIns="58437" tIns="30387" rIns="58437" bIns="30387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kern="0">
                <a:solidFill>
                  <a:sysClr val="windowText" lastClr="000000"/>
                </a:solidFill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87148" name="正方形/長方形 123"/>
            <p:cNvSpPr>
              <a:spLocks noChangeArrowheads="1"/>
            </p:cNvSpPr>
            <p:nvPr/>
          </p:nvSpPr>
          <p:spPr bwMode="auto">
            <a:xfrm>
              <a:off x="4133036" y="620688"/>
              <a:ext cx="65498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ja-JP">
                  <a:solidFill>
                    <a:srgbClr val="000000"/>
                  </a:solidFill>
                </a:rPr>
                <a:t> MY </a:t>
              </a:r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グループ化 136"/>
          <p:cNvGrpSpPr>
            <a:grpSpLocks/>
          </p:cNvGrpSpPr>
          <p:nvPr/>
        </p:nvGrpSpPr>
        <p:grpSpPr bwMode="auto">
          <a:xfrm>
            <a:off x="3370263" y="620713"/>
            <a:ext cx="893762" cy="4935537"/>
            <a:chOff x="3204799" y="620688"/>
            <a:chExt cx="893882" cy="4935567"/>
          </a:xfrm>
        </p:grpSpPr>
        <p:sp>
          <p:nvSpPr>
            <p:cNvPr id="251" name="テキスト ボックス 33"/>
            <p:cNvSpPr txBox="1">
              <a:spLocks noChangeArrowheads="1"/>
            </p:cNvSpPr>
            <p:nvPr/>
          </p:nvSpPr>
          <p:spPr bwMode="auto">
            <a:xfrm>
              <a:off x="3417553" y="5108577"/>
              <a:ext cx="542998" cy="447678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/>
            <a:lstStyle/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  <a:t>BSP</a:t>
              </a:r>
            </a:p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600" kern="0">
                  <a:solidFill>
                    <a:srgbClr val="000000"/>
                  </a:solidFill>
                  <a:ea typeface="굴림" pitchFamily="50" charset="-127"/>
                </a:rPr>
                <a:t>PhilPass</a:t>
              </a:r>
            </a:p>
          </p:txBody>
        </p:sp>
        <p:sp>
          <p:nvSpPr>
            <p:cNvPr id="252" name="Line 40"/>
            <p:cNvSpPr>
              <a:spLocks noChangeShapeType="1"/>
            </p:cNvSpPr>
            <p:nvPr/>
          </p:nvSpPr>
          <p:spPr bwMode="auto">
            <a:xfrm flipH="1">
              <a:off x="3868463" y="4760913"/>
              <a:ext cx="1587" cy="3508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lIns="58437" tIns="30387" rIns="58437" bIns="30387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kern="0">
                <a:solidFill>
                  <a:sysClr val="windowText" lastClr="000000"/>
                </a:solidFill>
                <a:ea typeface="굴림" pitchFamily="50" charset="-127"/>
                <a:cs typeface="Arial" pitchFamily="34" charset="0"/>
              </a:endParaRPr>
            </a:p>
          </p:txBody>
        </p:sp>
        <p:cxnSp>
          <p:nvCxnSpPr>
            <p:cNvPr id="87125" name="直線矢印コネクタ 182"/>
            <p:cNvCxnSpPr>
              <a:cxnSpLocks noChangeShapeType="1"/>
              <a:endCxn id="276" idx="0"/>
            </p:cNvCxnSpPr>
            <p:nvPr/>
          </p:nvCxnSpPr>
          <p:spPr bwMode="auto">
            <a:xfrm flipH="1">
              <a:off x="3423138" y="2295525"/>
              <a:ext cx="1466" cy="99695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87126" name="テキスト ボックス 28"/>
            <p:cNvSpPr txBox="1">
              <a:spLocks noChangeArrowheads="1"/>
            </p:cNvSpPr>
            <p:nvPr/>
          </p:nvSpPr>
          <p:spPr bwMode="auto">
            <a:xfrm>
              <a:off x="3367454" y="1027113"/>
              <a:ext cx="372208" cy="565150"/>
            </a:xfrm>
            <a:prstGeom prst="rect">
              <a:avLst/>
            </a:prstGeom>
            <a:solidFill>
              <a:srgbClr val="CCE6E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95779" tIns="47890" rIns="95779" bIns="47890" anchor="ctr" anchorCtr="1"/>
            <a:lstStyle/>
            <a:p>
              <a:pPr algn="ctr" defTabSz="957263" eaLnBrk="0" hangingPunct="0"/>
              <a:r>
                <a:rPr lang="en-US" altLang="ja-JP" sz="800">
                  <a:solidFill>
                    <a:srgbClr val="000000"/>
                  </a:solidFill>
                </a:rPr>
                <a:t>OTC</a:t>
              </a:r>
            </a:p>
          </p:txBody>
        </p:sp>
        <p:sp>
          <p:nvSpPr>
            <p:cNvPr id="255" name="テキスト ボックス 33"/>
            <p:cNvSpPr txBox="1">
              <a:spLocks noChangeArrowheads="1"/>
            </p:cNvSpPr>
            <p:nvPr/>
          </p:nvSpPr>
          <p:spPr bwMode="auto">
            <a:xfrm>
              <a:off x="3241316" y="3660768"/>
              <a:ext cx="306429" cy="1063631"/>
            </a:xfrm>
            <a:prstGeom prst="rect">
              <a:avLst/>
            </a:prstGeom>
            <a:gradFill>
              <a:gsLst>
                <a:gs pos="0">
                  <a:srgbClr val="FF9999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 anchor="ctr"/>
            <a:lstStyle/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  <a:t>PDTC</a:t>
              </a:r>
              <a:r>
                <a:rPr lang="en-US" altLang="ja-JP" sz="600" kern="0">
                  <a:solidFill>
                    <a:srgbClr val="000000"/>
                  </a:solidFill>
                  <a:ea typeface="굴림" pitchFamily="50" charset="-127"/>
                </a:rPr>
                <a:t/>
              </a:r>
              <a:br>
                <a:rPr lang="en-US" altLang="ja-JP" sz="600" kern="0">
                  <a:solidFill>
                    <a:srgbClr val="000000"/>
                  </a:solidFill>
                  <a:ea typeface="굴림" pitchFamily="50" charset="-127"/>
                </a:rPr>
              </a:br>
              <a:endParaRPr lang="en-US" altLang="ja-JP" sz="600" kern="0">
                <a:solidFill>
                  <a:srgbClr val="000000"/>
                </a:solidFill>
                <a:ea typeface="굴림" pitchFamily="50" charset="-127"/>
              </a:endParaRPr>
            </a:p>
          </p:txBody>
        </p:sp>
        <p:sp>
          <p:nvSpPr>
            <p:cNvPr id="260" name="Line 40"/>
            <p:cNvSpPr>
              <a:spLocks noChangeShapeType="1"/>
            </p:cNvSpPr>
            <p:nvPr/>
          </p:nvSpPr>
          <p:spPr bwMode="auto">
            <a:xfrm flipH="1">
              <a:off x="3403263" y="3428992"/>
              <a:ext cx="3175" cy="2349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lIns="58437" tIns="30387" rIns="58437" bIns="30387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kern="0">
                <a:solidFill>
                  <a:sysClr val="windowText" lastClr="000000"/>
                </a:solidFill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61" name="Line 40"/>
            <p:cNvSpPr>
              <a:spLocks noChangeShapeType="1"/>
            </p:cNvSpPr>
            <p:nvPr/>
          </p:nvSpPr>
          <p:spPr bwMode="auto">
            <a:xfrm>
              <a:off x="3577911" y="3536943"/>
              <a:ext cx="9526" cy="15843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lIns="58437" tIns="30387" rIns="58437" bIns="30387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kern="0">
                <a:solidFill>
                  <a:sysClr val="windowText" lastClr="000000"/>
                </a:solidFill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62" name="Line 40"/>
            <p:cNvSpPr>
              <a:spLocks noChangeShapeType="1"/>
            </p:cNvSpPr>
            <p:nvPr/>
          </p:nvSpPr>
          <p:spPr bwMode="auto">
            <a:xfrm>
              <a:off x="3858937" y="2320910"/>
              <a:ext cx="0" cy="12001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lIns="58437" tIns="30387" rIns="58437" bIns="30387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kern="0">
                <a:solidFill>
                  <a:sysClr val="windowText" lastClr="000000"/>
                </a:solidFill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63" name="テキスト ボックス 28"/>
            <p:cNvSpPr txBox="1">
              <a:spLocks noChangeArrowheads="1"/>
            </p:cNvSpPr>
            <p:nvPr/>
          </p:nvSpPr>
          <p:spPr bwMode="auto">
            <a:xfrm>
              <a:off x="3366746" y="1970071"/>
              <a:ext cx="538234" cy="361952"/>
            </a:xfrm>
            <a:prstGeom prst="rect">
              <a:avLst/>
            </a:prstGeom>
            <a:solidFill>
              <a:srgbClr val="FF9999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 anchor="ctr" anchorCtr="1"/>
            <a:lstStyle/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  <a:t>PDEx</a:t>
              </a:r>
            </a:p>
          </p:txBody>
        </p:sp>
        <p:sp>
          <p:nvSpPr>
            <p:cNvPr id="276" name="テキスト ボックス 28"/>
            <p:cNvSpPr txBox="1">
              <a:spLocks noChangeArrowheads="1"/>
            </p:cNvSpPr>
            <p:nvPr/>
          </p:nvSpPr>
          <p:spPr bwMode="auto">
            <a:xfrm>
              <a:off x="3204799" y="3305166"/>
              <a:ext cx="435033" cy="215901"/>
            </a:xfrm>
            <a:prstGeom prst="rect">
              <a:avLst/>
            </a:prstGeom>
            <a:solidFill>
              <a:srgbClr val="FF9999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 anchor="ctr"/>
            <a:lstStyle/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kern="0" dirty="0" err="1">
                  <a:solidFill>
                    <a:srgbClr val="000000"/>
                  </a:solidFill>
                  <a:ea typeface="굴림" pitchFamily="50" charset="-127"/>
                </a:rPr>
                <a:t>PDEx</a:t>
              </a:r>
              <a:endParaRPr lang="en-US" altLang="ja-JP" sz="800" kern="0" dirty="0">
                <a:solidFill>
                  <a:srgbClr val="000000"/>
                </a:solidFill>
                <a:ea typeface="굴림" pitchFamily="50" charset="-127"/>
              </a:endParaRPr>
            </a:p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600" kern="0" dirty="0" err="1">
                  <a:solidFill>
                    <a:srgbClr val="000000"/>
                  </a:solidFill>
                  <a:ea typeface="굴림" pitchFamily="50" charset="-127"/>
                </a:rPr>
                <a:t>eDvP</a:t>
              </a:r>
              <a:endParaRPr lang="en-US" altLang="ja-JP" sz="600" kern="0" dirty="0">
                <a:solidFill>
                  <a:srgbClr val="000000"/>
                </a:solidFill>
                <a:ea typeface="굴림" pitchFamily="50" charset="-127"/>
              </a:endParaRPr>
            </a:p>
          </p:txBody>
        </p:sp>
        <p:grpSp>
          <p:nvGrpSpPr>
            <p:cNvPr id="10" name="グループ化 114"/>
            <p:cNvGrpSpPr>
              <a:grpSpLocks/>
            </p:cNvGrpSpPr>
            <p:nvPr/>
          </p:nvGrpSpPr>
          <p:grpSpPr bwMode="auto">
            <a:xfrm>
              <a:off x="3663461" y="3521075"/>
              <a:ext cx="435220" cy="1231900"/>
              <a:chOff x="4114106" y="3552190"/>
              <a:chExt cx="471487" cy="1232535"/>
            </a:xfrm>
          </p:grpSpPr>
          <p:sp>
            <p:nvSpPr>
              <p:cNvPr id="284" name="テキスト ボックス 28"/>
              <p:cNvSpPr txBox="1">
                <a:spLocks noChangeArrowheads="1"/>
              </p:cNvSpPr>
              <p:nvPr/>
            </p:nvSpPr>
            <p:spPr bwMode="auto">
              <a:xfrm>
                <a:off x="4114309" y="3552183"/>
                <a:ext cx="471284" cy="473322"/>
              </a:xfrm>
              <a:prstGeom prst="rect">
                <a:avLst/>
              </a:prstGeom>
              <a:solidFill>
                <a:srgbClr val="FF9999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5779" tIns="47890" rIns="95779" bIns="47890" anchor="ctr"/>
              <a:lstStyle/>
              <a:p>
                <a:pPr algn="ctr" defTabSz="957263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800" kern="0" dirty="0" err="1">
                    <a:solidFill>
                      <a:srgbClr val="000000"/>
                    </a:solidFill>
                    <a:ea typeface="굴림" pitchFamily="50" charset="-127"/>
                  </a:rPr>
                  <a:t>PDEx</a:t>
                </a:r>
                <a:endParaRPr lang="en-US" altLang="ja-JP" sz="800" kern="0" dirty="0">
                  <a:solidFill>
                    <a:srgbClr val="000000"/>
                  </a:solidFill>
                  <a:ea typeface="굴림" pitchFamily="50" charset="-127"/>
                </a:endParaRPr>
              </a:p>
              <a:p>
                <a:pPr algn="ctr" defTabSz="957263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600" kern="0" dirty="0">
                    <a:solidFill>
                      <a:srgbClr val="000000"/>
                    </a:solidFill>
                    <a:ea typeface="굴림" pitchFamily="50" charset="-127"/>
                  </a:rPr>
                  <a:t>Ross STP </a:t>
                </a:r>
              </a:p>
              <a:p>
                <a:pPr algn="ctr" defTabSz="957263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600" kern="0" dirty="0">
                    <a:solidFill>
                      <a:srgbClr val="000000"/>
                    </a:solidFill>
                    <a:ea typeface="굴림" pitchFamily="50" charset="-127"/>
                  </a:rPr>
                  <a:t>Facility</a:t>
                </a:r>
              </a:p>
            </p:txBody>
          </p:sp>
          <p:sp>
            <p:nvSpPr>
              <p:cNvPr id="285" name="テキスト ボックス 32"/>
              <p:cNvSpPr txBox="1">
                <a:spLocks noChangeArrowheads="1"/>
              </p:cNvSpPr>
              <p:nvPr/>
            </p:nvSpPr>
            <p:spPr bwMode="auto">
              <a:xfrm>
                <a:off x="4114309" y="4028681"/>
                <a:ext cx="471284" cy="756044"/>
              </a:xfrm>
              <a:prstGeom prst="rect">
                <a:avLst/>
              </a:prstGeom>
              <a:solidFill>
                <a:srgbClr val="CCE6E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5779" tIns="47890" rIns="95779" bIns="47890" anchor="ctr"/>
              <a:lstStyle/>
              <a:p>
                <a:pPr algn="ctr" defTabSz="957263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800" kern="0" dirty="0">
                    <a:solidFill>
                      <a:srgbClr val="000000"/>
                    </a:solidFill>
                    <a:ea typeface="굴림" pitchFamily="50" charset="-127"/>
                  </a:rPr>
                  <a:t>BT</a:t>
                </a:r>
              </a:p>
              <a:p>
                <a:pPr algn="ctr" defTabSz="957263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600" kern="0" dirty="0" err="1">
                    <a:solidFill>
                      <a:srgbClr val="000000"/>
                    </a:solidFill>
                    <a:ea typeface="굴림" pitchFamily="50" charset="-127"/>
                  </a:rPr>
                  <a:t>BTr</a:t>
                </a:r>
                <a:r>
                  <a:rPr lang="en-US" altLang="ja-JP" sz="600" kern="0" dirty="0">
                    <a:solidFill>
                      <a:srgbClr val="000000"/>
                    </a:solidFill>
                    <a:ea typeface="굴림" pitchFamily="50" charset="-127"/>
                  </a:rPr>
                  <a:t>-ROSS</a:t>
                </a:r>
              </a:p>
              <a:p>
                <a:pPr algn="ctr" defTabSz="957263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ja-JP" sz="800" kern="0" dirty="0">
                  <a:solidFill>
                    <a:srgbClr val="000000"/>
                  </a:solidFill>
                  <a:ea typeface="굴림" pitchFamily="50" charset="-127"/>
                </a:endParaRPr>
              </a:p>
            </p:txBody>
          </p:sp>
        </p:grpSp>
        <p:sp>
          <p:nvSpPr>
            <p:cNvPr id="87134" name="Line 40"/>
            <p:cNvSpPr>
              <a:spLocks noChangeShapeType="1"/>
            </p:cNvSpPr>
            <p:nvPr/>
          </p:nvSpPr>
          <p:spPr bwMode="auto">
            <a:xfrm flipH="1">
              <a:off x="3641481" y="1592267"/>
              <a:ext cx="0" cy="390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lIns="58437" tIns="30387" rIns="58437" bIns="30387"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87135" name="テキスト ボックス 34"/>
            <p:cNvSpPr txBox="1">
              <a:spLocks noChangeArrowheads="1"/>
            </p:cNvSpPr>
            <p:nvPr/>
          </p:nvSpPr>
          <p:spPr bwMode="auto">
            <a:xfrm>
              <a:off x="3707423" y="1016000"/>
              <a:ext cx="199292" cy="541338"/>
            </a:xfrm>
            <a:prstGeom prst="rect">
              <a:avLst/>
            </a:prstGeom>
            <a:solidFill>
              <a:srgbClr val="FF9999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95779" tIns="47890" rIns="95779" bIns="47890"/>
            <a:lstStyle/>
            <a:p>
              <a:pPr algn="ctr" defTabSz="957263" eaLnBrk="0" hangingPunct="0"/>
              <a:r>
                <a:rPr lang="en-US" altLang="ja-JP" sz="600">
                  <a:solidFill>
                    <a:srgbClr val="000000"/>
                  </a:solidFill>
                </a:rPr>
                <a:t/>
              </a:r>
              <a:br>
                <a:rPr lang="en-US" altLang="ja-JP" sz="600">
                  <a:solidFill>
                    <a:srgbClr val="000000"/>
                  </a:solidFill>
                </a:rPr>
              </a:br>
              <a:endParaRPr lang="en-US" altLang="ja-JP" sz="600">
                <a:solidFill>
                  <a:srgbClr val="000000"/>
                </a:solidFill>
              </a:endParaRPr>
            </a:p>
            <a:p>
              <a:pPr algn="ctr" defTabSz="957263" eaLnBrk="0" hangingPunct="0"/>
              <a:r>
                <a:rPr lang="en-US" altLang="ja-JP" sz="600">
                  <a:solidFill>
                    <a:srgbClr val="000000"/>
                  </a:solidFill>
                </a:rPr>
                <a:t>PDEx</a:t>
              </a:r>
            </a:p>
          </p:txBody>
        </p:sp>
        <p:sp>
          <p:nvSpPr>
            <p:cNvPr id="87136" name="テキスト ボックス 28"/>
            <p:cNvSpPr txBox="1">
              <a:spLocks noChangeArrowheads="1"/>
            </p:cNvSpPr>
            <p:nvPr/>
          </p:nvSpPr>
          <p:spPr bwMode="auto">
            <a:xfrm>
              <a:off x="3363058" y="1016000"/>
              <a:ext cx="543657" cy="565150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 anchor="ctr" anchorCtr="1"/>
            <a:lstStyle/>
            <a:p>
              <a:pPr algn="ctr" defTabSz="957263" eaLnBrk="0" hangingPunct="0"/>
              <a:endParaRPr lang="en-US" altLang="ja-JP" sz="800">
                <a:solidFill>
                  <a:srgbClr val="000000"/>
                </a:solidFill>
              </a:endParaRPr>
            </a:p>
          </p:txBody>
        </p:sp>
        <p:sp>
          <p:nvSpPr>
            <p:cNvPr id="87137" name="正方形/長方形 124"/>
            <p:cNvSpPr>
              <a:spLocks noChangeArrowheads="1"/>
            </p:cNvSpPr>
            <p:nvPr/>
          </p:nvSpPr>
          <p:spPr bwMode="auto">
            <a:xfrm>
              <a:off x="3418662" y="620688"/>
              <a:ext cx="5052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ja-JP">
                  <a:solidFill>
                    <a:srgbClr val="000000"/>
                  </a:solidFill>
                </a:rPr>
                <a:t>PH</a:t>
              </a:r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グループ化 137"/>
          <p:cNvGrpSpPr>
            <a:grpSpLocks/>
          </p:cNvGrpSpPr>
          <p:nvPr/>
        </p:nvGrpSpPr>
        <p:grpSpPr bwMode="auto">
          <a:xfrm>
            <a:off x="2743200" y="620713"/>
            <a:ext cx="542925" cy="4948237"/>
            <a:chOff x="2617177" y="620688"/>
            <a:chExt cx="543658" cy="4948267"/>
          </a:xfrm>
        </p:grpSpPr>
        <p:sp>
          <p:nvSpPr>
            <p:cNvPr id="256" name="テキスト ボックス 33"/>
            <p:cNvSpPr txBox="1">
              <a:spLocks noChangeArrowheads="1"/>
            </p:cNvSpPr>
            <p:nvPr/>
          </p:nvSpPr>
          <p:spPr bwMode="auto">
            <a:xfrm>
              <a:off x="2617177" y="5108577"/>
              <a:ext cx="543658" cy="460378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/>
            <a:lstStyle/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  <a:t>MAS</a:t>
              </a:r>
            </a:p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600" kern="0">
                  <a:solidFill>
                    <a:srgbClr val="000000"/>
                  </a:solidFill>
                  <a:ea typeface="굴림" pitchFamily="50" charset="-127"/>
                </a:rPr>
                <a:t>MEPS+ RTGS</a:t>
              </a:r>
              <a:br>
                <a:rPr lang="en-US" altLang="ja-JP" sz="600" kern="0">
                  <a:solidFill>
                    <a:srgbClr val="000000"/>
                  </a:solidFill>
                  <a:ea typeface="굴림" pitchFamily="50" charset="-127"/>
                </a:rPr>
              </a:br>
              <a:endParaRPr lang="en-US" altLang="ja-JP" sz="600" kern="0">
                <a:solidFill>
                  <a:srgbClr val="000000"/>
                </a:solidFill>
                <a:ea typeface="굴림" pitchFamily="50" charset="-127"/>
              </a:endParaRPr>
            </a:p>
          </p:txBody>
        </p:sp>
        <p:sp>
          <p:nvSpPr>
            <p:cNvPr id="87118" name="テキスト ボックス 28"/>
            <p:cNvSpPr txBox="1">
              <a:spLocks noChangeArrowheads="1"/>
            </p:cNvSpPr>
            <p:nvPr/>
          </p:nvSpPr>
          <p:spPr bwMode="auto">
            <a:xfrm>
              <a:off x="2617177" y="1027113"/>
              <a:ext cx="543658" cy="565150"/>
            </a:xfrm>
            <a:prstGeom prst="rect">
              <a:avLst/>
            </a:prstGeom>
            <a:solidFill>
              <a:srgbClr val="CCE6E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 anchor="ctr" anchorCtr="1"/>
            <a:lstStyle/>
            <a:p>
              <a:pPr algn="ctr" defTabSz="957263" eaLnBrk="0" hangingPunct="0"/>
              <a:r>
                <a:rPr lang="en-US" altLang="ja-JP" sz="800">
                  <a:solidFill>
                    <a:srgbClr val="000000"/>
                  </a:solidFill>
                </a:rPr>
                <a:t>OTC</a:t>
              </a:r>
            </a:p>
          </p:txBody>
        </p:sp>
        <p:sp>
          <p:nvSpPr>
            <p:cNvPr id="258" name="テキスト ボックス 33"/>
            <p:cNvSpPr txBox="1">
              <a:spLocks noChangeArrowheads="1"/>
            </p:cNvSpPr>
            <p:nvPr/>
          </p:nvSpPr>
          <p:spPr bwMode="auto">
            <a:xfrm>
              <a:off x="2617177" y="3536943"/>
              <a:ext cx="543658" cy="1174757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 anchor="ctr"/>
            <a:lstStyle/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  <a:t>MAS</a:t>
              </a:r>
            </a:p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600" kern="0">
                  <a:solidFill>
                    <a:srgbClr val="000000"/>
                  </a:solidFill>
                  <a:ea typeface="굴림" pitchFamily="50" charset="-127"/>
                </a:rPr>
                <a:t>MEPS+ SGS</a:t>
              </a:r>
              <a:br>
                <a:rPr lang="en-US" altLang="ja-JP" sz="600" kern="0">
                  <a:solidFill>
                    <a:srgbClr val="000000"/>
                  </a:solidFill>
                  <a:ea typeface="굴림" pitchFamily="50" charset="-127"/>
                </a:rPr>
              </a:br>
              <a:endParaRPr lang="en-US" altLang="ja-JP" sz="600" kern="0">
                <a:solidFill>
                  <a:srgbClr val="000000"/>
                </a:solidFill>
                <a:ea typeface="굴림" pitchFamily="50" charset="-127"/>
              </a:endParaRPr>
            </a:p>
          </p:txBody>
        </p:sp>
        <p:cxnSp>
          <p:nvCxnSpPr>
            <p:cNvPr id="87120" name="直線矢印コネクタ 217"/>
            <p:cNvCxnSpPr>
              <a:cxnSpLocks noChangeShapeType="1"/>
              <a:stCxn id="87118" idx="2"/>
              <a:endCxn id="258" idx="0"/>
            </p:cNvCxnSpPr>
            <p:nvPr/>
          </p:nvCxnSpPr>
          <p:spPr bwMode="auto">
            <a:xfrm rot="5400000">
              <a:off x="1917397" y="2564607"/>
              <a:ext cx="1944687" cy="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297" name="Line 40"/>
            <p:cNvSpPr>
              <a:spLocks noChangeShapeType="1"/>
            </p:cNvSpPr>
            <p:nvPr/>
          </p:nvSpPr>
          <p:spPr bwMode="auto">
            <a:xfrm flipH="1">
              <a:off x="2896954" y="4708525"/>
              <a:ext cx="1590" cy="406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lIns="58437" tIns="30387" rIns="58437" bIns="30387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kern="0">
                <a:solidFill>
                  <a:sysClr val="windowText" lastClr="000000"/>
                </a:solidFill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87122" name="正方形/長方形 125"/>
            <p:cNvSpPr>
              <a:spLocks noChangeArrowheads="1"/>
            </p:cNvSpPr>
            <p:nvPr/>
          </p:nvSpPr>
          <p:spPr bwMode="auto">
            <a:xfrm>
              <a:off x="2627785" y="620688"/>
              <a:ext cx="51809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ja-JP">
                  <a:solidFill>
                    <a:srgbClr val="000000"/>
                  </a:solidFill>
                </a:rPr>
                <a:t>SG</a:t>
              </a:r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グループ化 138"/>
          <p:cNvGrpSpPr>
            <a:grpSpLocks/>
          </p:cNvGrpSpPr>
          <p:nvPr/>
        </p:nvGrpSpPr>
        <p:grpSpPr bwMode="auto">
          <a:xfrm>
            <a:off x="2097088" y="620713"/>
            <a:ext cx="566737" cy="4948237"/>
            <a:chOff x="1994391" y="620688"/>
            <a:chExt cx="565554" cy="4948267"/>
          </a:xfrm>
        </p:grpSpPr>
        <p:sp>
          <p:nvSpPr>
            <p:cNvPr id="264" name="テキスト ボックス 33"/>
            <p:cNvSpPr txBox="1">
              <a:spLocks noChangeArrowheads="1"/>
            </p:cNvSpPr>
            <p:nvPr/>
          </p:nvSpPr>
          <p:spPr bwMode="auto">
            <a:xfrm>
              <a:off x="1994391" y="5108577"/>
              <a:ext cx="543375" cy="460378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/>
            <a:lstStyle/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  <a:t>BOT</a:t>
              </a:r>
            </a:p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600" kern="0">
                  <a:solidFill>
                    <a:srgbClr val="000000"/>
                  </a:solidFill>
                  <a:ea typeface="굴림" pitchFamily="50" charset="-127"/>
                </a:rPr>
                <a:t>BAHTNET</a:t>
              </a:r>
            </a:p>
          </p:txBody>
        </p:sp>
        <p:sp>
          <p:nvSpPr>
            <p:cNvPr id="87108" name="テキスト ボックス 28"/>
            <p:cNvSpPr txBox="1">
              <a:spLocks noChangeArrowheads="1"/>
            </p:cNvSpPr>
            <p:nvPr/>
          </p:nvSpPr>
          <p:spPr bwMode="auto">
            <a:xfrm>
              <a:off x="1994391" y="1027113"/>
              <a:ext cx="543657" cy="565150"/>
            </a:xfrm>
            <a:prstGeom prst="rect">
              <a:avLst/>
            </a:prstGeom>
            <a:solidFill>
              <a:srgbClr val="CCE6E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 anchor="ctr" anchorCtr="1"/>
            <a:lstStyle/>
            <a:p>
              <a:pPr algn="ctr" defTabSz="957263" eaLnBrk="0" hangingPunct="0"/>
              <a:r>
                <a:rPr lang="en-US" altLang="ja-JP" sz="800">
                  <a:solidFill>
                    <a:srgbClr val="000000"/>
                  </a:solidFill>
                </a:rPr>
                <a:t>OTC</a:t>
              </a:r>
            </a:p>
          </p:txBody>
        </p:sp>
        <p:sp>
          <p:nvSpPr>
            <p:cNvPr id="266" name="テキスト ボックス 28"/>
            <p:cNvSpPr txBox="1">
              <a:spLocks noChangeArrowheads="1"/>
            </p:cNvSpPr>
            <p:nvPr/>
          </p:nvSpPr>
          <p:spPr bwMode="auto">
            <a:xfrm>
              <a:off x="1994391" y="1970071"/>
              <a:ext cx="543375" cy="344489"/>
            </a:xfrm>
            <a:prstGeom prst="rect">
              <a:avLst/>
            </a:prstGeom>
            <a:gradFill>
              <a:gsLst>
                <a:gs pos="0">
                  <a:srgbClr val="FF9999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 anchor="ctr" anchorCtr="1"/>
            <a:lstStyle/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kern="0" dirty="0">
                  <a:solidFill>
                    <a:srgbClr val="000000"/>
                  </a:solidFill>
                  <a:ea typeface="굴림" pitchFamily="50" charset="-127"/>
                </a:rPr>
                <a:t>TCH</a:t>
              </a:r>
            </a:p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600" kern="0" dirty="0">
                  <a:solidFill>
                    <a:srgbClr val="000000"/>
                  </a:solidFill>
                  <a:ea typeface="굴림" pitchFamily="50" charset="-127"/>
                </a:rPr>
                <a:t>PTI</a:t>
              </a:r>
            </a:p>
          </p:txBody>
        </p:sp>
        <p:grpSp>
          <p:nvGrpSpPr>
            <p:cNvPr id="13" name="グループ化 116"/>
            <p:cNvGrpSpPr>
              <a:grpSpLocks/>
            </p:cNvGrpSpPr>
            <p:nvPr/>
          </p:nvGrpSpPr>
          <p:grpSpPr bwMode="auto">
            <a:xfrm>
              <a:off x="1994391" y="3521080"/>
              <a:ext cx="543657" cy="1152525"/>
              <a:chOff x="2305943" y="3537012"/>
              <a:chExt cx="588963" cy="1152129"/>
            </a:xfrm>
          </p:grpSpPr>
          <p:sp>
            <p:nvSpPr>
              <p:cNvPr id="268" name="テキスト ボックス 33"/>
              <p:cNvSpPr txBox="1">
                <a:spLocks noChangeArrowheads="1"/>
              </p:cNvSpPr>
              <p:nvPr/>
            </p:nvSpPr>
            <p:spPr bwMode="auto">
              <a:xfrm>
                <a:off x="2305943" y="4005155"/>
                <a:ext cx="588658" cy="683981"/>
              </a:xfrm>
              <a:prstGeom prst="rect">
                <a:avLst/>
              </a:prstGeom>
              <a:gradFill>
                <a:gsLst>
                  <a:gs pos="0">
                    <a:srgbClr val="FF9999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5779" tIns="47890" rIns="95779" bIns="47890" anchor="ctr"/>
              <a:lstStyle/>
              <a:p>
                <a:pPr algn="ctr" defTabSz="957263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800" kern="0">
                    <a:solidFill>
                      <a:srgbClr val="000000"/>
                    </a:solidFill>
                    <a:ea typeface="굴림" pitchFamily="50" charset="-127"/>
                  </a:rPr>
                  <a:t>TSD</a:t>
                </a:r>
              </a:p>
              <a:p>
                <a:pPr algn="ctr" defTabSz="957263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600" kern="0">
                    <a:solidFill>
                      <a:srgbClr val="000000"/>
                    </a:solidFill>
                    <a:ea typeface="굴림" pitchFamily="50" charset="-127"/>
                  </a:rPr>
                  <a:t>PTI</a:t>
                </a:r>
              </a:p>
            </p:txBody>
          </p:sp>
          <p:sp>
            <p:nvSpPr>
              <p:cNvPr id="269" name="テキスト ボックス 33"/>
              <p:cNvSpPr txBox="1">
                <a:spLocks noChangeArrowheads="1"/>
              </p:cNvSpPr>
              <p:nvPr/>
            </p:nvSpPr>
            <p:spPr bwMode="auto">
              <a:xfrm>
                <a:off x="2305943" y="3537000"/>
                <a:ext cx="588658" cy="468155"/>
              </a:xfrm>
              <a:prstGeom prst="rect">
                <a:avLst/>
              </a:prstGeom>
              <a:gradFill>
                <a:gsLst>
                  <a:gs pos="0">
                    <a:srgbClr val="FF9999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5779" tIns="47890" rIns="95779" bIns="47890" anchor="ctr"/>
              <a:lstStyle/>
              <a:p>
                <a:pPr algn="ctr" defTabSz="957263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800" kern="0" dirty="0">
                    <a:solidFill>
                      <a:srgbClr val="000000"/>
                    </a:solidFill>
                    <a:ea typeface="굴림" pitchFamily="50" charset="-127"/>
                  </a:rPr>
                  <a:t>TCH</a:t>
                </a:r>
              </a:p>
              <a:p>
                <a:pPr algn="ctr" defTabSz="957263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600" kern="0" dirty="0">
                    <a:solidFill>
                      <a:srgbClr val="000000"/>
                    </a:solidFill>
                    <a:ea typeface="굴림" pitchFamily="50" charset="-127"/>
                  </a:rPr>
                  <a:t>PTI</a:t>
                </a:r>
              </a:p>
            </p:txBody>
          </p:sp>
        </p:grpSp>
        <p:sp>
          <p:nvSpPr>
            <p:cNvPr id="298" name="Line 40"/>
            <p:cNvSpPr>
              <a:spLocks noChangeShapeType="1"/>
            </p:cNvSpPr>
            <p:nvPr/>
          </p:nvSpPr>
          <p:spPr bwMode="auto">
            <a:xfrm flipH="1">
              <a:off x="2265286" y="4689475"/>
              <a:ext cx="0" cy="4127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lIns="58437" tIns="30387" rIns="58437" bIns="30387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kern="0">
                <a:solidFill>
                  <a:sysClr val="windowText" lastClr="000000"/>
                </a:solidFill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300" name="Line 40"/>
            <p:cNvSpPr>
              <a:spLocks noChangeShapeType="1"/>
            </p:cNvSpPr>
            <p:nvPr/>
          </p:nvSpPr>
          <p:spPr bwMode="auto">
            <a:xfrm>
              <a:off x="2265286" y="2330435"/>
              <a:ext cx="0" cy="12001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lIns="58437" tIns="30387" rIns="58437" bIns="30387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kern="0">
                <a:solidFill>
                  <a:sysClr val="windowText" lastClr="000000"/>
                </a:solidFill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304" name="Line 40"/>
            <p:cNvSpPr>
              <a:spLocks noChangeShapeType="1"/>
            </p:cNvSpPr>
            <p:nvPr/>
          </p:nvSpPr>
          <p:spPr bwMode="auto">
            <a:xfrm>
              <a:off x="2265286" y="1579544"/>
              <a:ext cx="0" cy="3968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lIns="58437" tIns="30387" rIns="58437" bIns="30387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kern="0">
                <a:solidFill>
                  <a:sysClr val="windowText" lastClr="000000"/>
                </a:solidFill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87114" name="正方形/長方形 126"/>
            <p:cNvSpPr>
              <a:spLocks noChangeArrowheads="1"/>
            </p:cNvSpPr>
            <p:nvPr/>
          </p:nvSpPr>
          <p:spPr bwMode="auto">
            <a:xfrm>
              <a:off x="2003382" y="620688"/>
              <a:ext cx="5565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ja-JP" altLang="en-US">
                  <a:solidFill>
                    <a:srgbClr val="000000"/>
                  </a:solidFill>
                </a:rPr>
                <a:t> </a:t>
              </a:r>
              <a:r>
                <a:rPr lang="en-US" altLang="ja-JP">
                  <a:solidFill>
                    <a:srgbClr val="000000"/>
                  </a:solidFill>
                </a:rPr>
                <a:t>TH</a:t>
              </a:r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グループ化 139"/>
          <p:cNvGrpSpPr>
            <a:grpSpLocks/>
          </p:cNvGrpSpPr>
          <p:nvPr/>
        </p:nvGrpSpPr>
        <p:grpSpPr bwMode="auto">
          <a:xfrm>
            <a:off x="1454150" y="620713"/>
            <a:ext cx="560388" cy="4948237"/>
            <a:chOff x="1348154" y="620688"/>
            <a:chExt cx="559551" cy="4948267"/>
          </a:xfrm>
        </p:grpSpPr>
        <p:sp>
          <p:nvSpPr>
            <p:cNvPr id="270" name="テキスト ボックス 33"/>
            <p:cNvSpPr txBox="1">
              <a:spLocks noChangeArrowheads="1"/>
            </p:cNvSpPr>
            <p:nvPr/>
          </p:nvSpPr>
          <p:spPr bwMode="auto">
            <a:xfrm>
              <a:off x="1348154" y="5108577"/>
              <a:ext cx="543700" cy="460378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/>
            <a:lstStyle/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  <a:t>BIDV</a:t>
              </a:r>
            </a:p>
          </p:txBody>
        </p:sp>
        <p:sp>
          <p:nvSpPr>
            <p:cNvPr id="271" name="テキスト ボックス 33"/>
            <p:cNvSpPr txBox="1">
              <a:spLocks noChangeArrowheads="1"/>
            </p:cNvSpPr>
            <p:nvPr/>
          </p:nvSpPr>
          <p:spPr bwMode="auto">
            <a:xfrm>
              <a:off x="1348154" y="3536943"/>
              <a:ext cx="543700" cy="1177932"/>
            </a:xfrm>
            <a:prstGeom prst="rect">
              <a:avLst/>
            </a:prstGeom>
            <a:gradFill>
              <a:gsLst>
                <a:gs pos="0">
                  <a:srgbClr val="FF9999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 anchor="ctr"/>
            <a:lstStyle/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kern="0">
                  <a:solidFill>
                    <a:srgbClr val="000000"/>
                  </a:solidFill>
                  <a:ea typeface="굴림" pitchFamily="50" charset="-127"/>
                </a:rPr>
                <a:t>VSD</a:t>
              </a:r>
            </a:p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600" kern="0">
                <a:solidFill>
                  <a:srgbClr val="000000"/>
                </a:solidFill>
                <a:ea typeface="굴림" pitchFamily="50" charset="-127"/>
              </a:endParaRPr>
            </a:p>
          </p:txBody>
        </p:sp>
        <p:sp>
          <p:nvSpPr>
            <p:cNvPr id="272" name="テキスト ボックス 28"/>
            <p:cNvSpPr txBox="1">
              <a:spLocks noChangeArrowheads="1"/>
            </p:cNvSpPr>
            <p:nvPr/>
          </p:nvSpPr>
          <p:spPr bwMode="auto">
            <a:xfrm>
              <a:off x="1348154" y="1970071"/>
              <a:ext cx="543700" cy="344489"/>
            </a:xfrm>
            <a:prstGeom prst="rect">
              <a:avLst/>
            </a:prstGeom>
            <a:solidFill>
              <a:srgbClr val="FF9999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 anchor="ctr" anchorCtr="1"/>
            <a:lstStyle/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kern="0" dirty="0">
                  <a:solidFill>
                    <a:srgbClr val="000000"/>
                  </a:solidFill>
                  <a:ea typeface="굴림" pitchFamily="50" charset="-127"/>
                </a:rPr>
                <a:t>HNX</a:t>
              </a:r>
            </a:p>
          </p:txBody>
        </p:sp>
        <p:sp>
          <p:nvSpPr>
            <p:cNvPr id="299" name="Line 40"/>
            <p:cNvSpPr>
              <a:spLocks noChangeShapeType="1"/>
            </p:cNvSpPr>
            <p:nvPr/>
          </p:nvSpPr>
          <p:spPr bwMode="auto">
            <a:xfrm flipH="1">
              <a:off x="1620796" y="4708525"/>
              <a:ext cx="0" cy="4000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lIns="58437" tIns="30387" rIns="58437" bIns="30387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kern="0">
                <a:solidFill>
                  <a:sysClr val="windowText" lastClr="000000"/>
                </a:solidFill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301" name="Line 40"/>
            <p:cNvSpPr>
              <a:spLocks noChangeShapeType="1"/>
            </p:cNvSpPr>
            <p:nvPr/>
          </p:nvSpPr>
          <p:spPr bwMode="auto">
            <a:xfrm>
              <a:off x="1620796" y="2312973"/>
              <a:ext cx="0" cy="12239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lIns="58437" tIns="30387" rIns="58437" bIns="30387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kern="0">
                <a:solidFill>
                  <a:sysClr val="windowText" lastClr="000000"/>
                </a:solidFill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303" name="Line 40"/>
            <p:cNvSpPr>
              <a:spLocks noChangeShapeType="1"/>
            </p:cNvSpPr>
            <p:nvPr/>
          </p:nvSpPr>
          <p:spPr bwMode="auto">
            <a:xfrm flipH="1">
              <a:off x="1620796" y="1579544"/>
              <a:ext cx="0" cy="3968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lIns="58437" tIns="30387" rIns="58437" bIns="30387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kern="0">
                <a:solidFill>
                  <a:sysClr val="windowText" lastClr="000000"/>
                </a:solidFill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87105" name="テキスト ボックス 28"/>
            <p:cNvSpPr txBox="1">
              <a:spLocks noChangeArrowheads="1"/>
            </p:cNvSpPr>
            <p:nvPr/>
          </p:nvSpPr>
          <p:spPr bwMode="auto">
            <a:xfrm>
              <a:off x="1348154" y="1027113"/>
              <a:ext cx="543658" cy="565150"/>
            </a:xfrm>
            <a:prstGeom prst="rect">
              <a:avLst/>
            </a:prstGeom>
            <a:solidFill>
              <a:srgbClr val="CCE6E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 anchor="ctr" anchorCtr="1"/>
            <a:lstStyle/>
            <a:p>
              <a:pPr algn="ctr" defTabSz="957263" eaLnBrk="0" hangingPunct="0"/>
              <a:r>
                <a:rPr lang="en-US" altLang="ja-JP" sz="800">
                  <a:solidFill>
                    <a:srgbClr val="000000"/>
                  </a:solidFill>
                </a:rPr>
                <a:t>OTC</a:t>
              </a:r>
            </a:p>
          </p:txBody>
        </p:sp>
        <p:sp>
          <p:nvSpPr>
            <p:cNvPr id="87106" name="正方形/長方形 127"/>
            <p:cNvSpPr>
              <a:spLocks noChangeArrowheads="1"/>
            </p:cNvSpPr>
            <p:nvPr/>
          </p:nvSpPr>
          <p:spPr bwMode="auto">
            <a:xfrm>
              <a:off x="1402438" y="620688"/>
              <a:ext cx="5052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ja-JP">
                  <a:solidFill>
                    <a:srgbClr val="000000"/>
                  </a:solidFill>
                </a:rPr>
                <a:t>VN</a:t>
              </a:r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グループ化 140"/>
          <p:cNvGrpSpPr>
            <a:grpSpLocks/>
          </p:cNvGrpSpPr>
          <p:nvPr/>
        </p:nvGrpSpPr>
        <p:grpSpPr bwMode="auto">
          <a:xfrm>
            <a:off x="455613" y="692150"/>
            <a:ext cx="1089025" cy="4824413"/>
            <a:chOff x="383948" y="692698"/>
            <a:chExt cx="1088851" cy="4823865"/>
          </a:xfrm>
        </p:grpSpPr>
        <p:sp>
          <p:nvSpPr>
            <p:cNvPr id="294" name="テキスト ボックス 34"/>
            <p:cNvSpPr txBox="1">
              <a:spLocks noChangeArrowheads="1"/>
            </p:cNvSpPr>
            <p:nvPr/>
          </p:nvSpPr>
          <p:spPr bwMode="auto">
            <a:xfrm>
              <a:off x="650605" y="1053020"/>
              <a:ext cx="598391" cy="4463543"/>
            </a:xfrm>
            <a:prstGeom prst="rect">
              <a:avLst/>
            </a:prstGeom>
            <a:solidFill>
              <a:srgbClr val="CCE6EF"/>
            </a:solidFill>
            <a:ln w="25400" algn="ctr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wrap="none" lIns="95779" tIns="47890" rIns="95779" bIns="47890"/>
            <a:lstStyle/>
            <a:p>
              <a:pPr algn="ctr" defTabSz="957263" eaLnBrk="0" hangingPunct="0"/>
              <a:endParaRPr lang="en-US" altLang="ja-JP" sz="800">
                <a:solidFill>
                  <a:srgbClr val="000000"/>
                </a:solidFill>
              </a:endParaRPr>
            </a:p>
          </p:txBody>
        </p:sp>
        <p:sp>
          <p:nvSpPr>
            <p:cNvPr id="87098" name="正方形/長方形 129"/>
            <p:cNvSpPr>
              <a:spLocks noChangeArrowheads="1"/>
            </p:cNvSpPr>
            <p:nvPr/>
          </p:nvSpPr>
          <p:spPr bwMode="auto">
            <a:xfrm>
              <a:off x="383948" y="692698"/>
              <a:ext cx="1088851" cy="30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ja-JP" sz="1000">
                  <a:solidFill>
                    <a:srgbClr val="000000"/>
                  </a:solidFill>
                </a:rPr>
                <a:t>MM LA KH BN</a:t>
              </a:r>
              <a:r>
                <a:rPr lang="en-US" altLang="ja-JP" sz="1400">
                  <a:solidFill>
                    <a:srgbClr val="000000"/>
                  </a:solidFill>
                </a:rPr>
                <a:t> </a:t>
              </a:r>
              <a:endParaRPr lang="ja-JP" altLang="en-US" sz="1400">
                <a:solidFill>
                  <a:srgbClr val="000000"/>
                </a:solidFill>
              </a:endParaRPr>
            </a:p>
          </p:txBody>
        </p:sp>
      </p:grpSp>
      <p:sp>
        <p:nvSpPr>
          <p:cNvPr id="87096" name="テキスト ボックス 141"/>
          <p:cNvSpPr txBox="1">
            <a:spLocks noChangeArrowheads="1"/>
          </p:cNvSpPr>
          <p:nvPr/>
        </p:nvSpPr>
        <p:spPr bwMode="auto">
          <a:xfrm>
            <a:off x="1828800" y="6477000"/>
            <a:ext cx="64293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900" dirty="0">
                <a:solidFill>
                  <a:srgbClr val="000000"/>
                </a:solidFill>
              </a:rPr>
              <a:t>* This diagram shows only infrastructures and entities which process major transaction volume in each economy.</a:t>
            </a:r>
            <a:endParaRPr lang="ja-JP" altLang="en-US" sz="900">
              <a:solidFill>
                <a:srgbClr val="000000"/>
              </a:solidFill>
            </a:endParaRPr>
          </a:p>
        </p:txBody>
      </p:sp>
      <p:sp>
        <p:nvSpPr>
          <p:cNvPr id="136" name="Slide Number Placeholder 1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9698B-5784-491F-8C06-4417349F1E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443" name="Group 163"/>
          <p:cNvGraphicFramePr>
            <a:graphicFrameLocks noGrp="1"/>
          </p:cNvGraphicFramePr>
          <p:nvPr/>
        </p:nvGraphicFramePr>
        <p:xfrm>
          <a:off x="0" y="1162050"/>
          <a:ext cx="9078913" cy="4846640"/>
        </p:xfrm>
        <a:graphic>
          <a:graphicData uri="http://schemas.openxmlformats.org/drawingml/2006/table">
            <a:tbl>
              <a:tblPr/>
              <a:tblGrid>
                <a:gridCol w="609600"/>
                <a:gridCol w="8469313"/>
              </a:tblGrid>
              <a:tr h="939800">
                <a:tc>
                  <a:txBody>
                    <a:bodyPr/>
                    <a:lstStyle/>
                    <a:p>
                      <a:pPr marL="0" marR="0" lvl="0" indent="0" algn="ctr" defTabSz="14747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Trade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  <a:p>
                      <a:pPr marL="0" marR="0" lvl="0" indent="0" algn="l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  <a:p>
                      <a:pPr marL="0" marR="0" lvl="0" indent="0" algn="l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14747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Trade</a:t>
                      </a:r>
                      <a:b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</a:b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match.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ctr" defTabSz="14747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ctr" defTabSz="14747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CCP</a:t>
                      </a:r>
                    </a:p>
                  </a:txBody>
                  <a:tcPr marL="87789" marR="87789" marT="48419" marB="484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  <a:p>
                      <a:pPr marL="0" marR="0" lvl="0" indent="0" algn="l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89194" marR="89194" marT="47302" marB="473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14747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14747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Settle. match.</a:t>
                      </a:r>
                    </a:p>
                  </a:txBody>
                  <a:tcPr marL="87789" marR="87789" marT="48419" marB="484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  <a:p>
                      <a:pPr marL="0" marR="0" lvl="0" indent="0" algn="l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  <a:p>
                      <a:pPr marL="0" marR="0" lvl="0" indent="0" algn="l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  <a:p>
                      <a:pPr marL="0" marR="0" lvl="0" indent="0" algn="l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89194" marR="89194" marT="47302" marB="473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ctr" defTabSz="14747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Bond </a:t>
                      </a:r>
                      <a:b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</a:b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Settle.</a:t>
                      </a:r>
                      <a:endParaRPr kumimoji="1" lang="ja-JP" altLang="ja-JP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ctr" defTabSz="14747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ctr" defTabSz="14747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Cash </a:t>
                      </a:r>
                      <a:b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</a:b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settle.</a:t>
                      </a:r>
                    </a:p>
                  </a:txBody>
                  <a:tcPr marL="87789" marR="87789" marT="48419" marB="484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47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89194" marR="89194" marT="47302" marB="473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6" name="テキスト ボックス 5"/>
          <p:cNvSpPr txBox="1">
            <a:spLocks noChangeArrowheads="1"/>
          </p:cNvSpPr>
          <p:nvPr/>
        </p:nvSpPr>
        <p:spPr bwMode="auto">
          <a:xfrm>
            <a:off x="5838825" y="2170113"/>
            <a:ext cx="560388" cy="344487"/>
          </a:xfrm>
          <a:prstGeom prst="rect">
            <a:avLst/>
          </a:prstGeom>
          <a:gradFill>
            <a:gsLst>
              <a:gs pos="0">
                <a:srgbClr val="FF99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 anchor="ctr" anchorCtr="1"/>
          <a:lstStyle/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ker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JASDEC</a:t>
            </a:r>
          </a:p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ker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PSMS</a:t>
            </a:r>
            <a:endParaRPr lang="en-US" altLang="ja-JP" sz="800" kern="0">
              <a:solidFill>
                <a:srgbClr val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18" name="テキスト ボックス 9"/>
          <p:cNvSpPr txBox="1">
            <a:spLocks noChangeArrowheads="1"/>
          </p:cNvSpPr>
          <p:nvPr/>
        </p:nvSpPr>
        <p:spPr bwMode="auto">
          <a:xfrm>
            <a:off x="5635625" y="5289550"/>
            <a:ext cx="763588" cy="460375"/>
          </a:xfrm>
          <a:prstGeom prst="rect">
            <a:avLst/>
          </a:prstGeom>
          <a:solidFill>
            <a:srgbClr val="66FF3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/>
          <a:lstStyle/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ker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BOJ</a:t>
            </a:r>
          </a:p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ker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BOJ-NET</a:t>
            </a:r>
            <a:br>
              <a:rPr lang="en-US" altLang="ja-JP" sz="600" ker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</a:br>
            <a:endParaRPr lang="en-US" altLang="ja-JP" sz="600" kern="0">
              <a:solidFill>
                <a:srgbClr val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97315" name="テキスト ボックス 28"/>
          <p:cNvSpPr txBox="1">
            <a:spLocks noChangeArrowheads="1"/>
          </p:cNvSpPr>
          <p:nvPr/>
        </p:nvSpPr>
        <p:spPr bwMode="auto">
          <a:xfrm>
            <a:off x="4848225" y="1208088"/>
            <a:ext cx="304800" cy="565150"/>
          </a:xfrm>
          <a:prstGeom prst="rect">
            <a:avLst/>
          </a:prstGeom>
          <a:solidFill>
            <a:srgbClr val="CCE6E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 anchor="ctr" anchorCtr="1"/>
          <a:lstStyle/>
          <a:p>
            <a:pPr algn="ctr" defTabSz="957263" eaLnBrk="0" hangingPunct="0"/>
            <a:r>
              <a:rPr lang="en-US" altLang="ja-JP" sz="800">
                <a:solidFill>
                  <a:srgbClr val="000000"/>
                </a:solidFill>
              </a:rPr>
              <a:t>OTC</a:t>
            </a:r>
          </a:p>
        </p:txBody>
      </p:sp>
      <p:sp>
        <p:nvSpPr>
          <p:cNvPr id="220" name="テキスト ボックス 33"/>
          <p:cNvSpPr txBox="1">
            <a:spLocks noChangeArrowheads="1"/>
          </p:cNvSpPr>
          <p:nvPr/>
        </p:nvSpPr>
        <p:spPr bwMode="auto">
          <a:xfrm>
            <a:off x="4833938" y="5289550"/>
            <a:ext cx="366712" cy="460375"/>
          </a:xfrm>
          <a:prstGeom prst="rect">
            <a:avLst/>
          </a:prstGeom>
          <a:solidFill>
            <a:srgbClr val="66FF3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/>
          <a:lstStyle/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kern="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BOK</a:t>
            </a:r>
          </a:p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kern="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BOK-</a:t>
            </a:r>
          </a:p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kern="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Wire+</a:t>
            </a:r>
            <a:r>
              <a:rPr lang="en-US" altLang="ja-JP" sz="800" kern="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/>
            </a:r>
            <a:br>
              <a:rPr lang="en-US" altLang="ja-JP" sz="800" kern="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</a:br>
            <a:endParaRPr lang="en-US" altLang="ja-JP" sz="800" kern="0" dirty="0">
              <a:solidFill>
                <a:srgbClr val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23" name="Line 40"/>
          <p:cNvSpPr>
            <a:spLocks noChangeShapeType="1"/>
          </p:cNvSpPr>
          <p:nvPr/>
        </p:nvSpPr>
        <p:spPr bwMode="auto">
          <a:xfrm>
            <a:off x="6132513" y="2513013"/>
            <a:ext cx="1587" cy="12176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58437" tIns="30387" rIns="58437" bIns="30387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ja-JP" altLang="en-US" kern="0">
              <a:solidFill>
                <a:sysClr val="windowText" lastClr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25" name="Line 40"/>
          <p:cNvSpPr>
            <a:spLocks noChangeShapeType="1"/>
          </p:cNvSpPr>
          <p:nvPr/>
        </p:nvSpPr>
        <p:spPr bwMode="auto">
          <a:xfrm flipH="1">
            <a:off x="6034088" y="4870450"/>
            <a:ext cx="0" cy="419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58437" tIns="30387" rIns="58437" bIns="30387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ja-JP" altLang="en-US" kern="0">
              <a:solidFill>
                <a:sysClr val="windowText" lastClr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27" name="テキスト ボックス 32"/>
          <p:cNvSpPr txBox="1">
            <a:spLocks noChangeArrowheads="1"/>
          </p:cNvSpPr>
          <p:nvPr/>
        </p:nvSpPr>
        <p:spPr bwMode="auto">
          <a:xfrm>
            <a:off x="4891088" y="3717925"/>
            <a:ext cx="546100" cy="1125538"/>
          </a:xfrm>
          <a:prstGeom prst="rect">
            <a:avLst/>
          </a:prstGeom>
          <a:gradFill>
            <a:gsLst>
              <a:gs pos="0">
                <a:srgbClr val="FF99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 anchor="ctr"/>
          <a:lstStyle/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ker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KSD</a:t>
            </a:r>
            <a:br>
              <a:rPr lang="en-US" altLang="ja-JP" sz="800" ker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</a:br>
            <a:endParaRPr lang="en-US" altLang="ja-JP" sz="800" kern="0">
              <a:solidFill>
                <a:srgbClr val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800" kern="0">
              <a:solidFill>
                <a:srgbClr val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28" name="Line 40"/>
          <p:cNvSpPr>
            <a:spLocks noChangeShapeType="1"/>
          </p:cNvSpPr>
          <p:nvPr/>
        </p:nvSpPr>
        <p:spPr bwMode="auto">
          <a:xfrm>
            <a:off x="5310188" y="3330575"/>
            <a:ext cx="0" cy="396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58437" tIns="30387" rIns="58437" bIns="30387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ja-JP" altLang="en-US" kern="0">
              <a:solidFill>
                <a:sysClr val="windowText" lastClr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29" name="Line 40"/>
          <p:cNvSpPr>
            <a:spLocks noChangeShapeType="1"/>
          </p:cNvSpPr>
          <p:nvPr/>
        </p:nvSpPr>
        <p:spPr bwMode="auto">
          <a:xfrm flipH="1">
            <a:off x="6067425" y="1781175"/>
            <a:ext cx="0" cy="35083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 wrap="none" lIns="58437" tIns="30387" rIns="58437" bIns="30387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ja-JP" altLang="en-US" kern="0">
              <a:solidFill>
                <a:sysClr val="windowText" lastClr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97322" name="テキスト ボックス 4"/>
          <p:cNvSpPr txBox="1">
            <a:spLocks noChangeArrowheads="1"/>
          </p:cNvSpPr>
          <p:nvPr/>
        </p:nvSpPr>
        <p:spPr bwMode="auto">
          <a:xfrm>
            <a:off x="5591175" y="1208088"/>
            <a:ext cx="808038" cy="565150"/>
          </a:xfrm>
          <a:prstGeom prst="rect">
            <a:avLst/>
          </a:prstGeom>
          <a:solidFill>
            <a:srgbClr val="CCE6E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 anchor="ctr" anchorCtr="1"/>
          <a:lstStyle/>
          <a:p>
            <a:pPr algn="ctr" defTabSz="957263" eaLnBrk="0" hangingPunct="0"/>
            <a:r>
              <a:rPr lang="en-US" altLang="ja-JP" sz="800">
                <a:solidFill>
                  <a:srgbClr val="000000"/>
                </a:solidFill>
              </a:rPr>
              <a:t>OTC</a:t>
            </a:r>
          </a:p>
        </p:txBody>
      </p:sp>
      <p:cxnSp>
        <p:nvCxnSpPr>
          <p:cNvPr id="97323" name="AutoShape 142"/>
          <p:cNvCxnSpPr>
            <a:cxnSpLocks noChangeShapeType="1"/>
          </p:cNvCxnSpPr>
          <p:nvPr/>
        </p:nvCxnSpPr>
        <p:spPr bwMode="auto">
          <a:xfrm>
            <a:off x="5022850" y="4838700"/>
            <a:ext cx="1588" cy="4508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32" name="テキスト ボックス 33"/>
          <p:cNvSpPr txBox="1">
            <a:spLocks noChangeArrowheads="1"/>
          </p:cNvSpPr>
          <p:nvPr/>
        </p:nvSpPr>
        <p:spPr bwMode="auto">
          <a:xfrm>
            <a:off x="8561388" y="5289550"/>
            <a:ext cx="398462" cy="460375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/>
          <a:lstStyle/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ker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Commercial</a:t>
            </a:r>
          </a:p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ker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Banks</a:t>
            </a:r>
          </a:p>
        </p:txBody>
      </p:sp>
      <p:cxnSp>
        <p:nvCxnSpPr>
          <p:cNvPr id="97325" name="AutoShape 147"/>
          <p:cNvCxnSpPr>
            <a:cxnSpLocks noChangeShapeType="1"/>
          </p:cNvCxnSpPr>
          <p:nvPr/>
        </p:nvCxnSpPr>
        <p:spPr bwMode="auto">
          <a:xfrm rot="16200000" flipH="1">
            <a:off x="8589963" y="5116513"/>
            <a:ext cx="341312" cy="47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97326" name="テキスト ボックス 28"/>
          <p:cNvSpPr txBox="1">
            <a:spLocks noChangeArrowheads="1"/>
          </p:cNvSpPr>
          <p:nvPr/>
        </p:nvSpPr>
        <p:spPr bwMode="auto">
          <a:xfrm>
            <a:off x="7867650" y="1208088"/>
            <a:ext cx="654050" cy="565150"/>
          </a:xfrm>
          <a:prstGeom prst="rect">
            <a:avLst/>
          </a:prstGeom>
          <a:solidFill>
            <a:srgbClr val="CCE6E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 anchor="ctr" anchorCtr="1"/>
          <a:lstStyle/>
          <a:p>
            <a:pPr algn="ctr" defTabSz="957263" eaLnBrk="0" hangingPunct="0"/>
            <a:r>
              <a:rPr lang="en-US" altLang="ja-JP" sz="800">
                <a:solidFill>
                  <a:srgbClr val="000000"/>
                </a:solidFill>
              </a:rPr>
              <a:t>OTC</a:t>
            </a:r>
          </a:p>
          <a:p>
            <a:pPr algn="ctr" defTabSz="957263" eaLnBrk="0" hangingPunct="0"/>
            <a:r>
              <a:rPr lang="en-US" altLang="ja-JP" sz="600">
                <a:solidFill>
                  <a:srgbClr val="000000"/>
                </a:solidFill>
              </a:rPr>
              <a:t>Inter-bank</a:t>
            </a:r>
          </a:p>
          <a:p>
            <a:pPr algn="ctr" defTabSz="957263" eaLnBrk="0" hangingPunct="0"/>
            <a:r>
              <a:rPr lang="en-US" altLang="ja-JP" sz="600">
                <a:solidFill>
                  <a:srgbClr val="000000"/>
                </a:solidFill>
              </a:rPr>
              <a:t>Bond Market</a:t>
            </a:r>
          </a:p>
        </p:txBody>
      </p:sp>
      <p:sp>
        <p:nvSpPr>
          <p:cNvPr id="235" name="Line 40"/>
          <p:cNvSpPr>
            <a:spLocks noChangeShapeType="1"/>
          </p:cNvSpPr>
          <p:nvPr/>
        </p:nvSpPr>
        <p:spPr bwMode="auto">
          <a:xfrm>
            <a:off x="8326438" y="2455863"/>
            <a:ext cx="1587" cy="1190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58437" tIns="30387" rIns="58437" bIns="30387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ja-JP" altLang="en-US" kern="0">
              <a:solidFill>
                <a:sysClr val="windowText" lastClr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36" name="テキスト ボックス 33"/>
          <p:cNvSpPr txBox="1">
            <a:spLocks noChangeArrowheads="1"/>
          </p:cNvSpPr>
          <p:nvPr/>
        </p:nvSpPr>
        <p:spPr bwMode="auto">
          <a:xfrm>
            <a:off x="7829550" y="5289550"/>
            <a:ext cx="663575" cy="460375"/>
          </a:xfrm>
          <a:prstGeom prst="rect">
            <a:avLst/>
          </a:prstGeom>
          <a:solidFill>
            <a:srgbClr val="66FF3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/>
          <a:lstStyle/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kern="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PBOC</a:t>
            </a:r>
          </a:p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kern="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HVPS CNAPS</a:t>
            </a:r>
            <a:r>
              <a:rPr lang="en-US" altLang="ja-JP" sz="800" kern="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/>
            </a:r>
            <a:br>
              <a:rPr lang="en-US" altLang="ja-JP" sz="800" kern="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</a:br>
            <a:endParaRPr lang="en-US" altLang="ja-JP" sz="800" kern="0" dirty="0">
              <a:solidFill>
                <a:srgbClr val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37" name="Line 40"/>
          <p:cNvSpPr>
            <a:spLocks noChangeShapeType="1"/>
          </p:cNvSpPr>
          <p:nvPr/>
        </p:nvSpPr>
        <p:spPr bwMode="auto">
          <a:xfrm flipH="1">
            <a:off x="8324850" y="4889500"/>
            <a:ext cx="3175" cy="393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58437" tIns="30387" rIns="58437" bIns="30387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ja-JP" altLang="en-US" kern="0">
              <a:solidFill>
                <a:sysClr val="windowText" lastClr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97330" name="テキスト ボックス 28"/>
          <p:cNvSpPr txBox="1">
            <a:spLocks noChangeArrowheads="1"/>
          </p:cNvSpPr>
          <p:nvPr/>
        </p:nvSpPr>
        <p:spPr bwMode="auto">
          <a:xfrm>
            <a:off x="7164388" y="1208088"/>
            <a:ext cx="542925" cy="565150"/>
          </a:xfrm>
          <a:prstGeom prst="rect">
            <a:avLst/>
          </a:prstGeom>
          <a:solidFill>
            <a:srgbClr val="CCE6E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 anchor="ctr" anchorCtr="1"/>
          <a:lstStyle/>
          <a:p>
            <a:pPr algn="ctr" defTabSz="957263" eaLnBrk="0" hangingPunct="0"/>
            <a:r>
              <a:rPr lang="en-US" altLang="ja-JP" sz="800">
                <a:solidFill>
                  <a:srgbClr val="000000"/>
                </a:solidFill>
              </a:rPr>
              <a:t>OTC</a:t>
            </a:r>
          </a:p>
        </p:txBody>
      </p:sp>
      <p:sp>
        <p:nvSpPr>
          <p:cNvPr id="239" name="テキスト ボックス 32"/>
          <p:cNvSpPr txBox="1">
            <a:spLocks noChangeArrowheads="1"/>
          </p:cNvSpPr>
          <p:nvPr/>
        </p:nvSpPr>
        <p:spPr bwMode="auto">
          <a:xfrm>
            <a:off x="7097713" y="3717925"/>
            <a:ext cx="544512" cy="1171575"/>
          </a:xfrm>
          <a:prstGeom prst="rect">
            <a:avLst/>
          </a:prstGeom>
          <a:solidFill>
            <a:srgbClr val="66FF3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 anchor="ctr"/>
          <a:lstStyle/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ker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HKMA</a:t>
            </a:r>
          </a:p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ker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CMU</a:t>
            </a:r>
          </a:p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600" kern="0">
              <a:solidFill>
                <a:srgbClr val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40" name="テキスト ボックス 33"/>
          <p:cNvSpPr txBox="1">
            <a:spLocks noChangeArrowheads="1"/>
          </p:cNvSpPr>
          <p:nvPr/>
        </p:nvSpPr>
        <p:spPr bwMode="auto">
          <a:xfrm>
            <a:off x="7099300" y="5289550"/>
            <a:ext cx="544513" cy="460375"/>
          </a:xfrm>
          <a:prstGeom prst="rect">
            <a:avLst/>
          </a:prstGeom>
          <a:solidFill>
            <a:srgbClr val="66FF3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/>
          <a:lstStyle/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ker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HKMA</a:t>
            </a:r>
          </a:p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ker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CHATS</a:t>
            </a:r>
            <a:r>
              <a:rPr lang="en-US" altLang="ja-JP" sz="800" ker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/>
            </a:r>
            <a:br>
              <a:rPr lang="en-US" altLang="ja-JP" sz="800" ker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</a:br>
            <a:endParaRPr lang="en-US" altLang="ja-JP" sz="800" kern="0">
              <a:solidFill>
                <a:srgbClr val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41" name="テキスト ボックス 33"/>
          <p:cNvSpPr txBox="1">
            <a:spLocks noChangeArrowheads="1"/>
          </p:cNvSpPr>
          <p:nvPr/>
        </p:nvSpPr>
        <p:spPr bwMode="auto">
          <a:xfrm>
            <a:off x="4195763" y="5289550"/>
            <a:ext cx="542925" cy="460375"/>
          </a:xfrm>
          <a:prstGeom prst="rect">
            <a:avLst/>
          </a:prstGeom>
          <a:solidFill>
            <a:srgbClr val="66FF3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95779" tIns="47890" rIns="95779" bIns="47890"/>
          <a:lstStyle/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ker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BNM</a:t>
            </a:r>
          </a:p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ker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RENTAS-IFTS</a:t>
            </a:r>
            <a:r>
              <a:rPr lang="en-US" altLang="ja-JP" sz="800" ker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/>
            </a:r>
            <a:br>
              <a:rPr lang="en-US" altLang="ja-JP" sz="800" ker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</a:br>
            <a:endParaRPr lang="en-US" altLang="ja-JP" sz="800" kern="0">
              <a:solidFill>
                <a:srgbClr val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cxnSp>
        <p:nvCxnSpPr>
          <p:cNvPr id="97334" name="直線矢印コネクタ 79"/>
          <p:cNvCxnSpPr>
            <a:cxnSpLocks noChangeShapeType="1"/>
            <a:stCxn id="97330" idx="2"/>
            <a:endCxn id="289" idx="0"/>
          </p:cNvCxnSpPr>
          <p:nvPr/>
        </p:nvCxnSpPr>
        <p:spPr bwMode="auto">
          <a:xfrm flipH="1">
            <a:off x="7429500" y="1773238"/>
            <a:ext cx="6350" cy="377825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97335" name="直線矢印コネクタ 82"/>
          <p:cNvCxnSpPr>
            <a:cxnSpLocks noChangeShapeType="1"/>
          </p:cNvCxnSpPr>
          <p:nvPr/>
        </p:nvCxnSpPr>
        <p:spPr bwMode="auto">
          <a:xfrm rot="5400000">
            <a:off x="8006556" y="1961357"/>
            <a:ext cx="377825" cy="15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97336" name="テキスト ボックス 28"/>
          <p:cNvSpPr txBox="1">
            <a:spLocks noChangeArrowheads="1"/>
          </p:cNvSpPr>
          <p:nvPr/>
        </p:nvSpPr>
        <p:spPr bwMode="auto">
          <a:xfrm>
            <a:off x="4173538" y="1208088"/>
            <a:ext cx="542925" cy="565150"/>
          </a:xfrm>
          <a:prstGeom prst="rect">
            <a:avLst/>
          </a:prstGeom>
          <a:solidFill>
            <a:srgbClr val="CCE6E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 anchor="ctr" anchorCtr="1"/>
          <a:lstStyle/>
          <a:p>
            <a:pPr algn="ctr" defTabSz="957263" eaLnBrk="0" hangingPunct="0"/>
            <a:r>
              <a:rPr lang="en-US" altLang="ja-JP" sz="800">
                <a:solidFill>
                  <a:srgbClr val="000000"/>
                </a:solidFill>
              </a:rPr>
              <a:t>OTC</a:t>
            </a:r>
          </a:p>
        </p:txBody>
      </p:sp>
      <p:sp>
        <p:nvSpPr>
          <p:cNvPr id="245" name="テキスト ボックス 33"/>
          <p:cNvSpPr txBox="1">
            <a:spLocks noChangeArrowheads="1"/>
          </p:cNvSpPr>
          <p:nvPr/>
        </p:nvSpPr>
        <p:spPr bwMode="auto">
          <a:xfrm>
            <a:off x="4173538" y="3717925"/>
            <a:ext cx="542925" cy="1168400"/>
          </a:xfrm>
          <a:prstGeom prst="rect">
            <a:avLst/>
          </a:prstGeom>
          <a:solidFill>
            <a:srgbClr val="66FF3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 anchor="ctr"/>
          <a:lstStyle/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ker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BNM</a:t>
            </a:r>
          </a:p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ker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RENTAS-SSDS</a:t>
            </a:r>
            <a:br>
              <a:rPr lang="en-US" altLang="ja-JP" sz="600" ker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</a:br>
            <a:endParaRPr lang="en-US" altLang="ja-JP" sz="600" kern="0">
              <a:solidFill>
                <a:srgbClr val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cxnSp>
        <p:nvCxnSpPr>
          <p:cNvPr id="97338" name="直線矢印コネクタ 131"/>
          <p:cNvCxnSpPr>
            <a:cxnSpLocks noChangeShapeType="1"/>
            <a:stCxn id="239" idx="2"/>
            <a:endCxn id="240" idx="0"/>
          </p:cNvCxnSpPr>
          <p:nvPr/>
        </p:nvCxnSpPr>
        <p:spPr bwMode="auto">
          <a:xfrm rot="16200000" flipH="1">
            <a:off x="7170738" y="5089525"/>
            <a:ext cx="400050" cy="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47" name="テキスト ボックス 33"/>
          <p:cNvSpPr txBox="1">
            <a:spLocks noChangeArrowheads="1"/>
          </p:cNvSpPr>
          <p:nvPr/>
        </p:nvSpPr>
        <p:spPr bwMode="auto">
          <a:xfrm>
            <a:off x="6467475" y="5289550"/>
            <a:ext cx="542925" cy="460375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/>
          <a:lstStyle/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kern="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Commercial</a:t>
            </a:r>
            <a:br>
              <a:rPr lang="en-US" altLang="ja-JP" sz="800" kern="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</a:br>
            <a:r>
              <a:rPr lang="en-US" altLang="ja-JP" sz="800" kern="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Banks</a:t>
            </a:r>
          </a:p>
        </p:txBody>
      </p:sp>
      <p:sp>
        <p:nvSpPr>
          <p:cNvPr id="97340" name="テキスト ボックス 28"/>
          <p:cNvSpPr txBox="1">
            <a:spLocks noChangeArrowheads="1"/>
          </p:cNvSpPr>
          <p:nvPr/>
        </p:nvSpPr>
        <p:spPr bwMode="auto">
          <a:xfrm>
            <a:off x="6454775" y="1208088"/>
            <a:ext cx="336550" cy="565150"/>
          </a:xfrm>
          <a:prstGeom prst="rect">
            <a:avLst/>
          </a:prstGeom>
          <a:solidFill>
            <a:srgbClr val="CCE6E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 anchor="ctr" anchorCtr="1"/>
          <a:lstStyle/>
          <a:p>
            <a:pPr algn="ctr" defTabSz="957263" eaLnBrk="0" hangingPunct="0"/>
            <a:r>
              <a:rPr lang="en-US" altLang="ja-JP" sz="800">
                <a:solidFill>
                  <a:srgbClr val="000000"/>
                </a:solidFill>
              </a:rPr>
              <a:t>OTC</a:t>
            </a:r>
          </a:p>
        </p:txBody>
      </p:sp>
      <p:sp>
        <p:nvSpPr>
          <p:cNvPr id="249" name="テキスト ボックス 33"/>
          <p:cNvSpPr txBox="1">
            <a:spLocks noChangeArrowheads="1"/>
          </p:cNvSpPr>
          <p:nvPr/>
        </p:nvSpPr>
        <p:spPr bwMode="auto">
          <a:xfrm>
            <a:off x="6467475" y="3717925"/>
            <a:ext cx="542925" cy="1171575"/>
          </a:xfrm>
          <a:prstGeom prst="rect">
            <a:avLst/>
          </a:prstGeom>
          <a:gradFill>
            <a:gsLst>
              <a:gs pos="0">
                <a:srgbClr val="FF99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 anchor="ctr"/>
          <a:lstStyle/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kern="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KSEI</a:t>
            </a:r>
          </a:p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kern="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C-BEST</a:t>
            </a:r>
          </a:p>
        </p:txBody>
      </p:sp>
      <p:cxnSp>
        <p:nvCxnSpPr>
          <p:cNvPr id="97342" name="直線矢印コネクタ 159"/>
          <p:cNvCxnSpPr>
            <a:cxnSpLocks noChangeShapeType="1"/>
          </p:cNvCxnSpPr>
          <p:nvPr/>
        </p:nvCxnSpPr>
        <p:spPr bwMode="auto">
          <a:xfrm rot="16200000" flipH="1">
            <a:off x="5687219" y="2745582"/>
            <a:ext cx="1944687" cy="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97343" name="直線矢印コネクタ 182"/>
          <p:cNvCxnSpPr>
            <a:cxnSpLocks noChangeShapeType="1"/>
            <a:endCxn id="276" idx="0"/>
          </p:cNvCxnSpPr>
          <p:nvPr/>
        </p:nvCxnSpPr>
        <p:spPr bwMode="auto">
          <a:xfrm>
            <a:off x="3770313" y="2513013"/>
            <a:ext cx="4762" cy="979487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55" name="テキスト ボックス 33"/>
          <p:cNvSpPr txBox="1">
            <a:spLocks noChangeArrowheads="1"/>
          </p:cNvSpPr>
          <p:nvPr/>
        </p:nvSpPr>
        <p:spPr bwMode="auto">
          <a:xfrm>
            <a:off x="3633788" y="3841750"/>
            <a:ext cx="320675" cy="1063625"/>
          </a:xfrm>
          <a:prstGeom prst="rect">
            <a:avLst/>
          </a:prstGeom>
          <a:gradFill>
            <a:gsLst>
              <a:gs pos="0">
                <a:srgbClr val="FF99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 anchor="ctr"/>
          <a:lstStyle/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kern="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PDTC</a:t>
            </a:r>
            <a:r>
              <a:rPr lang="en-US" altLang="ja-JP" sz="600" kern="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/>
            </a:r>
            <a:br>
              <a:rPr lang="en-US" altLang="ja-JP" sz="600" kern="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</a:br>
            <a:endParaRPr lang="en-US" altLang="ja-JP" sz="600" kern="0" dirty="0">
              <a:solidFill>
                <a:srgbClr val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56" name="テキスト ボックス 33"/>
          <p:cNvSpPr txBox="1">
            <a:spLocks noChangeArrowheads="1"/>
          </p:cNvSpPr>
          <p:nvPr/>
        </p:nvSpPr>
        <p:spPr bwMode="auto">
          <a:xfrm>
            <a:off x="2752725" y="5289550"/>
            <a:ext cx="542925" cy="460375"/>
          </a:xfrm>
          <a:prstGeom prst="rect">
            <a:avLst/>
          </a:prstGeom>
          <a:solidFill>
            <a:srgbClr val="66FF3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/>
          <a:lstStyle/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ker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MAS</a:t>
            </a:r>
          </a:p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ker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MEPS+ RTGS</a:t>
            </a:r>
            <a:br>
              <a:rPr lang="en-US" altLang="ja-JP" sz="600" ker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</a:br>
            <a:endParaRPr lang="en-US" altLang="ja-JP" sz="600" kern="0">
              <a:solidFill>
                <a:srgbClr val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97346" name="テキスト ボックス 28"/>
          <p:cNvSpPr txBox="1">
            <a:spLocks noChangeArrowheads="1"/>
          </p:cNvSpPr>
          <p:nvPr/>
        </p:nvSpPr>
        <p:spPr bwMode="auto">
          <a:xfrm>
            <a:off x="2752725" y="1208088"/>
            <a:ext cx="542925" cy="565150"/>
          </a:xfrm>
          <a:prstGeom prst="rect">
            <a:avLst/>
          </a:prstGeom>
          <a:solidFill>
            <a:srgbClr val="CCE6E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 anchor="ctr" anchorCtr="1"/>
          <a:lstStyle/>
          <a:p>
            <a:pPr algn="ctr" defTabSz="957263" eaLnBrk="0" hangingPunct="0"/>
            <a:r>
              <a:rPr lang="en-US" altLang="ja-JP" sz="800">
                <a:solidFill>
                  <a:srgbClr val="000000"/>
                </a:solidFill>
              </a:rPr>
              <a:t>OTC</a:t>
            </a:r>
          </a:p>
        </p:txBody>
      </p:sp>
      <p:cxnSp>
        <p:nvCxnSpPr>
          <p:cNvPr id="97347" name="直線矢印コネクタ 217"/>
          <p:cNvCxnSpPr>
            <a:cxnSpLocks noChangeShapeType="1"/>
            <a:stCxn id="97346" idx="2"/>
          </p:cNvCxnSpPr>
          <p:nvPr/>
        </p:nvCxnSpPr>
        <p:spPr bwMode="auto">
          <a:xfrm rot="5400000">
            <a:off x="2051844" y="2745582"/>
            <a:ext cx="1944687" cy="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260" name="Line 40"/>
          <p:cNvSpPr>
            <a:spLocks noChangeShapeType="1"/>
          </p:cNvSpPr>
          <p:nvPr/>
        </p:nvSpPr>
        <p:spPr bwMode="auto">
          <a:xfrm flipH="1">
            <a:off x="3779838" y="3609975"/>
            <a:ext cx="3175" cy="234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58437" tIns="30387" rIns="58437" bIns="30387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ja-JP" altLang="en-US" kern="0">
              <a:solidFill>
                <a:sysClr val="windowText" lastClr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64" name="テキスト ボックス 33"/>
          <p:cNvSpPr txBox="1">
            <a:spLocks noChangeArrowheads="1"/>
          </p:cNvSpPr>
          <p:nvPr/>
        </p:nvSpPr>
        <p:spPr bwMode="auto">
          <a:xfrm>
            <a:off x="2128838" y="5289550"/>
            <a:ext cx="544512" cy="460375"/>
          </a:xfrm>
          <a:prstGeom prst="rect">
            <a:avLst/>
          </a:prstGeom>
          <a:solidFill>
            <a:srgbClr val="66FF3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/>
          <a:lstStyle/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kern="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BOT</a:t>
            </a:r>
          </a:p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kern="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BAHTNET</a:t>
            </a:r>
          </a:p>
        </p:txBody>
      </p:sp>
      <p:sp>
        <p:nvSpPr>
          <p:cNvPr id="97350" name="テキスト ボックス 28"/>
          <p:cNvSpPr txBox="1">
            <a:spLocks noChangeArrowheads="1"/>
          </p:cNvSpPr>
          <p:nvPr/>
        </p:nvSpPr>
        <p:spPr bwMode="auto">
          <a:xfrm>
            <a:off x="2128838" y="1208088"/>
            <a:ext cx="544512" cy="565150"/>
          </a:xfrm>
          <a:prstGeom prst="rect">
            <a:avLst/>
          </a:prstGeom>
          <a:solidFill>
            <a:srgbClr val="CCE6E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 anchor="ctr" anchorCtr="1"/>
          <a:lstStyle/>
          <a:p>
            <a:pPr algn="ctr" defTabSz="957263" eaLnBrk="0" hangingPunct="0"/>
            <a:r>
              <a:rPr lang="en-US" altLang="ja-JP" sz="800">
                <a:solidFill>
                  <a:srgbClr val="000000"/>
                </a:solidFill>
              </a:rPr>
              <a:t>OTC</a:t>
            </a:r>
          </a:p>
        </p:txBody>
      </p:sp>
      <p:sp>
        <p:nvSpPr>
          <p:cNvPr id="266" name="テキスト ボックス 28"/>
          <p:cNvSpPr txBox="1">
            <a:spLocks noChangeArrowheads="1"/>
          </p:cNvSpPr>
          <p:nvPr/>
        </p:nvSpPr>
        <p:spPr bwMode="auto">
          <a:xfrm>
            <a:off x="2128838" y="2151063"/>
            <a:ext cx="544512" cy="344487"/>
          </a:xfrm>
          <a:prstGeom prst="rect">
            <a:avLst/>
          </a:prstGeom>
          <a:gradFill>
            <a:gsLst>
              <a:gs pos="0">
                <a:srgbClr val="FF99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 anchor="ctr" anchorCtr="1"/>
          <a:lstStyle/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kern="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TCH</a:t>
            </a:r>
          </a:p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kern="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PTI</a:t>
            </a:r>
          </a:p>
        </p:txBody>
      </p:sp>
      <p:grpSp>
        <p:nvGrpSpPr>
          <p:cNvPr id="2" name="グループ化 116"/>
          <p:cNvGrpSpPr>
            <a:grpSpLocks/>
          </p:cNvGrpSpPr>
          <p:nvPr/>
        </p:nvGrpSpPr>
        <p:grpSpPr bwMode="auto">
          <a:xfrm>
            <a:off x="2128838" y="3709988"/>
            <a:ext cx="544512" cy="1152525"/>
            <a:chOff x="2305943" y="3537012"/>
            <a:chExt cx="588963" cy="1152129"/>
          </a:xfrm>
        </p:grpSpPr>
        <p:sp>
          <p:nvSpPr>
            <p:cNvPr id="268" name="テキスト ボックス 33"/>
            <p:cNvSpPr txBox="1">
              <a:spLocks noChangeArrowheads="1"/>
            </p:cNvSpPr>
            <p:nvPr/>
          </p:nvSpPr>
          <p:spPr bwMode="auto">
            <a:xfrm>
              <a:off x="2305943" y="4005163"/>
              <a:ext cx="588963" cy="683978"/>
            </a:xfrm>
            <a:prstGeom prst="rect">
              <a:avLst/>
            </a:prstGeom>
            <a:gradFill>
              <a:gsLst>
                <a:gs pos="0">
                  <a:srgbClr val="FF9999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 anchor="ctr"/>
            <a:lstStyle/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kern="0" dirty="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rPr>
                <a:t>TSD</a:t>
              </a:r>
            </a:p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600" kern="0" dirty="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rPr>
                <a:t>PTI</a:t>
              </a:r>
            </a:p>
          </p:txBody>
        </p:sp>
        <p:sp>
          <p:nvSpPr>
            <p:cNvPr id="269" name="テキスト ボックス 33"/>
            <p:cNvSpPr txBox="1">
              <a:spLocks noChangeArrowheads="1"/>
            </p:cNvSpPr>
            <p:nvPr/>
          </p:nvSpPr>
          <p:spPr bwMode="auto">
            <a:xfrm>
              <a:off x="2305943" y="3537012"/>
              <a:ext cx="588963" cy="468151"/>
            </a:xfrm>
            <a:prstGeom prst="rect">
              <a:avLst/>
            </a:prstGeom>
            <a:gradFill>
              <a:gsLst>
                <a:gs pos="0">
                  <a:srgbClr val="FF9999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 anchor="ctr"/>
            <a:lstStyle/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kern="0" dirty="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rPr>
                <a:t>TCH</a:t>
              </a:r>
            </a:p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600" kern="0" dirty="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rPr>
                <a:t>PTI</a:t>
              </a:r>
            </a:p>
          </p:txBody>
        </p:sp>
      </p:grpSp>
      <p:sp>
        <p:nvSpPr>
          <p:cNvPr id="270" name="テキスト ボックス 33"/>
          <p:cNvSpPr txBox="1">
            <a:spLocks noChangeArrowheads="1"/>
          </p:cNvSpPr>
          <p:nvPr/>
        </p:nvSpPr>
        <p:spPr bwMode="auto">
          <a:xfrm>
            <a:off x="1482725" y="5289550"/>
            <a:ext cx="544513" cy="460375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/>
          <a:lstStyle/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ker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BIDV</a:t>
            </a:r>
          </a:p>
        </p:txBody>
      </p:sp>
      <p:sp>
        <p:nvSpPr>
          <p:cNvPr id="271" name="テキスト ボックス 33"/>
          <p:cNvSpPr txBox="1">
            <a:spLocks noChangeArrowheads="1"/>
          </p:cNvSpPr>
          <p:nvPr/>
        </p:nvSpPr>
        <p:spPr bwMode="auto">
          <a:xfrm>
            <a:off x="1482725" y="3717925"/>
            <a:ext cx="544513" cy="1177925"/>
          </a:xfrm>
          <a:prstGeom prst="rect">
            <a:avLst/>
          </a:prstGeom>
          <a:gradFill>
            <a:gsLst>
              <a:gs pos="0">
                <a:srgbClr val="FF99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 anchor="ctr"/>
          <a:lstStyle/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ker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VSD</a:t>
            </a:r>
          </a:p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600" kern="0">
              <a:solidFill>
                <a:srgbClr val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72" name="テキスト ボックス 28"/>
          <p:cNvSpPr txBox="1">
            <a:spLocks noChangeArrowheads="1"/>
          </p:cNvSpPr>
          <p:nvPr/>
        </p:nvSpPr>
        <p:spPr bwMode="auto">
          <a:xfrm>
            <a:off x="1482725" y="2151063"/>
            <a:ext cx="544513" cy="344487"/>
          </a:xfrm>
          <a:prstGeom prst="rect">
            <a:avLst/>
          </a:prstGeom>
          <a:solidFill>
            <a:srgbClr val="FF9999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 anchor="ctr" anchorCtr="1"/>
          <a:lstStyle/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ker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HNX</a:t>
            </a:r>
          </a:p>
        </p:txBody>
      </p:sp>
      <p:sp>
        <p:nvSpPr>
          <p:cNvPr id="273" name="テキスト ボックス 5"/>
          <p:cNvSpPr txBox="1">
            <a:spLocks noChangeArrowheads="1"/>
          </p:cNvSpPr>
          <p:nvPr/>
        </p:nvSpPr>
        <p:spPr bwMode="auto">
          <a:xfrm>
            <a:off x="8610600" y="3733800"/>
            <a:ext cx="298450" cy="1198563"/>
          </a:xfrm>
          <a:prstGeom prst="rect">
            <a:avLst/>
          </a:prstGeom>
          <a:gradFill>
            <a:gsLst>
              <a:gs pos="0">
                <a:srgbClr val="FF99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 anchor="ctr"/>
          <a:lstStyle/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kern="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CSDCC</a:t>
            </a:r>
            <a:br>
              <a:rPr lang="en-US" altLang="ja-JP" sz="600" kern="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</a:br>
            <a:endParaRPr lang="en-US" altLang="ja-JP" sz="600" kern="0" dirty="0">
              <a:solidFill>
                <a:srgbClr val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76" name="テキスト ボックス 28"/>
          <p:cNvSpPr txBox="1">
            <a:spLocks noChangeArrowheads="1"/>
          </p:cNvSpPr>
          <p:nvPr/>
        </p:nvSpPr>
        <p:spPr bwMode="auto">
          <a:xfrm>
            <a:off x="3541713" y="3492500"/>
            <a:ext cx="465137" cy="184150"/>
          </a:xfrm>
          <a:prstGeom prst="rect">
            <a:avLst/>
          </a:prstGeom>
          <a:solidFill>
            <a:srgbClr val="FF9999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 anchor="ctr"/>
          <a:lstStyle/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kern="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PDEx</a:t>
            </a:r>
          </a:p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kern="0" dirty="0" err="1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eDvP</a:t>
            </a:r>
            <a:endParaRPr lang="en-US" altLang="ja-JP" sz="600" kern="0" dirty="0">
              <a:solidFill>
                <a:srgbClr val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cxnSp>
        <p:nvCxnSpPr>
          <p:cNvPr id="97358" name="直線矢印コネクタ 82"/>
          <p:cNvCxnSpPr>
            <a:cxnSpLocks noChangeShapeType="1"/>
          </p:cNvCxnSpPr>
          <p:nvPr/>
        </p:nvCxnSpPr>
        <p:spPr bwMode="auto">
          <a:xfrm rot="16200000" flipH="1">
            <a:off x="4067176" y="2744787"/>
            <a:ext cx="1947862" cy="4763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280" name="テキスト ボックス 32"/>
          <p:cNvSpPr txBox="1">
            <a:spLocks noChangeArrowheads="1"/>
          </p:cNvSpPr>
          <p:nvPr/>
        </p:nvSpPr>
        <p:spPr bwMode="auto">
          <a:xfrm>
            <a:off x="8161338" y="3717925"/>
            <a:ext cx="331787" cy="1171575"/>
          </a:xfrm>
          <a:prstGeom prst="rect">
            <a:avLst/>
          </a:prstGeom>
          <a:gradFill>
            <a:gsLst>
              <a:gs pos="0">
                <a:srgbClr val="66FF3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 anchor="ctr"/>
          <a:lstStyle/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kern="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CCDC</a:t>
            </a:r>
            <a:br>
              <a:rPr lang="en-US" altLang="ja-JP" sz="800" kern="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</a:br>
            <a:endParaRPr lang="en-US" altLang="ja-JP" sz="800" kern="0" dirty="0">
              <a:solidFill>
                <a:srgbClr val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800" kern="0" dirty="0">
              <a:solidFill>
                <a:srgbClr val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88" name="Line 40"/>
          <p:cNvSpPr>
            <a:spLocks noChangeShapeType="1"/>
          </p:cNvSpPr>
          <p:nvPr/>
        </p:nvSpPr>
        <p:spPr bwMode="auto">
          <a:xfrm>
            <a:off x="7426325" y="2455863"/>
            <a:ext cx="3175" cy="127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58437" tIns="30387" rIns="58437" bIns="30387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ja-JP" altLang="en-US" kern="0">
              <a:solidFill>
                <a:sysClr val="windowText" lastClr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89" name="テキスト ボックス 29"/>
          <p:cNvSpPr txBox="1">
            <a:spLocks noChangeArrowheads="1"/>
          </p:cNvSpPr>
          <p:nvPr/>
        </p:nvSpPr>
        <p:spPr bwMode="auto">
          <a:xfrm>
            <a:off x="7196138" y="2151063"/>
            <a:ext cx="466725" cy="379412"/>
          </a:xfrm>
          <a:prstGeom prst="rect">
            <a:avLst/>
          </a:prstGeom>
          <a:solidFill>
            <a:srgbClr val="66FF3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 anchor="ctr" anchorCtr="1"/>
          <a:lstStyle/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ker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HKMA</a:t>
            </a:r>
          </a:p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ker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CMU</a:t>
            </a:r>
            <a:endParaRPr lang="en-US" altLang="ja-JP" sz="800" kern="0">
              <a:solidFill>
                <a:srgbClr val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90" name="テキスト ボックス 29"/>
          <p:cNvSpPr txBox="1">
            <a:spLocks noChangeArrowheads="1"/>
          </p:cNvSpPr>
          <p:nvPr/>
        </p:nvSpPr>
        <p:spPr bwMode="auto">
          <a:xfrm>
            <a:off x="4305300" y="2149475"/>
            <a:ext cx="415925" cy="342900"/>
          </a:xfrm>
          <a:prstGeom prst="rect">
            <a:avLst/>
          </a:prstGeom>
          <a:gradFill>
            <a:gsLst>
              <a:gs pos="0">
                <a:srgbClr val="FF99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 anchor="ctr"/>
          <a:lstStyle/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kern="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BMS</a:t>
            </a:r>
          </a:p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kern="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ETP</a:t>
            </a:r>
          </a:p>
        </p:txBody>
      </p:sp>
      <p:sp>
        <p:nvSpPr>
          <p:cNvPr id="291" name="Line 40"/>
          <p:cNvSpPr>
            <a:spLocks noChangeShapeType="1"/>
          </p:cNvSpPr>
          <p:nvPr/>
        </p:nvSpPr>
        <p:spPr bwMode="auto">
          <a:xfrm>
            <a:off x="4521200" y="1781175"/>
            <a:ext cx="1588" cy="37941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 wrap="none" lIns="58437" tIns="30387" rIns="58437" bIns="30387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ja-JP" altLang="en-US" kern="0">
              <a:solidFill>
                <a:sysClr val="windowText" lastClr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92" name="Line 40"/>
          <p:cNvSpPr>
            <a:spLocks noChangeShapeType="1"/>
          </p:cNvSpPr>
          <p:nvPr/>
        </p:nvSpPr>
        <p:spPr bwMode="auto">
          <a:xfrm>
            <a:off x="4522788" y="2501900"/>
            <a:ext cx="0" cy="12160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 wrap="none" lIns="58437" tIns="30387" rIns="58437" bIns="30387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ja-JP" altLang="en-US" kern="0">
              <a:solidFill>
                <a:sysClr val="windowText" lastClr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93" name="Line 40"/>
          <p:cNvSpPr>
            <a:spLocks noChangeShapeType="1"/>
          </p:cNvSpPr>
          <p:nvPr/>
        </p:nvSpPr>
        <p:spPr bwMode="auto">
          <a:xfrm flipH="1">
            <a:off x="4246563" y="1771650"/>
            <a:ext cx="1587" cy="19558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 wrap="none" lIns="58437" tIns="30387" rIns="58437" bIns="30387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ja-JP" altLang="en-US" kern="0">
              <a:solidFill>
                <a:sysClr val="windowText" lastClr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94" name="テキスト ボックス 34"/>
          <p:cNvSpPr txBox="1">
            <a:spLocks noChangeArrowheads="1"/>
          </p:cNvSpPr>
          <p:nvPr/>
        </p:nvSpPr>
        <p:spPr bwMode="auto">
          <a:xfrm>
            <a:off x="650875" y="1233488"/>
            <a:ext cx="730250" cy="4464050"/>
          </a:xfrm>
          <a:prstGeom prst="rect">
            <a:avLst/>
          </a:prstGeom>
          <a:solidFill>
            <a:srgbClr val="CCE6EF"/>
          </a:solidFill>
          <a:ln w="25400" algn="ctr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none" lIns="95779" tIns="47890" rIns="95779" bIns="47890"/>
          <a:lstStyle/>
          <a:p>
            <a:pPr algn="ctr" defTabSz="957263" eaLnBrk="0" hangingPunct="0"/>
            <a:endParaRPr lang="en-US" altLang="ja-JP" sz="800">
              <a:solidFill>
                <a:srgbClr val="000000"/>
              </a:solidFill>
            </a:endParaRPr>
          </a:p>
        </p:txBody>
      </p:sp>
      <p:sp>
        <p:nvSpPr>
          <p:cNvPr id="295" name="Line 40"/>
          <p:cNvSpPr>
            <a:spLocks noChangeShapeType="1"/>
          </p:cNvSpPr>
          <p:nvPr/>
        </p:nvSpPr>
        <p:spPr bwMode="auto">
          <a:xfrm>
            <a:off x="4440238" y="4889500"/>
            <a:ext cx="1587" cy="401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58437" tIns="30387" rIns="58437" bIns="30387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ja-JP" altLang="en-US" kern="0">
              <a:solidFill>
                <a:sysClr val="windowText" lastClr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96" name="Line 40"/>
          <p:cNvSpPr>
            <a:spLocks noChangeShapeType="1"/>
          </p:cNvSpPr>
          <p:nvPr/>
        </p:nvSpPr>
        <p:spPr bwMode="auto">
          <a:xfrm flipH="1">
            <a:off x="6732588" y="4905375"/>
            <a:ext cx="0" cy="396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58437" tIns="30387" rIns="58437" bIns="30387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ja-JP" altLang="en-US" kern="0">
              <a:solidFill>
                <a:sysClr val="windowText" lastClr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97" name="Line 40"/>
          <p:cNvSpPr>
            <a:spLocks noChangeShapeType="1"/>
          </p:cNvSpPr>
          <p:nvPr/>
        </p:nvSpPr>
        <p:spPr bwMode="auto">
          <a:xfrm flipH="1">
            <a:off x="3032125" y="4889500"/>
            <a:ext cx="1588" cy="406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58437" tIns="30387" rIns="58437" bIns="30387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ja-JP" altLang="en-US" kern="0">
              <a:solidFill>
                <a:sysClr val="windowText" lastClr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98" name="Line 40"/>
          <p:cNvSpPr>
            <a:spLocks noChangeShapeType="1"/>
          </p:cNvSpPr>
          <p:nvPr/>
        </p:nvSpPr>
        <p:spPr bwMode="auto">
          <a:xfrm flipH="1">
            <a:off x="2400300" y="4870450"/>
            <a:ext cx="0" cy="412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58437" tIns="30387" rIns="58437" bIns="30387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ja-JP" altLang="en-US" kern="0">
              <a:solidFill>
                <a:sysClr val="windowText" lastClr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99" name="Line 40"/>
          <p:cNvSpPr>
            <a:spLocks noChangeShapeType="1"/>
          </p:cNvSpPr>
          <p:nvPr/>
        </p:nvSpPr>
        <p:spPr bwMode="auto">
          <a:xfrm flipH="1">
            <a:off x="1755775" y="4889500"/>
            <a:ext cx="0" cy="400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58437" tIns="30387" rIns="58437" bIns="30387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ja-JP" altLang="en-US" kern="0">
              <a:solidFill>
                <a:sysClr val="windowText" lastClr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00" name="Line 40"/>
          <p:cNvSpPr>
            <a:spLocks noChangeShapeType="1"/>
          </p:cNvSpPr>
          <p:nvPr/>
        </p:nvSpPr>
        <p:spPr bwMode="auto">
          <a:xfrm>
            <a:off x="2400300" y="2511425"/>
            <a:ext cx="0" cy="1200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58437" tIns="30387" rIns="58437" bIns="30387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ja-JP" altLang="en-US" kern="0">
              <a:solidFill>
                <a:sysClr val="windowText" lastClr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01" name="Line 40"/>
          <p:cNvSpPr>
            <a:spLocks noChangeShapeType="1"/>
          </p:cNvSpPr>
          <p:nvPr/>
        </p:nvSpPr>
        <p:spPr bwMode="auto">
          <a:xfrm>
            <a:off x="1755775" y="2493963"/>
            <a:ext cx="0" cy="1223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58437" tIns="30387" rIns="58437" bIns="30387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ja-JP" altLang="en-US" kern="0">
              <a:solidFill>
                <a:sysClr val="windowText" lastClr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03" name="Line 40"/>
          <p:cNvSpPr>
            <a:spLocks noChangeShapeType="1"/>
          </p:cNvSpPr>
          <p:nvPr/>
        </p:nvSpPr>
        <p:spPr bwMode="auto">
          <a:xfrm flipH="1">
            <a:off x="1755775" y="1760538"/>
            <a:ext cx="0" cy="396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 wrap="none" lIns="58437" tIns="30387" rIns="58437" bIns="30387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ja-JP" altLang="en-US" kern="0">
              <a:solidFill>
                <a:sysClr val="windowText" lastClr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04" name="Line 40"/>
          <p:cNvSpPr>
            <a:spLocks noChangeShapeType="1"/>
          </p:cNvSpPr>
          <p:nvPr/>
        </p:nvSpPr>
        <p:spPr bwMode="auto">
          <a:xfrm>
            <a:off x="2400300" y="1760538"/>
            <a:ext cx="0" cy="396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 wrap="none" lIns="58437" tIns="30387" rIns="58437" bIns="30387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ja-JP" altLang="en-US" kern="0">
              <a:solidFill>
                <a:sysClr val="windowText" lastClr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97376" name="テキスト ボックス 28"/>
          <p:cNvSpPr txBox="1">
            <a:spLocks noChangeArrowheads="1"/>
          </p:cNvSpPr>
          <p:nvPr/>
        </p:nvSpPr>
        <p:spPr bwMode="auto">
          <a:xfrm>
            <a:off x="1482725" y="1208088"/>
            <a:ext cx="544513" cy="565150"/>
          </a:xfrm>
          <a:prstGeom prst="rect">
            <a:avLst/>
          </a:prstGeom>
          <a:solidFill>
            <a:srgbClr val="CCE6E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 anchor="ctr" anchorCtr="1"/>
          <a:lstStyle/>
          <a:p>
            <a:pPr algn="ctr" defTabSz="957263" eaLnBrk="0" hangingPunct="0"/>
            <a:r>
              <a:rPr lang="en-US" altLang="ja-JP" sz="800">
                <a:solidFill>
                  <a:srgbClr val="000000"/>
                </a:solidFill>
              </a:rPr>
              <a:t>OTC</a:t>
            </a:r>
          </a:p>
        </p:txBody>
      </p:sp>
      <p:sp>
        <p:nvSpPr>
          <p:cNvPr id="97377" name="テキスト ボックス 130"/>
          <p:cNvSpPr txBox="1">
            <a:spLocks noChangeArrowheads="1"/>
          </p:cNvSpPr>
          <p:nvPr/>
        </p:nvSpPr>
        <p:spPr bwMode="auto">
          <a:xfrm>
            <a:off x="219075" y="6067425"/>
            <a:ext cx="6238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1100">
                <a:solidFill>
                  <a:srgbClr val="000000"/>
                </a:solidFill>
              </a:rPr>
              <a:t>NOTE:</a:t>
            </a:r>
            <a:endParaRPr lang="ja-JP" altLang="en-US" sz="1100">
              <a:solidFill>
                <a:srgbClr val="000000"/>
              </a:solidFill>
            </a:endParaRPr>
          </a:p>
        </p:txBody>
      </p:sp>
      <p:sp>
        <p:nvSpPr>
          <p:cNvPr id="308" name="正方形/長方形 233"/>
          <p:cNvSpPr>
            <a:spLocks noChangeArrowheads="1"/>
          </p:cNvSpPr>
          <p:nvPr/>
        </p:nvSpPr>
        <p:spPr bwMode="auto">
          <a:xfrm>
            <a:off x="815975" y="6083300"/>
            <a:ext cx="865188" cy="215900"/>
          </a:xfrm>
          <a:prstGeom prst="rect">
            <a:avLst/>
          </a:prstGeom>
          <a:solidFill>
            <a:srgbClr val="FF9999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/>
          <a:lstStyle/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ker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Exchange Market</a:t>
            </a:r>
            <a:endParaRPr lang="ja-JP" altLang="en-US" sz="800" kern="0">
              <a:solidFill>
                <a:srgbClr val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09" name="正方形/長方形 234"/>
          <p:cNvSpPr>
            <a:spLocks noChangeArrowheads="1"/>
          </p:cNvSpPr>
          <p:nvPr/>
        </p:nvSpPr>
        <p:spPr bwMode="auto">
          <a:xfrm>
            <a:off x="815975" y="6335713"/>
            <a:ext cx="865188" cy="215900"/>
          </a:xfrm>
          <a:prstGeom prst="rect">
            <a:avLst/>
          </a:prstGeom>
          <a:solidFill>
            <a:srgbClr val="66FF3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 anchor="ctr"/>
          <a:lstStyle/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ker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Central Bank</a:t>
            </a:r>
            <a:endParaRPr lang="ja-JP" altLang="en-US" sz="800" kern="0">
              <a:solidFill>
                <a:srgbClr val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10" name="正方形/長方形 235"/>
          <p:cNvSpPr>
            <a:spLocks noChangeArrowheads="1"/>
          </p:cNvSpPr>
          <p:nvPr/>
        </p:nvSpPr>
        <p:spPr bwMode="auto">
          <a:xfrm>
            <a:off x="815975" y="6597650"/>
            <a:ext cx="865188" cy="215900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/>
          <a:lstStyle/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ker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Commercial Bank</a:t>
            </a:r>
            <a:endParaRPr lang="ja-JP" altLang="en-US" sz="800" kern="0">
              <a:solidFill>
                <a:srgbClr val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11" name="Line 40"/>
          <p:cNvSpPr>
            <a:spLocks noChangeShapeType="1"/>
          </p:cNvSpPr>
          <p:nvPr/>
        </p:nvSpPr>
        <p:spPr bwMode="auto">
          <a:xfrm rot="-5400000">
            <a:off x="3181350" y="5894388"/>
            <a:ext cx="0" cy="666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58437" tIns="30387" rIns="58437" bIns="30387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ja-JP" altLang="en-US" kern="0">
              <a:solidFill>
                <a:sysClr val="windowText" lastClr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97382" name="テキスト ボックス 237"/>
          <p:cNvSpPr txBox="1">
            <a:spLocks noChangeArrowheads="1"/>
          </p:cNvSpPr>
          <p:nvPr/>
        </p:nvSpPr>
        <p:spPr bwMode="auto">
          <a:xfrm>
            <a:off x="3548063" y="6129338"/>
            <a:ext cx="2459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ja-JP" sz="800">
                <a:solidFill>
                  <a:srgbClr val="000000"/>
                </a:solidFill>
              </a:rPr>
              <a:t>Direct intersystem connection</a:t>
            </a:r>
            <a:endParaRPr lang="ja-JP" altLang="en-US" sz="800">
              <a:solidFill>
                <a:srgbClr val="000000"/>
              </a:solidFill>
            </a:endParaRPr>
          </a:p>
        </p:txBody>
      </p:sp>
      <p:sp>
        <p:nvSpPr>
          <p:cNvPr id="313" name="Line 40"/>
          <p:cNvSpPr>
            <a:spLocks noChangeShapeType="1"/>
          </p:cNvSpPr>
          <p:nvPr/>
        </p:nvSpPr>
        <p:spPr bwMode="auto">
          <a:xfrm rot="-5400000">
            <a:off x="3183732" y="6074569"/>
            <a:ext cx="0" cy="66833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 wrap="none" lIns="58437" tIns="30387" rIns="58437" bIns="30387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ja-JP" altLang="en-US" kern="0">
              <a:solidFill>
                <a:sysClr val="windowText" lastClr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97384" name="テキスト ボックス 239"/>
          <p:cNvSpPr txBox="1">
            <a:spLocks noChangeArrowheads="1"/>
          </p:cNvSpPr>
          <p:nvPr/>
        </p:nvSpPr>
        <p:spPr bwMode="auto">
          <a:xfrm>
            <a:off x="3549650" y="6310313"/>
            <a:ext cx="52165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ja-JP" sz="800">
                <a:solidFill>
                  <a:srgbClr val="000000"/>
                </a:solidFill>
              </a:rPr>
              <a:t>Indirect connection . Trade data (bond settlement instructions) are entered to CSD by agent custodians.</a:t>
            </a:r>
            <a:endParaRPr lang="ja-JP" altLang="en-US" sz="800">
              <a:solidFill>
                <a:srgbClr val="000000"/>
              </a:solidFill>
            </a:endParaRPr>
          </a:p>
        </p:txBody>
      </p:sp>
      <p:sp>
        <p:nvSpPr>
          <p:cNvPr id="315" name="Line 40"/>
          <p:cNvSpPr>
            <a:spLocks noChangeShapeType="1"/>
          </p:cNvSpPr>
          <p:nvPr/>
        </p:nvSpPr>
        <p:spPr bwMode="auto">
          <a:xfrm flipH="1">
            <a:off x="5753100" y="1773238"/>
            <a:ext cx="0" cy="19351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 wrap="none" lIns="58437" tIns="30387" rIns="58437" bIns="30387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ja-JP" altLang="en-US" kern="0">
              <a:solidFill>
                <a:sysClr val="windowText" lastClr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9738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191" tIns="61096" rIns="122191" bIns="61096" anchor="ctr"/>
          <a:lstStyle/>
          <a:p>
            <a:pPr algn="ctr" eaLnBrk="0" hangingPunct="0"/>
            <a:r>
              <a:rPr lang="en-US" altLang="ja-JP" sz="2400" u="sng">
                <a:solidFill>
                  <a:srgbClr val="000000"/>
                </a:solidFill>
                <a:ea typeface="Arial Unicode MS" pitchFamily="50" charset="-128"/>
                <a:cs typeface="Arial Unicode MS" pitchFamily="50" charset="-128"/>
              </a:rPr>
              <a:t>ASEAN+3 Corporate Bond Market Diagram</a:t>
            </a:r>
          </a:p>
        </p:txBody>
      </p:sp>
      <p:grpSp>
        <p:nvGrpSpPr>
          <p:cNvPr id="3" name="グループ化 116"/>
          <p:cNvGrpSpPr>
            <a:grpSpLocks/>
          </p:cNvGrpSpPr>
          <p:nvPr/>
        </p:nvGrpSpPr>
        <p:grpSpPr bwMode="auto">
          <a:xfrm>
            <a:off x="2771775" y="3724275"/>
            <a:ext cx="544513" cy="1152525"/>
            <a:chOff x="2305943" y="3537012"/>
            <a:chExt cx="588963" cy="1152129"/>
          </a:xfrm>
        </p:grpSpPr>
        <p:sp>
          <p:nvSpPr>
            <p:cNvPr id="113" name="テキスト ボックス 33"/>
            <p:cNvSpPr txBox="1">
              <a:spLocks noChangeArrowheads="1"/>
            </p:cNvSpPr>
            <p:nvPr/>
          </p:nvSpPr>
          <p:spPr bwMode="auto">
            <a:xfrm>
              <a:off x="2305943" y="4005164"/>
              <a:ext cx="588963" cy="683977"/>
            </a:xfrm>
            <a:prstGeom prst="rect">
              <a:avLst/>
            </a:prstGeom>
            <a:gradFill>
              <a:gsLst>
                <a:gs pos="0">
                  <a:srgbClr val="FF9999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 anchor="ctr"/>
            <a:lstStyle/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kern="0" dirty="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rPr>
                <a:t>CDP</a:t>
              </a:r>
            </a:p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600" kern="0" dirty="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rPr>
                <a:t>DCSS</a:t>
              </a:r>
            </a:p>
          </p:txBody>
        </p:sp>
        <p:sp>
          <p:nvSpPr>
            <p:cNvPr id="114" name="テキスト ボックス 33"/>
            <p:cNvSpPr txBox="1">
              <a:spLocks noChangeArrowheads="1"/>
            </p:cNvSpPr>
            <p:nvPr/>
          </p:nvSpPr>
          <p:spPr bwMode="auto">
            <a:xfrm>
              <a:off x="2305943" y="3537012"/>
              <a:ext cx="588963" cy="468152"/>
            </a:xfrm>
            <a:prstGeom prst="rect">
              <a:avLst/>
            </a:prstGeom>
            <a:gradFill>
              <a:gsLst>
                <a:gs pos="0">
                  <a:srgbClr val="FF9999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 anchor="ctr"/>
            <a:lstStyle/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kern="0" dirty="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rPr>
                <a:t>CDP</a:t>
              </a:r>
            </a:p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600" kern="0" dirty="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rPr>
                <a:t>PSMS</a:t>
              </a:r>
            </a:p>
          </p:txBody>
        </p:sp>
      </p:grpSp>
      <p:grpSp>
        <p:nvGrpSpPr>
          <p:cNvPr id="4" name="グループ化 116"/>
          <p:cNvGrpSpPr>
            <a:grpSpLocks/>
          </p:cNvGrpSpPr>
          <p:nvPr/>
        </p:nvGrpSpPr>
        <p:grpSpPr bwMode="auto">
          <a:xfrm>
            <a:off x="5624513" y="3721100"/>
            <a:ext cx="687387" cy="1152525"/>
            <a:chOff x="2305943" y="3537012"/>
            <a:chExt cx="588963" cy="1152129"/>
          </a:xfrm>
        </p:grpSpPr>
        <p:sp>
          <p:nvSpPr>
            <p:cNvPr id="126" name="テキスト ボックス 33"/>
            <p:cNvSpPr txBox="1">
              <a:spLocks noChangeArrowheads="1"/>
            </p:cNvSpPr>
            <p:nvPr/>
          </p:nvSpPr>
          <p:spPr bwMode="auto">
            <a:xfrm>
              <a:off x="2305943" y="4005164"/>
              <a:ext cx="588963" cy="683977"/>
            </a:xfrm>
            <a:prstGeom prst="rect">
              <a:avLst/>
            </a:prstGeom>
            <a:gradFill>
              <a:gsLst>
                <a:gs pos="0">
                  <a:srgbClr val="FF9999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 anchor="ctr"/>
            <a:lstStyle/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kern="0" dirty="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rPr>
                <a:t>JASDEC</a:t>
              </a:r>
            </a:p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600" kern="0" dirty="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rPr>
                <a:t>Book Entry </a:t>
              </a:r>
              <a:br>
                <a:rPr lang="en-US" altLang="ja-JP" sz="600" kern="0" dirty="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rPr>
              </a:br>
              <a:r>
                <a:rPr lang="en-US" altLang="ja-JP" sz="600" kern="0" dirty="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rPr>
                <a:t>Transfer System</a:t>
              </a:r>
            </a:p>
          </p:txBody>
        </p:sp>
        <p:sp>
          <p:nvSpPr>
            <p:cNvPr id="127" name="テキスト ボックス 33"/>
            <p:cNvSpPr txBox="1">
              <a:spLocks noChangeArrowheads="1"/>
            </p:cNvSpPr>
            <p:nvPr/>
          </p:nvSpPr>
          <p:spPr bwMode="auto">
            <a:xfrm>
              <a:off x="2305943" y="3537012"/>
              <a:ext cx="588963" cy="468152"/>
            </a:xfrm>
            <a:prstGeom prst="rect">
              <a:avLst/>
            </a:prstGeom>
            <a:gradFill>
              <a:gsLst>
                <a:gs pos="0">
                  <a:srgbClr val="FF9999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5779" tIns="47890" rIns="95779" bIns="47890" anchor="ctr"/>
            <a:lstStyle/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kern="0" dirty="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rPr>
                <a:t>JASDEC</a:t>
              </a:r>
            </a:p>
            <a:p>
              <a:pPr algn="ctr" defTabSz="9572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600" kern="0" dirty="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rPr>
                <a:t>PSMS</a:t>
              </a:r>
            </a:p>
          </p:txBody>
        </p:sp>
      </p:grpSp>
      <p:sp>
        <p:nvSpPr>
          <p:cNvPr id="105" name="Line 40"/>
          <p:cNvSpPr>
            <a:spLocks noChangeShapeType="1"/>
          </p:cNvSpPr>
          <p:nvPr/>
        </p:nvSpPr>
        <p:spPr bwMode="auto">
          <a:xfrm flipH="1">
            <a:off x="7956550" y="2452688"/>
            <a:ext cx="3175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58437" tIns="30387" rIns="58437" bIns="30387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ja-JP" altLang="en-US" kern="0">
              <a:solidFill>
                <a:sysClr val="windowText" lastClr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106" name="Line 40"/>
          <p:cNvSpPr>
            <a:spLocks noChangeShapeType="1"/>
          </p:cNvSpPr>
          <p:nvPr/>
        </p:nvSpPr>
        <p:spPr bwMode="auto">
          <a:xfrm flipH="1">
            <a:off x="7958138" y="4886325"/>
            <a:ext cx="3175" cy="393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58437" tIns="30387" rIns="58437" bIns="30387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ja-JP" altLang="en-US" kern="0">
              <a:solidFill>
                <a:sysClr val="windowText" lastClr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107" name="テキスト ボックス 32"/>
          <p:cNvSpPr txBox="1">
            <a:spLocks noChangeArrowheads="1"/>
          </p:cNvSpPr>
          <p:nvPr/>
        </p:nvSpPr>
        <p:spPr bwMode="auto">
          <a:xfrm>
            <a:off x="7796213" y="3749675"/>
            <a:ext cx="331787" cy="1136650"/>
          </a:xfrm>
          <a:prstGeom prst="rect">
            <a:avLst/>
          </a:prstGeom>
          <a:gradFill>
            <a:gsLst>
              <a:gs pos="0">
                <a:srgbClr val="66FF3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 anchor="ctr"/>
          <a:lstStyle/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kern="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SHCH</a:t>
            </a:r>
            <a:br>
              <a:rPr lang="en-US" altLang="ja-JP" sz="800" kern="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</a:br>
            <a:endParaRPr lang="en-US" altLang="ja-JP" sz="800" kern="0" dirty="0">
              <a:solidFill>
                <a:srgbClr val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800" kern="0" dirty="0">
              <a:solidFill>
                <a:srgbClr val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108" name="正方形/長方形 233"/>
          <p:cNvSpPr>
            <a:spLocks noChangeArrowheads="1"/>
          </p:cNvSpPr>
          <p:nvPr/>
        </p:nvSpPr>
        <p:spPr bwMode="auto">
          <a:xfrm>
            <a:off x="1814513" y="6092825"/>
            <a:ext cx="863600" cy="215900"/>
          </a:xfrm>
          <a:prstGeom prst="rect">
            <a:avLst/>
          </a:prstGeom>
          <a:gradFill>
            <a:gsLst>
              <a:gs pos="0">
                <a:srgbClr val="FF99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/>
          <a:lstStyle/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kern="0" dirty="0">
                <a:solidFill>
                  <a:srgbClr val="000000"/>
                </a:solidFill>
                <a:ea typeface="굴림" pitchFamily="50" charset="-127"/>
              </a:rPr>
              <a:t>Exchange  related</a:t>
            </a:r>
            <a:endParaRPr lang="ja-JP" altLang="en-US" sz="800" kern="0" dirty="0">
              <a:solidFill>
                <a:srgbClr val="000000"/>
              </a:solidFill>
              <a:ea typeface="굴림" pitchFamily="50" charset="-127"/>
            </a:endParaRPr>
          </a:p>
        </p:txBody>
      </p:sp>
      <p:sp>
        <p:nvSpPr>
          <p:cNvPr id="112" name="正方形/長方形 234"/>
          <p:cNvSpPr>
            <a:spLocks noChangeArrowheads="1"/>
          </p:cNvSpPr>
          <p:nvPr/>
        </p:nvSpPr>
        <p:spPr bwMode="auto">
          <a:xfrm>
            <a:off x="1781175" y="6381750"/>
            <a:ext cx="863600" cy="215900"/>
          </a:xfrm>
          <a:prstGeom prst="rect">
            <a:avLst/>
          </a:prstGeom>
          <a:gradFill>
            <a:gsLst>
              <a:gs pos="0">
                <a:srgbClr val="66FF3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 anchor="ctr"/>
          <a:lstStyle/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kern="0" dirty="0">
                <a:solidFill>
                  <a:srgbClr val="000000"/>
                </a:solidFill>
                <a:ea typeface="굴림" pitchFamily="50" charset="-127"/>
              </a:rPr>
              <a:t>Central Bank related</a:t>
            </a:r>
            <a:endParaRPr lang="ja-JP" altLang="en-US" sz="800" kern="0" dirty="0">
              <a:solidFill>
                <a:srgbClr val="000000"/>
              </a:solidFill>
              <a:ea typeface="굴림" pitchFamily="50" charset="-127"/>
            </a:endParaRPr>
          </a:p>
        </p:txBody>
      </p:sp>
      <p:sp>
        <p:nvSpPr>
          <p:cNvPr id="116" name="テキスト ボックス 33"/>
          <p:cNvSpPr txBox="1">
            <a:spLocks noChangeArrowheads="1"/>
          </p:cNvSpPr>
          <p:nvPr/>
        </p:nvSpPr>
        <p:spPr bwMode="auto">
          <a:xfrm>
            <a:off x="3332163" y="5289550"/>
            <a:ext cx="431800" cy="447675"/>
          </a:xfrm>
          <a:prstGeom prst="rect">
            <a:avLst/>
          </a:prstGeom>
          <a:solidFill>
            <a:srgbClr val="66FF3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/>
          <a:lstStyle/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ker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BSP</a:t>
            </a:r>
          </a:p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ker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PhilPass</a:t>
            </a:r>
          </a:p>
        </p:txBody>
      </p:sp>
      <p:sp>
        <p:nvSpPr>
          <p:cNvPr id="117" name="Line 40"/>
          <p:cNvSpPr>
            <a:spLocks noChangeShapeType="1"/>
          </p:cNvSpPr>
          <p:nvPr/>
        </p:nvSpPr>
        <p:spPr bwMode="auto">
          <a:xfrm>
            <a:off x="3997325" y="3683000"/>
            <a:ext cx="6350" cy="1581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58437" tIns="30387" rIns="58437" bIns="30387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ja-JP" altLang="en-US" kern="0">
              <a:solidFill>
                <a:sysClr val="windowText" lastClr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118" name="テキスト ボックス 33"/>
          <p:cNvSpPr txBox="1">
            <a:spLocks noChangeArrowheads="1"/>
          </p:cNvSpPr>
          <p:nvPr/>
        </p:nvSpPr>
        <p:spPr bwMode="auto">
          <a:xfrm>
            <a:off x="3779838" y="5284788"/>
            <a:ext cx="398462" cy="460375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/>
          <a:lstStyle/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ker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Commercial</a:t>
            </a:r>
          </a:p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ker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Banks</a:t>
            </a:r>
          </a:p>
        </p:txBody>
      </p:sp>
      <p:sp>
        <p:nvSpPr>
          <p:cNvPr id="119" name="Line 40"/>
          <p:cNvSpPr>
            <a:spLocks noChangeShapeType="1"/>
          </p:cNvSpPr>
          <p:nvPr/>
        </p:nvSpPr>
        <p:spPr bwMode="auto">
          <a:xfrm>
            <a:off x="3584575" y="3689350"/>
            <a:ext cx="6350" cy="1581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58437" tIns="30387" rIns="58437" bIns="30387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ja-JP" altLang="en-US" kern="0">
              <a:solidFill>
                <a:sysClr val="windowText" lastClr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97399" name="テキスト ボックス 28"/>
          <p:cNvSpPr txBox="1">
            <a:spLocks noChangeArrowheads="1"/>
          </p:cNvSpPr>
          <p:nvPr/>
        </p:nvSpPr>
        <p:spPr bwMode="auto">
          <a:xfrm>
            <a:off x="3500438" y="1219200"/>
            <a:ext cx="373062" cy="565150"/>
          </a:xfrm>
          <a:prstGeom prst="rect">
            <a:avLst/>
          </a:prstGeom>
          <a:solidFill>
            <a:srgbClr val="CCE6EF"/>
          </a:solidFill>
          <a:ln w="9525" algn="ctr">
            <a:noFill/>
            <a:miter lim="800000"/>
            <a:headEnd/>
            <a:tailEnd/>
          </a:ln>
        </p:spPr>
        <p:txBody>
          <a:bodyPr wrap="none" lIns="95779" tIns="47890" rIns="95779" bIns="47890" anchor="ctr" anchorCtr="1"/>
          <a:lstStyle/>
          <a:p>
            <a:pPr algn="ctr" defTabSz="957263" eaLnBrk="0" hangingPunct="0"/>
            <a:r>
              <a:rPr lang="en-US" altLang="ja-JP" sz="800">
                <a:solidFill>
                  <a:srgbClr val="000000"/>
                </a:solidFill>
              </a:rPr>
              <a:t>OTC</a:t>
            </a:r>
          </a:p>
        </p:txBody>
      </p:sp>
      <p:sp>
        <p:nvSpPr>
          <p:cNvPr id="263" name="テキスト ボックス 28"/>
          <p:cNvSpPr txBox="1">
            <a:spLocks noChangeArrowheads="1"/>
          </p:cNvSpPr>
          <p:nvPr/>
        </p:nvSpPr>
        <p:spPr bwMode="auto">
          <a:xfrm>
            <a:off x="3498850" y="2162175"/>
            <a:ext cx="539750" cy="361950"/>
          </a:xfrm>
          <a:prstGeom prst="rect">
            <a:avLst/>
          </a:prstGeom>
          <a:solidFill>
            <a:srgbClr val="FF9999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 anchor="ctr" anchorCtr="1"/>
          <a:lstStyle/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kern="0">
                <a:solidFill>
                  <a:srgbClr val="000000"/>
                </a:solidFill>
                <a:ea typeface="굴림" pitchFamily="50" charset="-127"/>
              </a:rPr>
              <a:t>PDEx</a:t>
            </a:r>
          </a:p>
        </p:txBody>
      </p:sp>
      <p:sp>
        <p:nvSpPr>
          <p:cNvPr id="97401" name="Line 40"/>
          <p:cNvSpPr>
            <a:spLocks noChangeShapeType="1"/>
          </p:cNvSpPr>
          <p:nvPr/>
        </p:nvSpPr>
        <p:spPr bwMode="auto">
          <a:xfrm flipH="1">
            <a:off x="3775075" y="1784350"/>
            <a:ext cx="0" cy="390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58437" tIns="30387" rIns="58437" bIns="30387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7402" name="テキスト ボックス 34"/>
          <p:cNvSpPr txBox="1">
            <a:spLocks noChangeArrowheads="1"/>
          </p:cNvSpPr>
          <p:nvPr/>
        </p:nvSpPr>
        <p:spPr bwMode="auto">
          <a:xfrm>
            <a:off x="3840163" y="1208088"/>
            <a:ext cx="200025" cy="541337"/>
          </a:xfrm>
          <a:prstGeom prst="rect">
            <a:avLst/>
          </a:prstGeom>
          <a:solidFill>
            <a:srgbClr val="FF9999"/>
          </a:solidFill>
          <a:ln w="9525" algn="ctr">
            <a:noFill/>
            <a:miter lim="800000"/>
            <a:headEnd/>
            <a:tailEnd/>
          </a:ln>
        </p:spPr>
        <p:txBody>
          <a:bodyPr wrap="none" lIns="95779" tIns="47890" rIns="95779" bIns="47890"/>
          <a:lstStyle/>
          <a:p>
            <a:pPr algn="ctr" defTabSz="957263" eaLnBrk="0" hangingPunct="0"/>
            <a:r>
              <a:rPr lang="en-US" altLang="ja-JP" sz="600">
                <a:solidFill>
                  <a:srgbClr val="000000"/>
                </a:solidFill>
              </a:rPr>
              <a:t/>
            </a:r>
            <a:br>
              <a:rPr lang="en-US" altLang="ja-JP" sz="600">
                <a:solidFill>
                  <a:srgbClr val="000000"/>
                </a:solidFill>
              </a:rPr>
            </a:br>
            <a:endParaRPr lang="en-US" altLang="ja-JP" sz="600">
              <a:solidFill>
                <a:srgbClr val="000000"/>
              </a:solidFill>
            </a:endParaRPr>
          </a:p>
          <a:p>
            <a:pPr algn="ctr" defTabSz="957263" eaLnBrk="0" hangingPunct="0"/>
            <a:r>
              <a:rPr lang="en-US" altLang="ja-JP" sz="600">
                <a:solidFill>
                  <a:srgbClr val="000000"/>
                </a:solidFill>
              </a:rPr>
              <a:t>PDEx</a:t>
            </a:r>
          </a:p>
        </p:txBody>
      </p:sp>
      <p:sp>
        <p:nvSpPr>
          <p:cNvPr id="97403" name="テキスト ボックス 28"/>
          <p:cNvSpPr txBox="1">
            <a:spLocks noChangeArrowheads="1"/>
          </p:cNvSpPr>
          <p:nvPr/>
        </p:nvSpPr>
        <p:spPr bwMode="auto">
          <a:xfrm>
            <a:off x="3495675" y="1208088"/>
            <a:ext cx="544513" cy="56515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 anchor="ctr" anchorCtr="1"/>
          <a:lstStyle/>
          <a:p>
            <a:pPr algn="ctr" defTabSz="957263" eaLnBrk="0" hangingPunct="0"/>
            <a:endParaRPr lang="en-US" altLang="ja-JP" sz="800">
              <a:solidFill>
                <a:srgbClr val="000000"/>
              </a:solidFill>
            </a:endParaRPr>
          </a:p>
        </p:txBody>
      </p:sp>
      <p:sp>
        <p:nvSpPr>
          <p:cNvPr id="97404" name="テキスト ボックス 34"/>
          <p:cNvSpPr txBox="1">
            <a:spLocks noChangeArrowheads="1"/>
          </p:cNvSpPr>
          <p:nvPr/>
        </p:nvSpPr>
        <p:spPr bwMode="auto">
          <a:xfrm>
            <a:off x="5232400" y="1211263"/>
            <a:ext cx="195263" cy="576262"/>
          </a:xfrm>
          <a:prstGeom prst="rect">
            <a:avLst/>
          </a:prstGeom>
          <a:solidFill>
            <a:srgbClr val="FF9999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/>
          <a:lstStyle/>
          <a:p>
            <a:pPr algn="ctr" defTabSz="957263" eaLnBrk="0" hangingPunct="0"/>
            <a:endParaRPr lang="en-US" altLang="ja-JP" sz="800">
              <a:solidFill>
                <a:srgbClr val="000000"/>
              </a:solidFill>
            </a:endParaRPr>
          </a:p>
          <a:p>
            <a:pPr algn="ctr" defTabSz="957263" eaLnBrk="0" hangingPunct="0"/>
            <a:endParaRPr lang="en-US" altLang="ja-JP" sz="800">
              <a:solidFill>
                <a:srgbClr val="000000"/>
              </a:solidFill>
            </a:endParaRPr>
          </a:p>
          <a:p>
            <a:pPr algn="ctr" defTabSz="957263" eaLnBrk="0" hangingPunct="0"/>
            <a:r>
              <a:rPr lang="en-US" altLang="ja-JP" sz="800">
                <a:solidFill>
                  <a:srgbClr val="000000"/>
                </a:solidFill>
              </a:rPr>
              <a:t>KRX</a:t>
            </a:r>
          </a:p>
          <a:p>
            <a:pPr algn="ctr" defTabSz="957263" eaLnBrk="0" hangingPunct="0"/>
            <a:endParaRPr lang="en-US" altLang="ja-JP" sz="800">
              <a:solidFill>
                <a:srgbClr val="000000"/>
              </a:solidFill>
            </a:endParaRPr>
          </a:p>
        </p:txBody>
      </p:sp>
      <p:cxnSp>
        <p:nvCxnSpPr>
          <p:cNvPr id="97405" name="AutoShape 135"/>
          <p:cNvCxnSpPr>
            <a:cxnSpLocks noChangeShapeType="1"/>
            <a:stCxn id="97404" idx="2"/>
            <a:endCxn id="282" idx="0"/>
          </p:cNvCxnSpPr>
          <p:nvPr/>
        </p:nvCxnSpPr>
        <p:spPr bwMode="auto">
          <a:xfrm>
            <a:off x="5330825" y="1787525"/>
            <a:ext cx="6350" cy="1193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82" name="テキスト ボックス 34"/>
          <p:cNvSpPr txBox="1">
            <a:spLocks noChangeArrowheads="1"/>
          </p:cNvSpPr>
          <p:nvPr/>
        </p:nvSpPr>
        <p:spPr bwMode="auto">
          <a:xfrm>
            <a:off x="5237163" y="2981325"/>
            <a:ext cx="200025" cy="442913"/>
          </a:xfrm>
          <a:prstGeom prst="rect">
            <a:avLst/>
          </a:prstGeom>
          <a:solidFill>
            <a:srgbClr val="FF9999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/>
          <a:lstStyle/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kern="0">
                <a:solidFill>
                  <a:srgbClr val="000000"/>
                </a:solidFill>
                <a:ea typeface="굴림" pitchFamily="50" charset="-127"/>
              </a:rPr>
              <a:t>KRX</a:t>
            </a:r>
            <a:br>
              <a:rPr lang="en-US" altLang="ja-JP" sz="800" kern="0">
                <a:solidFill>
                  <a:srgbClr val="000000"/>
                </a:solidFill>
                <a:ea typeface="굴림" pitchFamily="50" charset="-127"/>
              </a:rPr>
            </a:br>
            <a:r>
              <a:rPr lang="en-US" altLang="ja-JP" sz="800" kern="0">
                <a:solidFill>
                  <a:srgbClr val="000000"/>
                </a:solidFill>
                <a:ea typeface="굴림" pitchFamily="50" charset="-127"/>
              </a:rPr>
              <a:t/>
            </a:r>
            <a:br>
              <a:rPr lang="en-US" altLang="ja-JP" sz="800" kern="0">
                <a:solidFill>
                  <a:srgbClr val="000000"/>
                </a:solidFill>
                <a:ea typeface="굴림" pitchFamily="50" charset="-127"/>
              </a:rPr>
            </a:br>
            <a:r>
              <a:rPr lang="en-US" altLang="ja-JP" sz="800" kern="0">
                <a:solidFill>
                  <a:srgbClr val="000000"/>
                </a:solidFill>
                <a:ea typeface="굴림" pitchFamily="50" charset="-127"/>
              </a:rPr>
              <a:t/>
            </a:r>
            <a:br>
              <a:rPr lang="en-US" altLang="ja-JP" sz="800" kern="0">
                <a:solidFill>
                  <a:srgbClr val="000000"/>
                </a:solidFill>
                <a:ea typeface="굴림" pitchFamily="50" charset="-127"/>
              </a:rPr>
            </a:br>
            <a:r>
              <a:rPr lang="en-US" altLang="ja-JP" sz="800" kern="0">
                <a:solidFill>
                  <a:srgbClr val="000000"/>
                </a:solidFill>
                <a:ea typeface="굴림" pitchFamily="50" charset="-127"/>
              </a:rPr>
              <a:t/>
            </a:r>
            <a:br>
              <a:rPr lang="en-US" altLang="ja-JP" sz="800" kern="0">
                <a:solidFill>
                  <a:srgbClr val="000000"/>
                </a:solidFill>
                <a:ea typeface="굴림" pitchFamily="50" charset="-127"/>
              </a:rPr>
            </a:br>
            <a:r>
              <a:rPr lang="en-US" altLang="ja-JP" sz="800" kern="0">
                <a:solidFill>
                  <a:srgbClr val="000000"/>
                </a:solidFill>
                <a:ea typeface="굴림" pitchFamily="50" charset="-127"/>
              </a:rPr>
              <a:t/>
            </a:r>
            <a:br>
              <a:rPr lang="en-US" altLang="ja-JP" sz="800" kern="0">
                <a:solidFill>
                  <a:srgbClr val="000000"/>
                </a:solidFill>
                <a:ea typeface="굴림" pitchFamily="50" charset="-127"/>
              </a:rPr>
            </a:br>
            <a:r>
              <a:rPr lang="en-US" altLang="ja-JP" sz="800" kern="0">
                <a:solidFill>
                  <a:srgbClr val="000000"/>
                </a:solidFill>
                <a:ea typeface="굴림" pitchFamily="50" charset="-127"/>
              </a:rPr>
              <a:t/>
            </a:r>
            <a:br>
              <a:rPr lang="en-US" altLang="ja-JP" sz="800" kern="0">
                <a:solidFill>
                  <a:srgbClr val="000000"/>
                </a:solidFill>
                <a:ea typeface="굴림" pitchFamily="50" charset="-127"/>
              </a:rPr>
            </a:br>
            <a:r>
              <a:rPr lang="en-US" altLang="ja-JP" sz="800" kern="0">
                <a:solidFill>
                  <a:srgbClr val="000000"/>
                </a:solidFill>
                <a:ea typeface="굴림" pitchFamily="50" charset="-127"/>
              </a:rPr>
              <a:t/>
            </a:r>
            <a:br>
              <a:rPr lang="en-US" altLang="ja-JP" sz="800" kern="0">
                <a:solidFill>
                  <a:srgbClr val="000000"/>
                </a:solidFill>
                <a:ea typeface="굴림" pitchFamily="50" charset="-127"/>
              </a:rPr>
            </a:br>
            <a:r>
              <a:rPr lang="en-US" altLang="ja-JP" sz="800" kern="0">
                <a:solidFill>
                  <a:srgbClr val="000000"/>
                </a:solidFill>
                <a:ea typeface="굴림" pitchFamily="50" charset="-127"/>
              </a:rPr>
              <a:t/>
            </a:r>
            <a:br>
              <a:rPr lang="en-US" altLang="ja-JP" sz="800" kern="0">
                <a:solidFill>
                  <a:srgbClr val="000000"/>
                </a:solidFill>
                <a:ea typeface="굴림" pitchFamily="50" charset="-127"/>
              </a:rPr>
            </a:br>
            <a:r>
              <a:rPr lang="en-US" altLang="ja-JP" sz="800" kern="0">
                <a:solidFill>
                  <a:srgbClr val="000000"/>
                </a:solidFill>
                <a:ea typeface="굴림" pitchFamily="50" charset="-127"/>
              </a:rPr>
              <a:t/>
            </a:r>
            <a:br>
              <a:rPr lang="en-US" altLang="ja-JP" sz="800" kern="0">
                <a:solidFill>
                  <a:srgbClr val="000000"/>
                </a:solidFill>
                <a:ea typeface="굴림" pitchFamily="50" charset="-127"/>
              </a:rPr>
            </a:br>
            <a:r>
              <a:rPr lang="en-US" altLang="ja-JP" sz="800" kern="0">
                <a:solidFill>
                  <a:srgbClr val="000000"/>
                </a:solidFill>
                <a:ea typeface="굴림" pitchFamily="50" charset="-127"/>
              </a:rPr>
              <a:t/>
            </a:r>
            <a:br>
              <a:rPr lang="en-US" altLang="ja-JP" sz="800" kern="0">
                <a:solidFill>
                  <a:srgbClr val="000000"/>
                </a:solidFill>
                <a:ea typeface="굴림" pitchFamily="50" charset="-127"/>
              </a:rPr>
            </a:br>
            <a:r>
              <a:rPr lang="en-US" altLang="ja-JP" sz="800" kern="0">
                <a:solidFill>
                  <a:srgbClr val="000000"/>
                </a:solidFill>
                <a:ea typeface="굴림" pitchFamily="50" charset="-127"/>
              </a:rPr>
              <a:t/>
            </a:r>
            <a:br>
              <a:rPr lang="en-US" altLang="ja-JP" sz="800" kern="0">
                <a:solidFill>
                  <a:srgbClr val="000000"/>
                </a:solidFill>
                <a:ea typeface="굴림" pitchFamily="50" charset="-127"/>
              </a:rPr>
            </a:br>
            <a:endParaRPr lang="en-US" altLang="ja-JP" sz="800" kern="0">
              <a:solidFill>
                <a:srgbClr val="000000"/>
              </a:solidFill>
              <a:ea typeface="굴림" pitchFamily="50" charset="-127"/>
            </a:endParaRPr>
          </a:p>
        </p:txBody>
      </p:sp>
      <p:sp>
        <p:nvSpPr>
          <p:cNvPr id="97407" name="テキスト ボックス 34"/>
          <p:cNvSpPr txBox="1">
            <a:spLocks noChangeArrowheads="1"/>
          </p:cNvSpPr>
          <p:nvPr/>
        </p:nvSpPr>
        <p:spPr bwMode="auto">
          <a:xfrm>
            <a:off x="5262563" y="2189163"/>
            <a:ext cx="165100" cy="323850"/>
          </a:xfrm>
          <a:prstGeom prst="rect">
            <a:avLst/>
          </a:prstGeom>
          <a:solidFill>
            <a:srgbClr val="FF9999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/>
          <a:lstStyle/>
          <a:p>
            <a:pPr algn="ctr" defTabSz="957263" eaLnBrk="0" hangingPunct="0"/>
            <a:endParaRPr lang="en-US" altLang="ja-JP" sz="600">
              <a:solidFill>
                <a:srgbClr val="000000"/>
              </a:solidFill>
            </a:endParaRPr>
          </a:p>
          <a:p>
            <a:pPr algn="ctr" defTabSz="957263" eaLnBrk="0" hangingPunct="0"/>
            <a:r>
              <a:rPr lang="en-US" altLang="ja-JP" sz="600">
                <a:solidFill>
                  <a:srgbClr val="000000"/>
                </a:solidFill>
              </a:rPr>
              <a:t>KRX</a:t>
            </a:r>
          </a:p>
          <a:p>
            <a:pPr algn="ctr" defTabSz="957263" eaLnBrk="0" hangingPunct="0"/>
            <a:endParaRPr lang="en-US" altLang="ja-JP" sz="800">
              <a:solidFill>
                <a:srgbClr val="000000"/>
              </a:solidFill>
            </a:endParaRPr>
          </a:p>
        </p:txBody>
      </p:sp>
      <p:sp>
        <p:nvSpPr>
          <p:cNvPr id="277" name="Line 40"/>
          <p:cNvSpPr>
            <a:spLocks noChangeShapeType="1"/>
          </p:cNvSpPr>
          <p:nvPr/>
        </p:nvSpPr>
        <p:spPr bwMode="auto">
          <a:xfrm>
            <a:off x="8759825" y="1773238"/>
            <a:ext cx="0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58437" tIns="30387" rIns="58437" bIns="30387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ja-JP" altLang="en-US" kern="0">
              <a:solidFill>
                <a:sysClr val="windowText" lastClr="000000"/>
              </a:solidFill>
              <a:ea typeface="굴림" pitchFamily="50" charset="-127"/>
              <a:cs typeface="Arial" pitchFamily="34" charset="0"/>
            </a:endParaRPr>
          </a:p>
        </p:txBody>
      </p:sp>
      <p:sp>
        <p:nvSpPr>
          <p:cNvPr id="97409" name="テキスト ボックス 34"/>
          <p:cNvSpPr txBox="1">
            <a:spLocks noChangeArrowheads="1"/>
          </p:cNvSpPr>
          <p:nvPr/>
        </p:nvSpPr>
        <p:spPr bwMode="auto">
          <a:xfrm>
            <a:off x="8643938" y="1216025"/>
            <a:ext cx="233362" cy="565150"/>
          </a:xfrm>
          <a:prstGeom prst="rect">
            <a:avLst/>
          </a:prstGeom>
          <a:solidFill>
            <a:srgbClr val="FF9999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/>
          <a:lstStyle/>
          <a:p>
            <a:pPr algn="ctr" defTabSz="957263" eaLnBrk="0" hangingPunct="0"/>
            <a:endParaRPr lang="en-US" altLang="ja-JP" sz="600">
              <a:solidFill>
                <a:srgbClr val="000000"/>
              </a:solidFill>
            </a:endParaRPr>
          </a:p>
          <a:p>
            <a:pPr algn="ctr" defTabSz="957263" eaLnBrk="0" hangingPunct="0"/>
            <a:r>
              <a:rPr lang="en-US" altLang="ja-JP" sz="600">
                <a:solidFill>
                  <a:srgbClr val="000000"/>
                </a:solidFill>
              </a:rPr>
              <a:t>SSE</a:t>
            </a:r>
          </a:p>
          <a:p>
            <a:pPr algn="ctr" defTabSz="957263" eaLnBrk="0" hangingPunct="0"/>
            <a:r>
              <a:rPr lang="en-US" altLang="ja-JP" sz="600">
                <a:solidFill>
                  <a:srgbClr val="000000"/>
                </a:solidFill>
              </a:rPr>
              <a:t>&amp;</a:t>
            </a:r>
          </a:p>
          <a:p>
            <a:pPr algn="ctr" defTabSz="957263" eaLnBrk="0" hangingPunct="0"/>
            <a:r>
              <a:rPr lang="en-US" altLang="ja-JP" sz="600">
                <a:solidFill>
                  <a:srgbClr val="000000"/>
                </a:solidFill>
              </a:rPr>
              <a:t>SZSE</a:t>
            </a:r>
          </a:p>
        </p:txBody>
      </p:sp>
      <p:sp>
        <p:nvSpPr>
          <p:cNvPr id="97410" name="テキスト ボックス 34"/>
          <p:cNvSpPr txBox="1">
            <a:spLocks noChangeArrowheads="1"/>
          </p:cNvSpPr>
          <p:nvPr/>
        </p:nvSpPr>
        <p:spPr bwMode="auto">
          <a:xfrm>
            <a:off x="8643938" y="2147888"/>
            <a:ext cx="233362" cy="360362"/>
          </a:xfrm>
          <a:prstGeom prst="rect">
            <a:avLst/>
          </a:prstGeom>
          <a:solidFill>
            <a:srgbClr val="FF9999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/>
          <a:lstStyle/>
          <a:p>
            <a:pPr algn="ctr" defTabSz="957263" eaLnBrk="0" hangingPunct="0"/>
            <a:r>
              <a:rPr lang="en-US" altLang="ja-JP" sz="600">
                <a:solidFill>
                  <a:srgbClr val="000000"/>
                </a:solidFill>
              </a:rPr>
              <a:t>SSE</a:t>
            </a:r>
          </a:p>
          <a:p>
            <a:pPr algn="ctr" defTabSz="957263" eaLnBrk="0" hangingPunct="0"/>
            <a:r>
              <a:rPr lang="en-US" altLang="ja-JP" sz="600">
                <a:solidFill>
                  <a:srgbClr val="000000"/>
                </a:solidFill>
              </a:rPr>
              <a:t>&amp;</a:t>
            </a:r>
          </a:p>
          <a:p>
            <a:pPr algn="ctr" defTabSz="957263" eaLnBrk="0" hangingPunct="0"/>
            <a:r>
              <a:rPr lang="en-US" altLang="ja-JP" sz="600">
                <a:solidFill>
                  <a:srgbClr val="000000"/>
                </a:solidFill>
              </a:rPr>
              <a:t>SZSE</a:t>
            </a:r>
          </a:p>
        </p:txBody>
      </p:sp>
      <p:sp>
        <p:nvSpPr>
          <p:cNvPr id="97411" name="Line 40"/>
          <p:cNvSpPr>
            <a:spLocks noChangeShapeType="1"/>
          </p:cNvSpPr>
          <p:nvPr/>
        </p:nvSpPr>
        <p:spPr bwMode="auto">
          <a:xfrm flipH="1">
            <a:off x="8759825" y="3322638"/>
            <a:ext cx="0" cy="390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58437" tIns="30387" rIns="58437" bIns="30387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7412" name="テキスト ボックス 34"/>
          <p:cNvSpPr txBox="1">
            <a:spLocks noChangeArrowheads="1"/>
          </p:cNvSpPr>
          <p:nvPr/>
        </p:nvSpPr>
        <p:spPr bwMode="auto">
          <a:xfrm>
            <a:off x="8643938" y="2940050"/>
            <a:ext cx="233362" cy="468313"/>
          </a:xfrm>
          <a:prstGeom prst="rect">
            <a:avLst/>
          </a:prstGeom>
          <a:solidFill>
            <a:srgbClr val="FF9999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/>
          <a:lstStyle/>
          <a:p>
            <a:pPr algn="ctr" defTabSz="957263" eaLnBrk="0" hangingPunct="0"/>
            <a:endParaRPr lang="en-US" altLang="ja-JP" sz="600">
              <a:solidFill>
                <a:srgbClr val="000000"/>
              </a:solidFill>
            </a:endParaRPr>
          </a:p>
          <a:p>
            <a:pPr algn="ctr" defTabSz="957263" eaLnBrk="0" hangingPunct="0"/>
            <a:r>
              <a:rPr lang="en-US" altLang="ja-JP" sz="600">
                <a:solidFill>
                  <a:srgbClr val="000000"/>
                </a:solidFill>
              </a:rPr>
              <a:t>SSE</a:t>
            </a:r>
          </a:p>
          <a:p>
            <a:pPr algn="ctr" defTabSz="957263" eaLnBrk="0" hangingPunct="0"/>
            <a:r>
              <a:rPr lang="en-US" altLang="ja-JP" sz="600">
                <a:solidFill>
                  <a:srgbClr val="000000"/>
                </a:solidFill>
              </a:rPr>
              <a:t>&amp;</a:t>
            </a:r>
          </a:p>
          <a:p>
            <a:pPr algn="ctr" defTabSz="957263" eaLnBrk="0" hangingPunct="0"/>
            <a:r>
              <a:rPr lang="en-US" altLang="ja-JP" sz="600">
                <a:solidFill>
                  <a:srgbClr val="000000"/>
                </a:solidFill>
              </a:rPr>
              <a:t>SZSE</a:t>
            </a:r>
          </a:p>
        </p:txBody>
      </p:sp>
      <p:sp>
        <p:nvSpPr>
          <p:cNvPr id="97413" name="Line 40"/>
          <p:cNvSpPr>
            <a:spLocks noChangeShapeType="1"/>
          </p:cNvSpPr>
          <p:nvPr/>
        </p:nvSpPr>
        <p:spPr bwMode="auto">
          <a:xfrm flipH="1">
            <a:off x="7994650" y="3316288"/>
            <a:ext cx="0" cy="390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58437" tIns="30387" rIns="58437" bIns="30387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テキスト ボックス 32"/>
          <p:cNvSpPr txBox="1">
            <a:spLocks noChangeArrowheads="1"/>
          </p:cNvSpPr>
          <p:nvPr/>
        </p:nvSpPr>
        <p:spPr bwMode="auto">
          <a:xfrm>
            <a:off x="7829550" y="2921000"/>
            <a:ext cx="333375" cy="539750"/>
          </a:xfrm>
          <a:prstGeom prst="rect">
            <a:avLst/>
          </a:prstGeom>
          <a:gradFill>
            <a:gsLst>
              <a:gs pos="0">
                <a:srgbClr val="66FF3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 anchor="ctr"/>
          <a:lstStyle/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kern="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SHCH</a:t>
            </a:r>
            <a:br>
              <a:rPr lang="en-US" altLang="ja-JP" sz="800" kern="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</a:br>
            <a:endParaRPr lang="en-US" altLang="ja-JP" sz="800" kern="0" dirty="0">
              <a:solidFill>
                <a:srgbClr val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800" kern="0" dirty="0">
              <a:solidFill>
                <a:srgbClr val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81" name="テキスト ボックス 29"/>
          <p:cNvSpPr txBox="1">
            <a:spLocks noChangeArrowheads="1"/>
          </p:cNvSpPr>
          <p:nvPr/>
        </p:nvSpPr>
        <p:spPr bwMode="auto">
          <a:xfrm>
            <a:off x="7796213" y="2151063"/>
            <a:ext cx="730250" cy="344487"/>
          </a:xfrm>
          <a:prstGeom prst="rect">
            <a:avLst/>
          </a:prstGeom>
          <a:gradFill>
            <a:gsLst>
              <a:gs pos="0">
                <a:srgbClr val="66FF3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 anchor="ctr" anchorCtr="1"/>
          <a:lstStyle/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ker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CFETS</a:t>
            </a:r>
          </a:p>
        </p:txBody>
      </p:sp>
      <p:sp>
        <p:nvSpPr>
          <p:cNvPr id="97416" name="正方形/長方形 114"/>
          <p:cNvSpPr>
            <a:spLocks noChangeArrowheads="1"/>
          </p:cNvSpPr>
          <p:nvPr/>
        </p:nvSpPr>
        <p:spPr bwMode="auto">
          <a:xfrm>
            <a:off x="8243888" y="765175"/>
            <a:ext cx="5191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>
                <a:solidFill>
                  <a:srgbClr val="000000"/>
                </a:solidFill>
              </a:rPr>
              <a:t>CN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7417" name="正方形/長方形 119"/>
          <p:cNvSpPr>
            <a:spLocks noChangeArrowheads="1"/>
          </p:cNvSpPr>
          <p:nvPr/>
        </p:nvSpPr>
        <p:spPr bwMode="auto">
          <a:xfrm>
            <a:off x="7092950" y="765175"/>
            <a:ext cx="581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>
                <a:solidFill>
                  <a:srgbClr val="000000"/>
                </a:solidFill>
              </a:rPr>
              <a:t>HK 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7418" name="正方形/長方形 120"/>
          <p:cNvSpPr>
            <a:spLocks noChangeArrowheads="1"/>
          </p:cNvSpPr>
          <p:nvPr/>
        </p:nvSpPr>
        <p:spPr bwMode="auto">
          <a:xfrm>
            <a:off x="6516688" y="765175"/>
            <a:ext cx="542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>
                <a:solidFill>
                  <a:srgbClr val="000000"/>
                </a:solidFill>
              </a:rPr>
              <a:t> ID 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7419" name="正方形/長方形 121"/>
          <p:cNvSpPr>
            <a:spLocks noChangeArrowheads="1"/>
          </p:cNvSpPr>
          <p:nvPr/>
        </p:nvSpPr>
        <p:spPr bwMode="auto">
          <a:xfrm>
            <a:off x="5773738" y="765175"/>
            <a:ext cx="466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>
                <a:solidFill>
                  <a:srgbClr val="000000"/>
                </a:solidFill>
              </a:rPr>
              <a:t>JP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7420" name="正方形/長方形 122"/>
          <p:cNvSpPr>
            <a:spLocks noChangeArrowheads="1"/>
          </p:cNvSpPr>
          <p:nvPr/>
        </p:nvSpPr>
        <p:spPr bwMode="auto">
          <a:xfrm>
            <a:off x="4859338" y="765175"/>
            <a:ext cx="5191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>
                <a:solidFill>
                  <a:srgbClr val="000000"/>
                </a:solidFill>
              </a:rPr>
              <a:t>KR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7421" name="正方形/長方形 123"/>
          <p:cNvSpPr>
            <a:spLocks noChangeArrowheads="1"/>
          </p:cNvSpPr>
          <p:nvPr/>
        </p:nvSpPr>
        <p:spPr bwMode="auto">
          <a:xfrm>
            <a:off x="4140200" y="731838"/>
            <a:ext cx="65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>
                <a:solidFill>
                  <a:srgbClr val="000000"/>
                </a:solidFill>
              </a:rPr>
              <a:t> MY 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7422" name="正方形/長方形 124"/>
          <p:cNvSpPr>
            <a:spLocks noChangeArrowheads="1"/>
          </p:cNvSpPr>
          <p:nvPr/>
        </p:nvSpPr>
        <p:spPr bwMode="auto">
          <a:xfrm>
            <a:off x="3492500" y="765175"/>
            <a:ext cx="504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>
                <a:solidFill>
                  <a:srgbClr val="000000"/>
                </a:solidFill>
              </a:rPr>
              <a:t>PH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7423" name="正方形/長方形 127"/>
          <p:cNvSpPr>
            <a:spLocks noChangeArrowheads="1"/>
          </p:cNvSpPr>
          <p:nvPr/>
        </p:nvSpPr>
        <p:spPr bwMode="auto">
          <a:xfrm>
            <a:off x="2771775" y="765175"/>
            <a:ext cx="517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>
                <a:solidFill>
                  <a:srgbClr val="000000"/>
                </a:solidFill>
              </a:rPr>
              <a:t>SG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7424" name="正方形/長方形 128"/>
          <p:cNvSpPr>
            <a:spLocks noChangeArrowheads="1"/>
          </p:cNvSpPr>
          <p:nvPr/>
        </p:nvSpPr>
        <p:spPr bwMode="auto">
          <a:xfrm>
            <a:off x="2124075" y="765175"/>
            <a:ext cx="555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ja-JP" altLang="en-US">
                <a:solidFill>
                  <a:srgbClr val="000000"/>
                </a:solidFill>
              </a:rPr>
              <a:t> </a:t>
            </a:r>
            <a:r>
              <a:rPr lang="en-US" altLang="ja-JP">
                <a:solidFill>
                  <a:srgbClr val="000000"/>
                </a:solidFill>
              </a:rPr>
              <a:t>TH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7425" name="正方形/長方形 129"/>
          <p:cNvSpPr>
            <a:spLocks noChangeArrowheads="1"/>
          </p:cNvSpPr>
          <p:nvPr/>
        </p:nvSpPr>
        <p:spPr bwMode="auto">
          <a:xfrm>
            <a:off x="1476375" y="765175"/>
            <a:ext cx="504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>
                <a:solidFill>
                  <a:srgbClr val="000000"/>
                </a:solidFill>
              </a:rPr>
              <a:t>VN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7426" name="正方形/長方形 130"/>
          <p:cNvSpPr>
            <a:spLocks noChangeArrowheads="1"/>
          </p:cNvSpPr>
          <p:nvPr/>
        </p:nvSpPr>
        <p:spPr bwMode="auto">
          <a:xfrm>
            <a:off x="381000" y="836613"/>
            <a:ext cx="1257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1200">
                <a:solidFill>
                  <a:srgbClr val="000000"/>
                </a:solidFill>
              </a:rPr>
              <a:t>MM LA KH BN</a:t>
            </a:r>
            <a:r>
              <a:rPr lang="en-US" altLang="ja-JP" sz="1400">
                <a:solidFill>
                  <a:srgbClr val="000000"/>
                </a:solidFill>
              </a:rPr>
              <a:t> </a:t>
            </a: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97427" name="Line 40"/>
          <p:cNvSpPr>
            <a:spLocks noChangeShapeType="1"/>
          </p:cNvSpPr>
          <p:nvPr/>
        </p:nvSpPr>
        <p:spPr bwMode="auto">
          <a:xfrm flipH="1">
            <a:off x="8748713" y="2492375"/>
            <a:ext cx="11112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58437" tIns="30387" rIns="58437" bIns="30387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36" name="テキスト ボックス 33"/>
          <p:cNvSpPr txBox="1">
            <a:spLocks noChangeArrowheads="1"/>
          </p:cNvSpPr>
          <p:nvPr/>
        </p:nvSpPr>
        <p:spPr bwMode="auto">
          <a:xfrm>
            <a:off x="5219700" y="5281613"/>
            <a:ext cx="398463" cy="460375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/>
          <a:lstStyle/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ker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Commercial</a:t>
            </a:r>
          </a:p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ker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Banks</a:t>
            </a:r>
          </a:p>
        </p:txBody>
      </p:sp>
      <p:cxnSp>
        <p:nvCxnSpPr>
          <p:cNvPr id="97429" name="AutoShape 142"/>
          <p:cNvCxnSpPr>
            <a:cxnSpLocks noChangeShapeType="1"/>
          </p:cNvCxnSpPr>
          <p:nvPr/>
        </p:nvCxnSpPr>
        <p:spPr bwMode="auto">
          <a:xfrm>
            <a:off x="5359400" y="4838700"/>
            <a:ext cx="4763" cy="4619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97430" name="テキスト ボックス 34"/>
          <p:cNvSpPr txBox="1">
            <a:spLocks noChangeArrowheads="1"/>
          </p:cNvSpPr>
          <p:nvPr/>
        </p:nvSpPr>
        <p:spPr bwMode="auto">
          <a:xfrm>
            <a:off x="6816725" y="1204913"/>
            <a:ext cx="233363" cy="565150"/>
          </a:xfrm>
          <a:prstGeom prst="rect">
            <a:avLst/>
          </a:prstGeom>
          <a:solidFill>
            <a:srgbClr val="FF9999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/>
          <a:lstStyle/>
          <a:p>
            <a:pPr algn="ctr" defTabSz="957263" eaLnBrk="0" hangingPunct="0"/>
            <a:endParaRPr lang="en-US" altLang="ja-JP" sz="800">
              <a:solidFill>
                <a:srgbClr val="000000"/>
              </a:solidFill>
            </a:endParaRPr>
          </a:p>
          <a:p>
            <a:pPr algn="ctr" defTabSz="957263" eaLnBrk="0" hangingPunct="0"/>
            <a:r>
              <a:rPr lang="en-US" altLang="ja-JP" sz="800">
                <a:solidFill>
                  <a:srgbClr val="000000"/>
                </a:solidFill>
              </a:rPr>
              <a:t>IDX</a:t>
            </a:r>
          </a:p>
        </p:txBody>
      </p:sp>
      <p:sp>
        <p:nvSpPr>
          <p:cNvPr id="140" name="テキスト ボックス 29"/>
          <p:cNvSpPr txBox="1">
            <a:spLocks noChangeArrowheads="1"/>
          </p:cNvSpPr>
          <p:nvPr/>
        </p:nvSpPr>
        <p:spPr bwMode="auto">
          <a:xfrm>
            <a:off x="6804025" y="2160588"/>
            <a:ext cx="273050" cy="342900"/>
          </a:xfrm>
          <a:prstGeom prst="rect">
            <a:avLst/>
          </a:prstGeom>
          <a:gradFill>
            <a:gsLst>
              <a:gs pos="0">
                <a:srgbClr val="FF99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5779" tIns="47890" rIns="95779" bIns="47890" anchor="ctr"/>
          <a:lstStyle/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kern="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KPEI</a:t>
            </a:r>
          </a:p>
        </p:txBody>
      </p:sp>
      <p:cxnSp>
        <p:nvCxnSpPr>
          <p:cNvPr id="97432" name="直線矢印コネクタ 159"/>
          <p:cNvCxnSpPr>
            <a:cxnSpLocks noChangeShapeType="1"/>
            <a:endCxn id="140" idx="0"/>
          </p:cNvCxnSpPr>
          <p:nvPr/>
        </p:nvCxnSpPr>
        <p:spPr bwMode="auto">
          <a:xfrm flipH="1">
            <a:off x="6940550" y="1773238"/>
            <a:ext cx="7938" cy="38735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144" name="Line 40"/>
          <p:cNvSpPr>
            <a:spLocks noChangeShapeType="1"/>
          </p:cNvSpPr>
          <p:nvPr/>
        </p:nvSpPr>
        <p:spPr bwMode="auto">
          <a:xfrm>
            <a:off x="6948488" y="2492375"/>
            <a:ext cx="1587" cy="1217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58437" tIns="30387" rIns="58437" bIns="30387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ja-JP" altLang="en-US" kern="0">
              <a:solidFill>
                <a:sysClr val="windowText" lastClr="00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97434" name="テキスト ボックス 134"/>
          <p:cNvSpPr txBox="1">
            <a:spLocks noChangeArrowheads="1"/>
          </p:cNvSpPr>
          <p:nvPr/>
        </p:nvSpPr>
        <p:spPr bwMode="auto">
          <a:xfrm>
            <a:off x="1905000" y="6626225"/>
            <a:ext cx="64293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900" dirty="0">
                <a:solidFill>
                  <a:srgbClr val="000000"/>
                </a:solidFill>
              </a:rPr>
              <a:t>* This diagram shows only infrastructures and entities which process major transaction volume in each economy.</a:t>
            </a:r>
            <a:endParaRPr lang="ja-JP" altLang="en-US" sz="900">
              <a:solidFill>
                <a:srgbClr val="000000"/>
              </a:solidFill>
            </a:endParaRPr>
          </a:p>
        </p:txBody>
      </p:sp>
      <p:sp>
        <p:nvSpPr>
          <p:cNvPr id="131" name="Slide Number Placeholder 130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/>
          <a:p>
            <a:pPr>
              <a:defRPr/>
            </a:pPr>
            <a:fld id="{C5E9698B-5784-491F-8C06-4417349F1E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369300" cy="4905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182880"/>
          <a:lstStyle/>
          <a:p>
            <a:pPr eaLnBrk="1" hangingPunct="1"/>
            <a:r>
              <a:rPr lang="en-US" altLang="ja-JP" sz="2600" smtClean="0">
                <a:ea typeface="HGP創英角ｺﾞｼｯｸUB" pitchFamily="50" charset="-128"/>
              </a:rPr>
              <a:t>Corporate Bond Transaction Flow for Domestic Trades</a:t>
            </a:r>
            <a:endParaRPr lang="ja-JP" altLang="en-US" sz="2600" smtClean="0">
              <a:ea typeface="HGP創英角ｺﾞｼｯｸUB" pitchFamily="50" charset="-128"/>
            </a:endParaRPr>
          </a:p>
        </p:txBody>
      </p:sp>
      <p:sp>
        <p:nvSpPr>
          <p:cNvPr id="102402" name="テキスト ボックス 15"/>
          <p:cNvSpPr txBox="1">
            <a:spLocks noChangeArrowheads="1"/>
          </p:cNvSpPr>
          <p:nvPr/>
        </p:nvSpPr>
        <p:spPr bwMode="auto">
          <a:xfrm>
            <a:off x="7648575" y="812800"/>
            <a:ext cx="495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altLang="ja-JP" sz="1600">
                <a:solidFill>
                  <a:prstClr val="black"/>
                </a:solidFill>
              </a:rPr>
              <a:t>ID</a:t>
            </a:r>
            <a:endParaRPr lang="ja-JP" altLang="en-US" sz="1600">
              <a:solidFill>
                <a:prstClr val="black"/>
              </a:solidFill>
            </a:endParaRPr>
          </a:p>
        </p:txBody>
      </p:sp>
      <p:sp>
        <p:nvSpPr>
          <p:cNvPr id="102403" name="テキスト ボックス 16"/>
          <p:cNvSpPr txBox="1">
            <a:spLocks noChangeArrowheads="1"/>
          </p:cNvSpPr>
          <p:nvPr/>
        </p:nvSpPr>
        <p:spPr bwMode="auto">
          <a:xfrm>
            <a:off x="2933700" y="2844800"/>
            <a:ext cx="11255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altLang="ja-JP" sz="1600">
                <a:solidFill>
                  <a:prstClr val="black"/>
                </a:solidFill>
              </a:rPr>
              <a:t>KR (Ex)</a:t>
            </a:r>
            <a:endParaRPr lang="ja-JP" altLang="en-US" sz="1600">
              <a:solidFill>
                <a:prstClr val="black"/>
              </a:solidFill>
            </a:endParaRPr>
          </a:p>
        </p:txBody>
      </p:sp>
      <p:sp>
        <p:nvSpPr>
          <p:cNvPr id="102404" name="テキスト ボックス 17"/>
          <p:cNvSpPr txBox="1">
            <a:spLocks noChangeArrowheads="1"/>
          </p:cNvSpPr>
          <p:nvPr/>
        </p:nvSpPr>
        <p:spPr bwMode="auto">
          <a:xfrm>
            <a:off x="5372100" y="2894013"/>
            <a:ext cx="495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altLang="ja-JP" sz="1600">
                <a:solidFill>
                  <a:prstClr val="black"/>
                </a:solidFill>
              </a:rPr>
              <a:t>MY</a:t>
            </a:r>
            <a:endParaRPr lang="ja-JP" altLang="en-US" sz="1600">
              <a:solidFill>
                <a:prstClr val="black"/>
              </a:solidFill>
            </a:endParaRPr>
          </a:p>
        </p:txBody>
      </p:sp>
      <p:sp>
        <p:nvSpPr>
          <p:cNvPr id="102405" name="テキスト ボックス 19"/>
          <p:cNvSpPr txBox="1">
            <a:spLocks noChangeArrowheads="1"/>
          </p:cNvSpPr>
          <p:nvPr/>
        </p:nvSpPr>
        <p:spPr bwMode="auto">
          <a:xfrm>
            <a:off x="1149350" y="4752975"/>
            <a:ext cx="496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altLang="ja-JP" sz="1600">
                <a:solidFill>
                  <a:prstClr val="black"/>
                </a:solidFill>
              </a:rPr>
              <a:t>SG</a:t>
            </a:r>
            <a:endParaRPr lang="ja-JP" altLang="en-US" sz="1600">
              <a:solidFill>
                <a:prstClr val="black"/>
              </a:solidFill>
            </a:endParaRPr>
          </a:p>
        </p:txBody>
      </p:sp>
      <p:sp>
        <p:nvSpPr>
          <p:cNvPr id="102406" name="テキスト ボックス 20"/>
          <p:cNvSpPr txBox="1">
            <a:spLocks noChangeArrowheads="1"/>
          </p:cNvSpPr>
          <p:nvPr/>
        </p:nvSpPr>
        <p:spPr bwMode="auto">
          <a:xfrm>
            <a:off x="3243263" y="4752975"/>
            <a:ext cx="4953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altLang="ja-JP" sz="1600">
                <a:solidFill>
                  <a:prstClr val="black"/>
                </a:solidFill>
              </a:rPr>
              <a:t>TH</a:t>
            </a:r>
            <a:endParaRPr lang="ja-JP" altLang="en-US" sz="1600">
              <a:solidFill>
                <a:prstClr val="black"/>
              </a:solidFill>
            </a:endParaRPr>
          </a:p>
        </p:txBody>
      </p:sp>
      <p:sp>
        <p:nvSpPr>
          <p:cNvPr id="102407" name="テキスト ボックス 21"/>
          <p:cNvSpPr txBox="1">
            <a:spLocks noChangeArrowheads="1"/>
          </p:cNvSpPr>
          <p:nvPr/>
        </p:nvSpPr>
        <p:spPr bwMode="auto">
          <a:xfrm>
            <a:off x="5435600" y="4789488"/>
            <a:ext cx="495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altLang="ja-JP" sz="1600">
                <a:solidFill>
                  <a:prstClr val="black"/>
                </a:solidFill>
              </a:rPr>
              <a:t>VN</a:t>
            </a:r>
            <a:endParaRPr lang="ja-JP" altLang="en-US" sz="1600">
              <a:solidFill>
                <a:prstClr val="black"/>
              </a:solidFill>
            </a:endParaRPr>
          </a:p>
        </p:txBody>
      </p:sp>
      <p:sp>
        <p:nvSpPr>
          <p:cNvPr id="102408" name="テキスト ボックス 22"/>
          <p:cNvSpPr txBox="1">
            <a:spLocks noChangeArrowheads="1"/>
          </p:cNvSpPr>
          <p:nvPr/>
        </p:nvSpPr>
        <p:spPr bwMode="auto">
          <a:xfrm>
            <a:off x="5402263" y="836613"/>
            <a:ext cx="495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altLang="ja-JP" sz="1600">
                <a:solidFill>
                  <a:prstClr val="black"/>
                </a:solidFill>
              </a:rPr>
              <a:t>HK</a:t>
            </a:r>
            <a:endParaRPr lang="ja-JP" altLang="en-US" sz="1600">
              <a:solidFill>
                <a:prstClr val="black"/>
              </a:solidFill>
            </a:endParaRPr>
          </a:p>
        </p:txBody>
      </p:sp>
      <p:sp>
        <p:nvSpPr>
          <p:cNvPr id="102409" name="テキスト ボックス 23"/>
          <p:cNvSpPr txBox="1">
            <a:spLocks noChangeArrowheads="1"/>
          </p:cNvSpPr>
          <p:nvPr/>
        </p:nvSpPr>
        <p:spPr bwMode="auto">
          <a:xfrm>
            <a:off x="782638" y="2852738"/>
            <a:ext cx="1017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altLang="ja-JP" sz="1600">
                <a:solidFill>
                  <a:prstClr val="black"/>
                </a:solidFill>
              </a:rPr>
              <a:t>KR (OTC)</a:t>
            </a:r>
            <a:endParaRPr lang="ja-JP" altLang="en-US" sz="1600">
              <a:solidFill>
                <a:prstClr val="black"/>
              </a:solidFill>
            </a:endParaRPr>
          </a:p>
        </p:txBody>
      </p:sp>
      <p:sp>
        <p:nvSpPr>
          <p:cNvPr id="102410" name="テキスト ボックス 24"/>
          <p:cNvSpPr txBox="1">
            <a:spLocks noChangeArrowheads="1"/>
          </p:cNvSpPr>
          <p:nvPr/>
        </p:nvSpPr>
        <p:spPr bwMode="auto">
          <a:xfrm>
            <a:off x="7086600" y="2870200"/>
            <a:ext cx="1539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altLang="ja-JP" sz="1600">
                <a:solidFill>
                  <a:prstClr val="black"/>
                </a:solidFill>
              </a:rPr>
              <a:t>PH </a:t>
            </a:r>
            <a:endParaRPr lang="ja-JP" altLang="en-US" sz="1600">
              <a:solidFill>
                <a:prstClr val="black"/>
              </a:solidFill>
            </a:endParaRPr>
          </a:p>
        </p:txBody>
      </p:sp>
      <p:sp>
        <p:nvSpPr>
          <p:cNvPr id="102411" name="テキスト ボックス 27"/>
          <p:cNvSpPr txBox="1">
            <a:spLocks noChangeArrowheads="1"/>
          </p:cNvSpPr>
          <p:nvPr/>
        </p:nvSpPr>
        <p:spPr bwMode="auto">
          <a:xfrm>
            <a:off x="3009900" y="873125"/>
            <a:ext cx="11255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altLang="ja-JP" sz="1600">
                <a:solidFill>
                  <a:prstClr val="black"/>
                </a:solidFill>
              </a:rPr>
              <a:t>CN (EX)</a:t>
            </a:r>
            <a:endParaRPr lang="ja-JP" altLang="en-US" sz="1600">
              <a:solidFill>
                <a:prstClr val="black"/>
              </a:solidFill>
            </a:endParaRPr>
          </a:p>
        </p:txBody>
      </p:sp>
      <p:sp>
        <p:nvSpPr>
          <p:cNvPr id="102412" name="テキスト ボックス 27"/>
          <p:cNvSpPr txBox="1">
            <a:spLocks noChangeArrowheads="1"/>
          </p:cNvSpPr>
          <p:nvPr/>
        </p:nvSpPr>
        <p:spPr bwMode="auto">
          <a:xfrm>
            <a:off x="715963" y="822325"/>
            <a:ext cx="11255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altLang="ja-JP" sz="1600">
                <a:solidFill>
                  <a:prstClr val="black"/>
                </a:solidFill>
              </a:rPr>
              <a:t>CN (OTC)</a:t>
            </a:r>
            <a:endParaRPr lang="ja-JP" altLang="en-US" sz="1600">
              <a:solidFill>
                <a:prstClr val="black"/>
              </a:solidFill>
            </a:endParaRPr>
          </a:p>
        </p:txBody>
      </p:sp>
      <p:pic>
        <p:nvPicPr>
          <p:cNvPr id="1024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" y="1233488"/>
            <a:ext cx="18938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7938" y="1233488"/>
            <a:ext cx="1890712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5350" y="1233488"/>
            <a:ext cx="1890713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9288" y="1160463"/>
            <a:ext cx="18938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4175" y="3213100"/>
            <a:ext cx="1890713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3213100"/>
            <a:ext cx="1890713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08525" y="3249613"/>
            <a:ext cx="1890713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65950" y="3246438"/>
            <a:ext cx="1893888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7513" y="5084763"/>
            <a:ext cx="18923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3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44763" y="5099050"/>
            <a:ext cx="1890712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4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72025" y="5121275"/>
            <a:ext cx="18923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9698B-5784-491F-8C06-4417349F1E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4988" y="1160463"/>
            <a:ext cx="17414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13" y="2967038"/>
            <a:ext cx="1741487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9200" y="2994025"/>
            <a:ext cx="17510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25" y="3048000"/>
            <a:ext cx="17494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3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5625" y="3130550"/>
            <a:ext cx="1654175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4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838" y="4983163"/>
            <a:ext cx="17494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5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22538" y="5021263"/>
            <a:ext cx="17510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6" name="テキスト ボックス 10"/>
          <p:cNvSpPr txBox="1">
            <a:spLocks noChangeArrowheads="1"/>
          </p:cNvSpPr>
          <p:nvPr/>
        </p:nvSpPr>
        <p:spPr bwMode="auto">
          <a:xfrm>
            <a:off x="584200" y="644525"/>
            <a:ext cx="1128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altLang="ja-JP" sz="1600">
                <a:solidFill>
                  <a:prstClr val="black"/>
                </a:solidFill>
              </a:rPr>
              <a:t>CN</a:t>
            </a:r>
            <a:r>
              <a:rPr lang="ja-JP" altLang="en-US" sz="1600">
                <a:solidFill>
                  <a:prstClr val="black"/>
                </a:solidFill>
              </a:rPr>
              <a:t>　</a:t>
            </a:r>
            <a:r>
              <a:rPr lang="en-US" altLang="ja-JP" sz="1600">
                <a:solidFill>
                  <a:prstClr val="black"/>
                </a:solidFill>
              </a:rPr>
              <a:t>(OTC)</a:t>
            </a:r>
          </a:p>
        </p:txBody>
      </p:sp>
      <p:sp>
        <p:nvSpPr>
          <p:cNvPr id="94217" name="テキスト ボックス 11"/>
          <p:cNvSpPr txBox="1">
            <a:spLocks noChangeArrowheads="1"/>
          </p:cNvSpPr>
          <p:nvPr/>
        </p:nvSpPr>
        <p:spPr bwMode="auto">
          <a:xfrm>
            <a:off x="5140325" y="747713"/>
            <a:ext cx="495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altLang="ja-JP" sz="1600">
                <a:solidFill>
                  <a:prstClr val="black"/>
                </a:solidFill>
              </a:rPr>
              <a:t>HK</a:t>
            </a:r>
            <a:endParaRPr lang="ja-JP" altLang="en-US" sz="1600">
              <a:solidFill>
                <a:prstClr val="black"/>
              </a:solidFill>
            </a:endParaRPr>
          </a:p>
        </p:txBody>
      </p:sp>
      <p:sp>
        <p:nvSpPr>
          <p:cNvPr id="94218" name="テキスト ボックス 12"/>
          <p:cNvSpPr txBox="1">
            <a:spLocks noChangeArrowheads="1"/>
          </p:cNvSpPr>
          <p:nvPr/>
        </p:nvSpPr>
        <p:spPr bwMode="auto">
          <a:xfrm>
            <a:off x="949325" y="2649538"/>
            <a:ext cx="495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altLang="ja-JP" sz="1600">
                <a:solidFill>
                  <a:prstClr val="black"/>
                </a:solidFill>
              </a:rPr>
              <a:t>KR</a:t>
            </a:r>
            <a:endParaRPr lang="ja-JP" altLang="en-US" sz="1600">
              <a:solidFill>
                <a:prstClr val="black"/>
              </a:solidFill>
            </a:endParaRPr>
          </a:p>
        </p:txBody>
      </p:sp>
      <p:sp>
        <p:nvSpPr>
          <p:cNvPr id="94219" name="テキスト ボックス 13"/>
          <p:cNvSpPr txBox="1">
            <a:spLocks noChangeArrowheads="1"/>
          </p:cNvSpPr>
          <p:nvPr/>
        </p:nvSpPr>
        <p:spPr bwMode="auto">
          <a:xfrm>
            <a:off x="3043238" y="2673350"/>
            <a:ext cx="495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altLang="ja-JP" sz="1600">
                <a:solidFill>
                  <a:prstClr val="black"/>
                </a:solidFill>
              </a:rPr>
              <a:t>MY</a:t>
            </a:r>
            <a:endParaRPr lang="ja-JP" altLang="en-US" sz="1600">
              <a:solidFill>
                <a:prstClr val="black"/>
              </a:solidFill>
            </a:endParaRPr>
          </a:p>
        </p:txBody>
      </p:sp>
      <p:sp>
        <p:nvSpPr>
          <p:cNvPr id="94220" name="テキスト ボックス 14"/>
          <p:cNvSpPr txBox="1">
            <a:spLocks noChangeArrowheads="1"/>
          </p:cNvSpPr>
          <p:nvPr/>
        </p:nvSpPr>
        <p:spPr bwMode="auto">
          <a:xfrm>
            <a:off x="5137150" y="2735263"/>
            <a:ext cx="496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altLang="ja-JP" sz="1600">
                <a:solidFill>
                  <a:prstClr val="black"/>
                </a:solidFill>
              </a:rPr>
              <a:t>PH</a:t>
            </a:r>
            <a:endParaRPr lang="ja-JP" altLang="en-US" sz="1600">
              <a:solidFill>
                <a:prstClr val="black"/>
              </a:solidFill>
            </a:endParaRPr>
          </a:p>
        </p:txBody>
      </p:sp>
      <p:sp>
        <p:nvSpPr>
          <p:cNvPr id="94221" name="テキスト ボックス 15"/>
          <p:cNvSpPr txBox="1">
            <a:spLocks noChangeArrowheads="1"/>
          </p:cNvSpPr>
          <p:nvPr/>
        </p:nvSpPr>
        <p:spPr bwMode="auto">
          <a:xfrm>
            <a:off x="7334250" y="2852738"/>
            <a:ext cx="4953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altLang="ja-JP" sz="1600">
                <a:solidFill>
                  <a:prstClr val="black"/>
                </a:solidFill>
              </a:rPr>
              <a:t>SG</a:t>
            </a:r>
            <a:endParaRPr lang="ja-JP" altLang="en-US" sz="1600">
              <a:solidFill>
                <a:prstClr val="black"/>
              </a:solidFill>
            </a:endParaRPr>
          </a:p>
        </p:txBody>
      </p:sp>
      <p:sp>
        <p:nvSpPr>
          <p:cNvPr id="94222" name="テキスト ボックス 16"/>
          <p:cNvSpPr txBox="1">
            <a:spLocks noChangeArrowheads="1"/>
          </p:cNvSpPr>
          <p:nvPr/>
        </p:nvSpPr>
        <p:spPr bwMode="auto">
          <a:xfrm>
            <a:off x="982663" y="4637088"/>
            <a:ext cx="495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altLang="ja-JP" sz="1600">
                <a:solidFill>
                  <a:prstClr val="black"/>
                </a:solidFill>
              </a:rPr>
              <a:t>TH</a:t>
            </a:r>
            <a:endParaRPr lang="ja-JP" altLang="en-US" sz="1600">
              <a:solidFill>
                <a:prstClr val="black"/>
              </a:solidFill>
            </a:endParaRPr>
          </a:p>
        </p:txBody>
      </p:sp>
      <p:sp>
        <p:nvSpPr>
          <p:cNvPr id="94223" name="テキスト ボックス 17"/>
          <p:cNvSpPr txBox="1">
            <a:spLocks noChangeArrowheads="1"/>
          </p:cNvSpPr>
          <p:nvPr/>
        </p:nvSpPr>
        <p:spPr bwMode="auto">
          <a:xfrm>
            <a:off x="3109913" y="4732338"/>
            <a:ext cx="495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altLang="ja-JP" sz="1600">
                <a:solidFill>
                  <a:prstClr val="black"/>
                </a:solidFill>
              </a:rPr>
              <a:t>VN</a:t>
            </a:r>
            <a:endParaRPr lang="ja-JP" altLang="en-US" sz="1600">
              <a:solidFill>
                <a:prstClr val="black"/>
              </a:solidFill>
            </a:endParaRPr>
          </a:p>
        </p:txBody>
      </p:sp>
      <p:sp>
        <p:nvSpPr>
          <p:cNvPr id="94224" name="テキスト ボックス 18"/>
          <p:cNvSpPr txBox="1">
            <a:spLocks noChangeArrowheads="1"/>
          </p:cNvSpPr>
          <p:nvPr/>
        </p:nvSpPr>
        <p:spPr bwMode="auto">
          <a:xfrm>
            <a:off x="2917825" y="660400"/>
            <a:ext cx="955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altLang="ja-JP" sz="1600">
                <a:solidFill>
                  <a:prstClr val="black"/>
                </a:solidFill>
              </a:rPr>
              <a:t>CN (EX)</a:t>
            </a:r>
          </a:p>
        </p:txBody>
      </p:sp>
      <p:sp>
        <p:nvSpPr>
          <p:cNvPr id="94225" name="Rectangle 4"/>
          <p:cNvSpPr txBox="1">
            <a:spLocks noChangeArrowheads="1"/>
          </p:cNvSpPr>
          <p:nvPr/>
        </p:nvSpPr>
        <p:spPr bwMode="auto">
          <a:xfrm>
            <a:off x="731838" y="0"/>
            <a:ext cx="749776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hangingPunct="0"/>
            <a:r>
              <a:rPr lang="en-US" altLang="ja-JP" sz="2400">
                <a:solidFill>
                  <a:prstClr val="black"/>
                </a:solidFill>
              </a:rPr>
              <a:t>Bond Transaction Flows for Foreign Investors</a:t>
            </a:r>
            <a:endParaRPr lang="en-US" altLang="ja-JP" sz="240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94226" name="Picture 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44750" y="1020763"/>
            <a:ext cx="189388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27" name="Picture 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9075" y="950913"/>
            <a:ext cx="183038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29" name="テキスト ボックス 11"/>
          <p:cNvSpPr txBox="1">
            <a:spLocks noChangeArrowheads="1"/>
          </p:cNvSpPr>
          <p:nvPr/>
        </p:nvSpPr>
        <p:spPr bwMode="auto">
          <a:xfrm>
            <a:off x="7432675" y="858838"/>
            <a:ext cx="495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altLang="ja-JP" sz="1600">
                <a:solidFill>
                  <a:prstClr val="black"/>
                </a:solidFill>
              </a:rPr>
              <a:t>ID</a:t>
            </a:r>
            <a:endParaRPr lang="ja-JP" altLang="en-US" sz="1600">
              <a:solidFill>
                <a:prstClr val="black"/>
              </a:solidFill>
            </a:endParaRPr>
          </a:p>
        </p:txBody>
      </p:sp>
      <p:pic>
        <p:nvPicPr>
          <p:cNvPr id="94230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62488" y="1146175"/>
            <a:ext cx="1703387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9698B-5784-491F-8C06-4417349F1E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369300" cy="4905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182880"/>
          <a:lstStyle/>
          <a:p>
            <a:pPr eaLnBrk="1" hangingPunct="1"/>
            <a:r>
              <a:rPr lang="en-US" altLang="ja-JP" sz="2600" smtClean="0">
                <a:ea typeface="HGP創英角ｺﾞｼｯｸUB" pitchFamily="50" charset="-128"/>
              </a:rPr>
              <a:t>Government Bond Interest Payment Flow in ASEAN+3</a:t>
            </a:r>
            <a:endParaRPr lang="ja-JP" altLang="en-US" sz="2600" smtClean="0">
              <a:ea typeface="HGP創英角ｺﾞｼｯｸUB" pitchFamily="50" charset="-128"/>
            </a:endParaRPr>
          </a:p>
        </p:txBody>
      </p:sp>
      <p:sp>
        <p:nvSpPr>
          <p:cNvPr id="104450" name="テキスト ボックス 15"/>
          <p:cNvSpPr txBox="1">
            <a:spLocks noChangeArrowheads="1"/>
          </p:cNvSpPr>
          <p:nvPr/>
        </p:nvSpPr>
        <p:spPr bwMode="auto">
          <a:xfrm>
            <a:off x="7648575" y="812800"/>
            <a:ext cx="495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altLang="ja-JP" sz="1600">
                <a:solidFill>
                  <a:prstClr val="black"/>
                </a:solidFill>
              </a:rPr>
              <a:t>ID</a:t>
            </a:r>
            <a:endParaRPr lang="ja-JP" altLang="en-US" sz="1600">
              <a:solidFill>
                <a:prstClr val="black"/>
              </a:solidFill>
            </a:endParaRPr>
          </a:p>
        </p:txBody>
      </p:sp>
      <p:sp>
        <p:nvSpPr>
          <p:cNvPr id="104451" name="テキスト ボックス 17"/>
          <p:cNvSpPr txBox="1">
            <a:spLocks noChangeArrowheads="1"/>
          </p:cNvSpPr>
          <p:nvPr/>
        </p:nvSpPr>
        <p:spPr bwMode="auto">
          <a:xfrm>
            <a:off x="3279775" y="2894013"/>
            <a:ext cx="495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altLang="ja-JP" sz="1600">
                <a:solidFill>
                  <a:prstClr val="black"/>
                </a:solidFill>
              </a:rPr>
              <a:t>MY</a:t>
            </a:r>
            <a:endParaRPr lang="ja-JP" altLang="en-US" sz="1600">
              <a:solidFill>
                <a:prstClr val="black"/>
              </a:solidFill>
            </a:endParaRPr>
          </a:p>
        </p:txBody>
      </p:sp>
      <p:sp>
        <p:nvSpPr>
          <p:cNvPr id="104452" name="テキスト ボックス 19"/>
          <p:cNvSpPr txBox="1">
            <a:spLocks noChangeArrowheads="1"/>
          </p:cNvSpPr>
          <p:nvPr/>
        </p:nvSpPr>
        <p:spPr bwMode="auto">
          <a:xfrm>
            <a:off x="7562850" y="2981325"/>
            <a:ext cx="496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altLang="ja-JP" sz="1600">
                <a:solidFill>
                  <a:prstClr val="black"/>
                </a:solidFill>
              </a:rPr>
              <a:t>SG</a:t>
            </a:r>
            <a:endParaRPr lang="ja-JP" altLang="en-US" sz="1600">
              <a:solidFill>
                <a:prstClr val="black"/>
              </a:solidFill>
            </a:endParaRPr>
          </a:p>
        </p:txBody>
      </p:sp>
      <p:sp>
        <p:nvSpPr>
          <p:cNvPr id="104453" name="テキスト ボックス 20"/>
          <p:cNvSpPr txBox="1">
            <a:spLocks noChangeArrowheads="1"/>
          </p:cNvSpPr>
          <p:nvPr/>
        </p:nvSpPr>
        <p:spPr bwMode="auto">
          <a:xfrm>
            <a:off x="1041400" y="4752975"/>
            <a:ext cx="4953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altLang="ja-JP" sz="1600">
                <a:solidFill>
                  <a:prstClr val="black"/>
                </a:solidFill>
              </a:rPr>
              <a:t>TH</a:t>
            </a:r>
            <a:endParaRPr lang="ja-JP" altLang="en-US" sz="1600">
              <a:solidFill>
                <a:prstClr val="black"/>
              </a:solidFill>
            </a:endParaRPr>
          </a:p>
        </p:txBody>
      </p:sp>
      <p:sp>
        <p:nvSpPr>
          <p:cNvPr id="104454" name="テキスト ボックス 21"/>
          <p:cNvSpPr txBox="1">
            <a:spLocks noChangeArrowheads="1"/>
          </p:cNvSpPr>
          <p:nvPr/>
        </p:nvSpPr>
        <p:spPr bwMode="auto">
          <a:xfrm>
            <a:off x="3246438" y="4789488"/>
            <a:ext cx="495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altLang="ja-JP" sz="1600">
                <a:solidFill>
                  <a:prstClr val="black"/>
                </a:solidFill>
              </a:rPr>
              <a:t>VN</a:t>
            </a:r>
            <a:endParaRPr lang="ja-JP" altLang="en-US" sz="1600">
              <a:solidFill>
                <a:prstClr val="black"/>
              </a:solidFill>
            </a:endParaRPr>
          </a:p>
        </p:txBody>
      </p:sp>
      <p:sp>
        <p:nvSpPr>
          <p:cNvPr id="104455" name="テキスト ボックス 22"/>
          <p:cNvSpPr txBox="1">
            <a:spLocks noChangeArrowheads="1"/>
          </p:cNvSpPr>
          <p:nvPr/>
        </p:nvSpPr>
        <p:spPr bwMode="auto">
          <a:xfrm>
            <a:off x="5402263" y="836613"/>
            <a:ext cx="495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altLang="ja-JP" sz="1600">
                <a:solidFill>
                  <a:prstClr val="black"/>
                </a:solidFill>
              </a:rPr>
              <a:t>HK</a:t>
            </a:r>
            <a:endParaRPr lang="ja-JP" altLang="en-US" sz="1600">
              <a:solidFill>
                <a:prstClr val="black"/>
              </a:solidFill>
            </a:endParaRPr>
          </a:p>
        </p:txBody>
      </p:sp>
      <p:sp>
        <p:nvSpPr>
          <p:cNvPr id="104456" name="テキスト ボックス 23"/>
          <p:cNvSpPr txBox="1">
            <a:spLocks noChangeArrowheads="1"/>
          </p:cNvSpPr>
          <p:nvPr/>
        </p:nvSpPr>
        <p:spPr bwMode="auto">
          <a:xfrm>
            <a:off x="882650" y="2852738"/>
            <a:ext cx="10175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altLang="ja-JP" sz="1600">
                <a:solidFill>
                  <a:prstClr val="black"/>
                </a:solidFill>
              </a:rPr>
              <a:t>KR </a:t>
            </a:r>
            <a:endParaRPr lang="ja-JP" altLang="en-US" sz="1600">
              <a:solidFill>
                <a:prstClr val="black"/>
              </a:solidFill>
            </a:endParaRPr>
          </a:p>
        </p:txBody>
      </p:sp>
      <p:sp>
        <p:nvSpPr>
          <p:cNvPr id="104457" name="テキスト ボックス 24"/>
          <p:cNvSpPr txBox="1">
            <a:spLocks noChangeArrowheads="1"/>
          </p:cNvSpPr>
          <p:nvPr/>
        </p:nvSpPr>
        <p:spPr bwMode="auto">
          <a:xfrm>
            <a:off x="4772025" y="2870200"/>
            <a:ext cx="1539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altLang="ja-JP" sz="1600">
                <a:solidFill>
                  <a:prstClr val="black"/>
                </a:solidFill>
              </a:rPr>
              <a:t>PH </a:t>
            </a:r>
            <a:endParaRPr lang="ja-JP" altLang="en-US" sz="1600">
              <a:solidFill>
                <a:prstClr val="black"/>
              </a:solidFill>
            </a:endParaRPr>
          </a:p>
        </p:txBody>
      </p:sp>
      <p:sp>
        <p:nvSpPr>
          <p:cNvPr id="104458" name="テキスト ボックス 27"/>
          <p:cNvSpPr txBox="1">
            <a:spLocks noChangeArrowheads="1"/>
          </p:cNvSpPr>
          <p:nvPr/>
        </p:nvSpPr>
        <p:spPr bwMode="auto">
          <a:xfrm>
            <a:off x="3009900" y="873125"/>
            <a:ext cx="11255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altLang="ja-JP" sz="1600">
                <a:solidFill>
                  <a:prstClr val="black"/>
                </a:solidFill>
              </a:rPr>
              <a:t>CN (EX)</a:t>
            </a:r>
            <a:endParaRPr lang="ja-JP" altLang="en-US" sz="1600">
              <a:solidFill>
                <a:prstClr val="black"/>
              </a:solidFill>
            </a:endParaRPr>
          </a:p>
        </p:txBody>
      </p:sp>
      <p:sp>
        <p:nvSpPr>
          <p:cNvPr id="104459" name="テキスト ボックス 27"/>
          <p:cNvSpPr txBox="1">
            <a:spLocks noChangeArrowheads="1"/>
          </p:cNvSpPr>
          <p:nvPr/>
        </p:nvSpPr>
        <p:spPr bwMode="auto">
          <a:xfrm>
            <a:off x="715963" y="822325"/>
            <a:ext cx="11255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altLang="ja-JP" sz="1600">
                <a:solidFill>
                  <a:prstClr val="black"/>
                </a:solidFill>
              </a:rPr>
              <a:t>CN (OTC)</a:t>
            </a:r>
            <a:endParaRPr lang="ja-JP" altLang="en-US" sz="1600">
              <a:solidFill>
                <a:prstClr val="black"/>
              </a:solidFill>
            </a:endParaRPr>
          </a:p>
        </p:txBody>
      </p:sp>
      <p:pic>
        <p:nvPicPr>
          <p:cNvPr id="1044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3" y="1241425"/>
            <a:ext cx="19034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5238" y="1268413"/>
            <a:ext cx="1936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8688" y="1233488"/>
            <a:ext cx="1789112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4688" y="1233488"/>
            <a:ext cx="1735137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4175" y="3132138"/>
            <a:ext cx="17907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6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4775" y="3195638"/>
            <a:ext cx="18161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7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7575" y="3201988"/>
            <a:ext cx="177165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8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1025" y="3284538"/>
            <a:ext cx="183515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9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0850" y="5040313"/>
            <a:ext cx="1830388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70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86038" y="5049838"/>
            <a:ext cx="1819275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9698B-5784-491F-8C06-4417349F1E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369300" cy="4905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182880"/>
          <a:lstStyle/>
          <a:p>
            <a:pPr eaLnBrk="1" hangingPunct="1"/>
            <a:r>
              <a:rPr lang="en-US" altLang="ja-JP" sz="2600" smtClean="0">
                <a:ea typeface="HGP創英角ｺﾞｼｯｸUB" pitchFamily="50" charset="-128"/>
              </a:rPr>
              <a:t>Corporate Bond Interest Payment Flow in ASEAN+3</a:t>
            </a:r>
            <a:endParaRPr lang="ja-JP" altLang="en-US" sz="2600" smtClean="0">
              <a:ea typeface="HGP創英角ｺﾞｼｯｸUB" pitchFamily="50" charset="-128"/>
            </a:endParaRPr>
          </a:p>
        </p:txBody>
      </p:sp>
      <p:sp>
        <p:nvSpPr>
          <p:cNvPr id="106498" name="テキスト ボックス 15"/>
          <p:cNvSpPr txBox="1">
            <a:spLocks noChangeArrowheads="1"/>
          </p:cNvSpPr>
          <p:nvPr/>
        </p:nvSpPr>
        <p:spPr bwMode="auto">
          <a:xfrm>
            <a:off x="7648575" y="812800"/>
            <a:ext cx="495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altLang="ja-JP" sz="1600">
                <a:solidFill>
                  <a:prstClr val="black"/>
                </a:solidFill>
              </a:rPr>
              <a:t>ID</a:t>
            </a:r>
            <a:endParaRPr lang="ja-JP" altLang="en-US" sz="1600">
              <a:solidFill>
                <a:prstClr val="black"/>
              </a:solidFill>
            </a:endParaRPr>
          </a:p>
        </p:txBody>
      </p:sp>
      <p:sp>
        <p:nvSpPr>
          <p:cNvPr id="106499" name="テキスト ボックス 17"/>
          <p:cNvSpPr txBox="1">
            <a:spLocks noChangeArrowheads="1"/>
          </p:cNvSpPr>
          <p:nvPr/>
        </p:nvSpPr>
        <p:spPr bwMode="auto">
          <a:xfrm>
            <a:off x="3209925" y="2894013"/>
            <a:ext cx="495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altLang="ja-JP" sz="1600">
                <a:solidFill>
                  <a:prstClr val="black"/>
                </a:solidFill>
              </a:rPr>
              <a:t>MY</a:t>
            </a:r>
            <a:endParaRPr lang="ja-JP" altLang="en-US" sz="1600">
              <a:solidFill>
                <a:prstClr val="black"/>
              </a:solidFill>
            </a:endParaRPr>
          </a:p>
        </p:txBody>
      </p:sp>
      <p:sp>
        <p:nvSpPr>
          <p:cNvPr id="106500" name="テキスト ボックス 19"/>
          <p:cNvSpPr txBox="1">
            <a:spLocks noChangeArrowheads="1"/>
          </p:cNvSpPr>
          <p:nvPr/>
        </p:nvSpPr>
        <p:spPr bwMode="auto">
          <a:xfrm>
            <a:off x="7564438" y="2924175"/>
            <a:ext cx="496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altLang="ja-JP" sz="1600">
                <a:solidFill>
                  <a:prstClr val="black"/>
                </a:solidFill>
              </a:rPr>
              <a:t>SG</a:t>
            </a:r>
            <a:endParaRPr lang="ja-JP" altLang="en-US" sz="1600">
              <a:solidFill>
                <a:prstClr val="black"/>
              </a:solidFill>
            </a:endParaRPr>
          </a:p>
        </p:txBody>
      </p:sp>
      <p:sp>
        <p:nvSpPr>
          <p:cNvPr id="106501" name="テキスト ボックス 20"/>
          <p:cNvSpPr txBox="1">
            <a:spLocks noChangeArrowheads="1"/>
          </p:cNvSpPr>
          <p:nvPr/>
        </p:nvSpPr>
        <p:spPr bwMode="auto">
          <a:xfrm>
            <a:off x="1082675" y="4752975"/>
            <a:ext cx="4953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altLang="ja-JP" sz="1600">
                <a:solidFill>
                  <a:prstClr val="black"/>
                </a:solidFill>
              </a:rPr>
              <a:t>TH</a:t>
            </a:r>
            <a:endParaRPr lang="ja-JP" altLang="en-US" sz="1600">
              <a:solidFill>
                <a:prstClr val="black"/>
              </a:solidFill>
            </a:endParaRPr>
          </a:p>
        </p:txBody>
      </p:sp>
      <p:sp>
        <p:nvSpPr>
          <p:cNvPr id="106502" name="テキスト ボックス 21"/>
          <p:cNvSpPr txBox="1">
            <a:spLocks noChangeArrowheads="1"/>
          </p:cNvSpPr>
          <p:nvPr/>
        </p:nvSpPr>
        <p:spPr bwMode="auto">
          <a:xfrm>
            <a:off x="3286125" y="4789488"/>
            <a:ext cx="495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altLang="ja-JP" sz="1600">
                <a:solidFill>
                  <a:prstClr val="black"/>
                </a:solidFill>
              </a:rPr>
              <a:t>VN</a:t>
            </a:r>
            <a:endParaRPr lang="ja-JP" altLang="en-US" sz="1600">
              <a:solidFill>
                <a:prstClr val="black"/>
              </a:solidFill>
            </a:endParaRPr>
          </a:p>
        </p:txBody>
      </p:sp>
      <p:sp>
        <p:nvSpPr>
          <p:cNvPr id="106503" name="テキスト ボックス 22"/>
          <p:cNvSpPr txBox="1">
            <a:spLocks noChangeArrowheads="1"/>
          </p:cNvSpPr>
          <p:nvPr/>
        </p:nvSpPr>
        <p:spPr bwMode="auto">
          <a:xfrm>
            <a:off x="5402263" y="836613"/>
            <a:ext cx="495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altLang="ja-JP" sz="1600">
                <a:solidFill>
                  <a:prstClr val="black"/>
                </a:solidFill>
              </a:rPr>
              <a:t>HK</a:t>
            </a:r>
            <a:endParaRPr lang="ja-JP" altLang="en-US" sz="1600">
              <a:solidFill>
                <a:prstClr val="black"/>
              </a:solidFill>
            </a:endParaRPr>
          </a:p>
        </p:txBody>
      </p:sp>
      <p:sp>
        <p:nvSpPr>
          <p:cNvPr id="106504" name="テキスト ボックス 23"/>
          <p:cNvSpPr txBox="1">
            <a:spLocks noChangeArrowheads="1"/>
          </p:cNvSpPr>
          <p:nvPr/>
        </p:nvSpPr>
        <p:spPr bwMode="auto">
          <a:xfrm>
            <a:off x="815975" y="2852738"/>
            <a:ext cx="10175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altLang="ja-JP" sz="1600">
                <a:solidFill>
                  <a:prstClr val="black"/>
                </a:solidFill>
              </a:rPr>
              <a:t>KR </a:t>
            </a:r>
            <a:endParaRPr lang="ja-JP" altLang="en-US" sz="1600">
              <a:solidFill>
                <a:prstClr val="black"/>
              </a:solidFill>
            </a:endParaRPr>
          </a:p>
        </p:txBody>
      </p:sp>
      <p:sp>
        <p:nvSpPr>
          <p:cNvPr id="106505" name="テキスト ボックス 24"/>
          <p:cNvSpPr txBox="1">
            <a:spLocks noChangeArrowheads="1"/>
          </p:cNvSpPr>
          <p:nvPr/>
        </p:nvSpPr>
        <p:spPr bwMode="auto">
          <a:xfrm>
            <a:off x="4959350" y="2870200"/>
            <a:ext cx="1539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altLang="ja-JP" sz="1600">
                <a:solidFill>
                  <a:prstClr val="black"/>
                </a:solidFill>
              </a:rPr>
              <a:t>PH </a:t>
            </a:r>
            <a:endParaRPr lang="ja-JP" altLang="en-US" sz="1600">
              <a:solidFill>
                <a:prstClr val="black"/>
              </a:solidFill>
            </a:endParaRPr>
          </a:p>
        </p:txBody>
      </p:sp>
      <p:sp>
        <p:nvSpPr>
          <p:cNvPr id="106506" name="テキスト ボックス 27"/>
          <p:cNvSpPr txBox="1">
            <a:spLocks noChangeArrowheads="1"/>
          </p:cNvSpPr>
          <p:nvPr/>
        </p:nvSpPr>
        <p:spPr bwMode="auto">
          <a:xfrm>
            <a:off x="3009900" y="873125"/>
            <a:ext cx="11255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altLang="ja-JP" sz="1600">
                <a:solidFill>
                  <a:prstClr val="black"/>
                </a:solidFill>
              </a:rPr>
              <a:t>CN (EX)</a:t>
            </a:r>
            <a:endParaRPr lang="ja-JP" altLang="en-US" sz="1600">
              <a:solidFill>
                <a:prstClr val="black"/>
              </a:solidFill>
            </a:endParaRPr>
          </a:p>
        </p:txBody>
      </p:sp>
      <p:sp>
        <p:nvSpPr>
          <p:cNvPr id="106507" name="テキスト ボックス 27"/>
          <p:cNvSpPr txBox="1">
            <a:spLocks noChangeArrowheads="1"/>
          </p:cNvSpPr>
          <p:nvPr/>
        </p:nvSpPr>
        <p:spPr bwMode="auto">
          <a:xfrm>
            <a:off x="715963" y="822325"/>
            <a:ext cx="11255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altLang="ja-JP" sz="1600">
                <a:solidFill>
                  <a:prstClr val="black"/>
                </a:solidFill>
              </a:rPr>
              <a:t>CN (OTC)</a:t>
            </a:r>
            <a:endParaRPr lang="ja-JP" altLang="en-US" sz="1600">
              <a:solidFill>
                <a:prstClr val="black"/>
              </a:solidFill>
            </a:endParaRPr>
          </a:p>
        </p:txBody>
      </p:sp>
      <p:pic>
        <p:nvPicPr>
          <p:cNvPr id="10650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163" y="1216025"/>
            <a:ext cx="2068512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6825" y="1233488"/>
            <a:ext cx="2068513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0913" y="1233488"/>
            <a:ext cx="1905000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1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3250" y="1233488"/>
            <a:ext cx="1873250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1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513" y="3168650"/>
            <a:ext cx="1751012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1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8100" y="3195638"/>
            <a:ext cx="18161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1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37113" y="3176588"/>
            <a:ext cx="174942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1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72300" y="3213100"/>
            <a:ext cx="1820863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1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2588" y="5084763"/>
            <a:ext cx="1830387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18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44775" y="5121275"/>
            <a:ext cx="185420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9698B-5784-491F-8C06-4417349F1E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タイトル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990600"/>
          </a:xfrm>
        </p:spPr>
        <p:txBody>
          <a:bodyPr/>
          <a:lstStyle/>
          <a:p>
            <a:r>
              <a:rPr lang="en-US" altLang="ja-JP" smtClean="0"/>
              <a:t>Fit &amp; Gap Analysis</a:t>
            </a:r>
            <a:endParaRPr lang="ja-JP" altLang="en-US" smtClean="0"/>
          </a:p>
        </p:txBody>
      </p:sp>
      <p:sp>
        <p:nvSpPr>
          <p:cNvPr id="3" name="正方形/長方形 2"/>
          <p:cNvSpPr/>
          <p:nvPr/>
        </p:nvSpPr>
        <p:spPr>
          <a:xfrm>
            <a:off x="914400" y="2514600"/>
            <a:ext cx="7620000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514350">
              <a:buFont typeface="Wingdings" pitchFamily="2" charset="2"/>
              <a:buChar char="Ø"/>
            </a:pPr>
            <a:r>
              <a:rPr kumimoji="1" lang="en-US" altLang="ja-JP" sz="2000" b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Message flows of government bond and corporate bond in each economy are compared with typical DVP flow in ASEAN+3</a:t>
            </a:r>
          </a:p>
        </p:txBody>
      </p:sp>
      <p:sp>
        <p:nvSpPr>
          <p:cNvPr id="108548" name="タイトル 1"/>
          <p:cNvSpPr>
            <a:spLocks/>
          </p:cNvSpPr>
          <p:nvPr/>
        </p:nvSpPr>
        <p:spPr bwMode="auto">
          <a:xfrm>
            <a:off x="381000" y="1828800"/>
            <a:ext cx="87630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1" lang="en-US" altLang="ja-JP" sz="4400" b="0">
                <a:solidFill>
                  <a:prstClr val="black"/>
                </a:solidFill>
                <a:latin typeface="Calibri" pitchFamily="34" charset="0"/>
                <a:ea typeface="ＭＳ Ｐゴシック" charset="-128"/>
              </a:rPr>
              <a:t>1. </a:t>
            </a:r>
            <a:r>
              <a:rPr kumimoji="1" lang="en-US" altLang="ja-JP" sz="4000" b="0">
                <a:solidFill>
                  <a:prstClr val="black"/>
                </a:solidFill>
                <a:latin typeface="Calibri" pitchFamily="34" charset="0"/>
                <a:ea typeface="ＭＳ Ｐゴシック" charset="-128"/>
              </a:rPr>
              <a:t>Fit &amp; Gap Analysis of message flows</a:t>
            </a:r>
            <a:br>
              <a:rPr kumimoji="1" lang="en-US" altLang="ja-JP" sz="4000" b="0">
                <a:solidFill>
                  <a:prstClr val="black"/>
                </a:solidFill>
                <a:latin typeface="Calibri" pitchFamily="34" charset="0"/>
                <a:ea typeface="ＭＳ Ｐゴシック" charset="-128"/>
              </a:rPr>
            </a:br>
            <a:endParaRPr kumimoji="1" lang="ja-JP" altLang="en-US" sz="4000" b="0">
              <a:solidFill>
                <a:prstClr val="black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108549" name="タイトル 1"/>
          <p:cNvSpPr>
            <a:spLocks/>
          </p:cNvSpPr>
          <p:nvPr/>
        </p:nvSpPr>
        <p:spPr bwMode="auto">
          <a:xfrm>
            <a:off x="304800" y="3886200"/>
            <a:ext cx="87630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1" lang="en-US" altLang="ja-JP" sz="4400" b="0">
                <a:solidFill>
                  <a:prstClr val="black"/>
                </a:solidFill>
                <a:latin typeface="Calibri" pitchFamily="34" charset="0"/>
                <a:ea typeface="ＭＳ Ｐゴシック" charset="-128"/>
              </a:rPr>
              <a:t>2. </a:t>
            </a:r>
            <a:r>
              <a:rPr kumimoji="1" lang="en-US" altLang="ja-JP" sz="4000" b="0">
                <a:solidFill>
                  <a:prstClr val="black"/>
                </a:solidFill>
                <a:latin typeface="Calibri" pitchFamily="34" charset="0"/>
                <a:ea typeface="ＭＳ Ｐゴシック" charset="-128"/>
              </a:rPr>
              <a:t>Fit &amp; Gap Analysis of message items</a:t>
            </a:r>
            <a:br>
              <a:rPr kumimoji="1" lang="en-US" altLang="ja-JP" sz="4000" b="0">
                <a:solidFill>
                  <a:prstClr val="black"/>
                </a:solidFill>
                <a:latin typeface="Calibri" pitchFamily="34" charset="0"/>
                <a:ea typeface="ＭＳ Ｐゴシック" charset="-128"/>
              </a:rPr>
            </a:br>
            <a:endParaRPr kumimoji="1" lang="ja-JP" altLang="en-US" sz="4000" b="0">
              <a:solidFill>
                <a:prstClr val="black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2" name="正方形/長方形 2"/>
          <p:cNvSpPr/>
          <p:nvPr/>
        </p:nvSpPr>
        <p:spPr>
          <a:xfrm>
            <a:off x="762000" y="4648200"/>
            <a:ext cx="78486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514350">
              <a:buFont typeface="Wingdings" pitchFamily="2" charset="2"/>
              <a:buChar char="Ø"/>
              <a:defRPr/>
            </a:pPr>
            <a:r>
              <a:rPr kumimoji="1" lang="en-US" altLang="ja-JP" sz="2000" b="0" dirty="0" smtClea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</a:rPr>
              <a:t>Fit &amp; Gap Analysis of message items is conducted for settlement </a:t>
            </a:r>
            <a:r>
              <a:rPr kumimoji="1" lang="en-US" altLang="ja-JP" sz="2000" b="0" dirty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</a:rPr>
              <a:t>instruction (sese.023.001.03)  and settlement confirmation (sese.025.001.03</a:t>
            </a:r>
            <a:r>
              <a:rPr kumimoji="1" lang="en-US" altLang="ja-JP" sz="2000" b="0" dirty="0" smtClea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</a:rPr>
              <a:t>).  The 10 common elements proposed by SMPG (Securities Market Practice Group) are chosen for the FIT&amp;GAP Analysis of message as a preliminary study of the analysis.</a:t>
            </a:r>
            <a:endParaRPr kumimoji="1" lang="en-US" altLang="ja-JP" sz="2000" b="0" dirty="0">
              <a:solidFill>
                <a:prstClr val="black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2C9DBA-F052-4336-BBE2-576CEB19D101}" type="slidenum">
              <a:rPr lang="ja-JP" altLang="en-US" sz="1200" smtClean="0"/>
              <a:pPr>
                <a:defRPr/>
              </a:pPr>
              <a:t>29</a:t>
            </a:fld>
            <a:endParaRPr lang="ja-JP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D7DB3-FD8E-40B6-8FF6-E6361AC18314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04800"/>
            <a:ext cx="8686800" cy="609600"/>
          </a:xfrm>
        </p:spPr>
        <p:txBody>
          <a:bodyPr/>
          <a:lstStyle/>
          <a:p>
            <a:pPr algn="l"/>
            <a:r>
              <a:rPr lang="en-US" altLang="ko-KR" sz="3200" dirty="0" smtClean="0">
                <a:ea typeface="굴림" pitchFamily="34" charset="-127"/>
              </a:rPr>
              <a:t>Bond markets in Asia – developments and issues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6" name="Chart 5"/>
          <p:cNvGraphicFramePr/>
          <p:nvPr/>
        </p:nvGraphicFramePr>
        <p:xfrm>
          <a:off x="1600200" y="1524000"/>
          <a:ext cx="82296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810000"/>
            <a:ext cx="8534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ular Callout 7"/>
          <p:cNvSpPr/>
          <p:nvPr/>
        </p:nvSpPr>
        <p:spPr>
          <a:xfrm>
            <a:off x="228600" y="1828800"/>
            <a:ext cx="2362200" cy="1066800"/>
          </a:xfrm>
          <a:prstGeom prst="wedgeRoundRectCallout">
            <a:avLst>
              <a:gd name="adj1" fmla="val 106990"/>
              <a:gd name="adj2" fmla="val 23409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49263" fontAlgn="auto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ja-JP" sz="2200" b="0" dirty="0">
                <a:solidFill>
                  <a:schemeClr val="tx1"/>
                </a:solidFill>
              </a:rPr>
              <a:t>Regional resource channeling is very low  </a:t>
            </a:r>
            <a:r>
              <a:rPr lang="en-US" altLang="ja-JP" sz="2000" b="0" dirty="0">
                <a:solidFill>
                  <a:schemeClr val="tx1"/>
                </a:solidFill>
              </a:rPr>
              <a:t>(4.3% in 2009)</a:t>
            </a:r>
          </a:p>
        </p:txBody>
      </p:sp>
      <p:sp>
        <p:nvSpPr>
          <p:cNvPr id="10" name="Rectangle 152"/>
          <p:cNvSpPr txBox="1">
            <a:spLocks noChangeArrowheads="1"/>
          </p:cNvSpPr>
          <p:nvPr/>
        </p:nvSpPr>
        <p:spPr>
          <a:xfrm>
            <a:off x="2819400" y="1371600"/>
            <a:ext cx="6324600" cy="304800"/>
          </a:xfrm>
          <a:prstGeom prst="rect">
            <a:avLst/>
          </a:prstGeom>
          <a:noFill/>
          <a:ln/>
        </p:spPr>
        <p:txBody>
          <a:bodyPr>
            <a:normAutofit fontScale="92500" lnSpcReduction="10000"/>
          </a:bodyPr>
          <a:lstStyle/>
          <a:p>
            <a:pPr marL="342900" indent="-34290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en-US" altLang="ja-JP" sz="2200" b="0" dirty="0">
                <a:latin typeface="+mn-lt"/>
                <a:ea typeface="ＭＳ Ｐゴシック" pitchFamily="50" charset="-128"/>
              </a:rPr>
              <a:t>Debt Securities Portfolio Outflows in the region (%, 2009)</a:t>
            </a:r>
            <a:endParaRPr lang="en-US" altLang="ko-KR" sz="2200" b="0" dirty="0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Rectangle 152"/>
          <p:cNvSpPr txBox="1">
            <a:spLocks noChangeArrowheads="1"/>
          </p:cNvSpPr>
          <p:nvPr/>
        </p:nvSpPr>
        <p:spPr>
          <a:xfrm>
            <a:off x="914400" y="4648200"/>
            <a:ext cx="2667000" cy="304800"/>
          </a:xfrm>
          <a:prstGeom prst="rect">
            <a:avLst/>
          </a:prstGeom>
          <a:noFill/>
          <a:ln/>
        </p:spPr>
        <p:txBody>
          <a:bodyPr>
            <a:normAutofit fontScale="92500" lnSpcReduction="10000"/>
          </a:bodyPr>
          <a:lstStyle/>
          <a:p>
            <a:pPr marL="342900" indent="-34290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en-US" altLang="ja-JP" sz="2200" b="0" dirty="0">
                <a:latin typeface="+mn-lt"/>
                <a:ea typeface="ＭＳ Ｐゴシック" pitchFamily="50" charset="-128"/>
              </a:rPr>
              <a:t>Foreign Portfolio Inflow</a:t>
            </a:r>
            <a:endParaRPr lang="en-US" altLang="ko-KR" sz="2200" b="0" dirty="0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352800" y="3429000"/>
            <a:ext cx="3429000" cy="609600"/>
          </a:xfrm>
          <a:prstGeom prst="wedgeRoundRectCallout">
            <a:avLst>
              <a:gd name="adj1" fmla="val 22142"/>
              <a:gd name="adj2" fmla="val 109773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49263" fontAlgn="auto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ja-JP" sz="2200" b="0" dirty="0">
                <a:solidFill>
                  <a:schemeClr val="tx1"/>
                </a:solidFill>
              </a:rPr>
              <a:t>Cross border flows have become more volatile</a:t>
            </a:r>
            <a:endParaRPr lang="en-US" altLang="ja-JP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タイトル 3"/>
          <p:cNvSpPr>
            <a:spLocks noGrp="1"/>
          </p:cNvSpPr>
          <p:nvPr>
            <p:ph type="title"/>
          </p:nvPr>
        </p:nvSpPr>
        <p:spPr>
          <a:xfrm>
            <a:off x="677863" y="388938"/>
            <a:ext cx="7626350" cy="663575"/>
          </a:xfrm>
        </p:spPr>
        <p:txBody>
          <a:bodyPr/>
          <a:lstStyle/>
          <a:p>
            <a:pPr marL="358775" indent="-358775" defTabSz="419100">
              <a:lnSpc>
                <a:spcPct val="150000"/>
              </a:lnSpc>
            </a:pPr>
            <a:r>
              <a:rPr lang="en-US" altLang="ja-JP" sz="2400" smtClean="0">
                <a:latin typeface="Arial" charset="0"/>
                <a:cs typeface="Arial" charset="0"/>
              </a:rPr>
              <a:t>FIT&amp;GAP Analysis and Policy Recommendation</a:t>
            </a:r>
          </a:p>
        </p:txBody>
      </p:sp>
      <p:cxnSp>
        <p:nvCxnSpPr>
          <p:cNvPr id="107522" name="カギ線コネクタ 12"/>
          <p:cNvCxnSpPr>
            <a:cxnSpLocks noChangeShapeType="1"/>
            <a:stCxn id="10" idx="3"/>
            <a:endCxn id="42" idx="1"/>
          </p:cNvCxnSpPr>
          <p:nvPr/>
        </p:nvCxnSpPr>
        <p:spPr bwMode="auto">
          <a:xfrm>
            <a:off x="1763713" y="2809875"/>
            <a:ext cx="720725" cy="544513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07523" name="カギ線コネクタ 13"/>
          <p:cNvCxnSpPr>
            <a:cxnSpLocks noChangeShapeType="1"/>
            <a:stCxn id="11" idx="3"/>
            <a:endCxn id="42" idx="1"/>
          </p:cNvCxnSpPr>
          <p:nvPr/>
        </p:nvCxnSpPr>
        <p:spPr bwMode="auto">
          <a:xfrm flipV="1">
            <a:off x="1763713" y="3354388"/>
            <a:ext cx="720725" cy="67945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0" name="メモ 9"/>
          <p:cNvSpPr/>
          <p:nvPr/>
        </p:nvSpPr>
        <p:spPr bwMode="auto">
          <a:xfrm>
            <a:off x="957263" y="2514600"/>
            <a:ext cx="806450" cy="588963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 type="none" w="med" len="med"/>
          </a:ln>
        </p:spPr>
        <p:txBody>
          <a:bodyPr anchor="ctr"/>
          <a:lstStyle/>
          <a:p>
            <a:pPr algn="ctr">
              <a:defRPr/>
            </a:pPr>
            <a:r>
              <a:rPr kumimoji="1" lang="en-US" altLang="ja-JP" b="0" dirty="0">
                <a:solidFill>
                  <a:prstClr val="black"/>
                </a:solidFill>
                <a:ea typeface="ＭＳ Ｐゴシック" charset="-128"/>
              </a:rPr>
              <a:t>DVP</a:t>
            </a:r>
          </a:p>
          <a:p>
            <a:pPr algn="ctr">
              <a:defRPr/>
            </a:pPr>
            <a:r>
              <a:rPr kumimoji="1" lang="en-US" altLang="ja-JP" b="0" dirty="0">
                <a:solidFill>
                  <a:prstClr val="black"/>
                </a:solidFill>
                <a:ea typeface="ＭＳ Ｐゴシック" charset="-128"/>
              </a:rPr>
              <a:t>Flow</a:t>
            </a:r>
            <a:endParaRPr kumimoji="1" lang="ja-JP" altLang="en-US" b="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9" name="メモ 18"/>
          <p:cNvSpPr/>
          <p:nvPr/>
        </p:nvSpPr>
        <p:spPr bwMode="auto">
          <a:xfrm>
            <a:off x="855663" y="2460625"/>
            <a:ext cx="806450" cy="588963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 type="none" w="med" len="med"/>
          </a:ln>
        </p:spPr>
        <p:txBody>
          <a:bodyPr anchor="ctr"/>
          <a:lstStyle/>
          <a:p>
            <a:pPr algn="ctr">
              <a:defRPr/>
            </a:pPr>
            <a:r>
              <a:rPr kumimoji="1" lang="en-US" altLang="ja-JP" b="0" dirty="0">
                <a:solidFill>
                  <a:prstClr val="black"/>
                </a:solidFill>
                <a:ea typeface="ＭＳ Ｐゴシック" charset="-128"/>
              </a:rPr>
              <a:t>DVP</a:t>
            </a:r>
          </a:p>
          <a:p>
            <a:pPr algn="ctr">
              <a:defRPr/>
            </a:pPr>
            <a:r>
              <a:rPr kumimoji="1" lang="en-US" altLang="ja-JP" b="0" dirty="0">
                <a:solidFill>
                  <a:prstClr val="black"/>
                </a:solidFill>
                <a:ea typeface="ＭＳ Ｐゴシック" charset="-128"/>
              </a:rPr>
              <a:t>Flow</a:t>
            </a:r>
            <a:endParaRPr kumimoji="1" lang="ja-JP" altLang="en-US" b="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20" name="メモ 19"/>
          <p:cNvSpPr/>
          <p:nvPr/>
        </p:nvSpPr>
        <p:spPr bwMode="auto">
          <a:xfrm>
            <a:off x="609600" y="2382838"/>
            <a:ext cx="952500" cy="587375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 type="none" w="med" len="med"/>
          </a:ln>
        </p:spPr>
        <p:txBody>
          <a:bodyPr anchor="ctr"/>
          <a:lstStyle/>
          <a:p>
            <a:pPr algn="ctr">
              <a:defRPr/>
            </a:pPr>
            <a:r>
              <a:rPr kumimoji="1" lang="en-US" altLang="ja-JP" sz="1200" b="0" dirty="0">
                <a:solidFill>
                  <a:prstClr val="black"/>
                </a:solidFill>
                <a:ea typeface="ＭＳ Ｐゴシック" charset="-128"/>
              </a:rPr>
              <a:t>Message</a:t>
            </a:r>
          </a:p>
          <a:p>
            <a:pPr algn="ctr">
              <a:defRPr/>
            </a:pPr>
            <a:r>
              <a:rPr kumimoji="1" lang="en-US" altLang="ja-JP" sz="1200" b="0" dirty="0">
                <a:solidFill>
                  <a:prstClr val="black"/>
                </a:solidFill>
                <a:ea typeface="ＭＳ Ｐゴシック" charset="-128"/>
              </a:rPr>
              <a:t>Flows</a:t>
            </a:r>
            <a:endParaRPr kumimoji="1" lang="ja-JP" altLang="en-US" sz="1200" b="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1" name="メモ 10"/>
          <p:cNvSpPr/>
          <p:nvPr/>
        </p:nvSpPr>
        <p:spPr bwMode="auto">
          <a:xfrm>
            <a:off x="957263" y="3738563"/>
            <a:ext cx="806450" cy="58896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 type="none" w="med" len="med"/>
          </a:ln>
        </p:spPr>
        <p:txBody>
          <a:bodyPr anchor="ctr"/>
          <a:lstStyle/>
          <a:p>
            <a:pPr algn="ctr">
              <a:defRPr/>
            </a:pPr>
            <a:endParaRPr kumimoji="1" lang="ja-JP" altLang="en-US" b="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21" name="メモ 20"/>
          <p:cNvSpPr/>
          <p:nvPr/>
        </p:nvSpPr>
        <p:spPr bwMode="auto">
          <a:xfrm>
            <a:off x="889000" y="3667125"/>
            <a:ext cx="806450" cy="587375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 type="none" w="med" len="med"/>
          </a:ln>
        </p:spPr>
        <p:txBody>
          <a:bodyPr anchor="ctr"/>
          <a:lstStyle/>
          <a:p>
            <a:pPr algn="ctr">
              <a:defRPr/>
            </a:pPr>
            <a:endParaRPr kumimoji="1" lang="ja-JP" altLang="en-US" b="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22" name="メモ 21"/>
          <p:cNvSpPr/>
          <p:nvPr/>
        </p:nvSpPr>
        <p:spPr bwMode="auto">
          <a:xfrm>
            <a:off x="685800" y="3578225"/>
            <a:ext cx="927100" cy="588963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 type="none" w="med" len="med"/>
          </a:ln>
        </p:spPr>
        <p:txBody>
          <a:bodyPr anchor="ctr"/>
          <a:lstStyle/>
          <a:p>
            <a:pPr algn="ctr">
              <a:defRPr/>
            </a:pPr>
            <a:r>
              <a:rPr kumimoji="1" lang="en-US" altLang="ja-JP" sz="1200" b="0" dirty="0">
                <a:solidFill>
                  <a:prstClr val="black"/>
                </a:solidFill>
                <a:ea typeface="ＭＳ Ｐゴシック" charset="-128"/>
              </a:rPr>
              <a:t>Message</a:t>
            </a:r>
          </a:p>
          <a:p>
            <a:pPr algn="ctr">
              <a:defRPr/>
            </a:pPr>
            <a:r>
              <a:rPr kumimoji="1" lang="en-US" altLang="ja-JP" sz="1200" b="0" dirty="0">
                <a:solidFill>
                  <a:prstClr val="black"/>
                </a:solidFill>
                <a:ea typeface="ＭＳ Ｐゴシック" charset="-128"/>
              </a:rPr>
              <a:t>Items</a:t>
            </a:r>
            <a:endParaRPr kumimoji="1" lang="ja-JP" altLang="en-US" sz="1200" b="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23" name="角丸四角形 22"/>
          <p:cNvSpPr/>
          <p:nvPr/>
        </p:nvSpPr>
        <p:spPr bwMode="auto">
          <a:xfrm>
            <a:off x="4500563" y="2166938"/>
            <a:ext cx="1727200" cy="647700"/>
          </a:xfrm>
          <a:prstGeom prst="roundRect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pPr algn="ctr">
              <a:defRPr/>
            </a:pPr>
            <a:r>
              <a:rPr kumimoji="1" lang="en-US" altLang="ja-JP" sz="1200" b="0" dirty="0">
                <a:solidFill>
                  <a:prstClr val="black"/>
                </a:solidFill>
                <a:ea typeface="ＭＳ Ｐゴシック" charset="-128"/>
              </a:rPr>
              <a:t>Identify practices  already standardized</a:t>
            </a:r>
            <a:endParaRPr kumimoji="1" lang="ja-JP" altLang="en-US" sz="1200" b="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24" name="角丸四角形 23"/>
          <p:cNvSpPr/>
          <p:nvPr/>
        </p:nvSpPr>
        <p:spPr bwMode="auto">
          <a:xfrm>
            <a:off x="4500563" y="3030538"/>
            <a:ext cx="1727200" cy="647700"/>
          </a:xfrm>
          <a:prstGeom prst="roundRect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pPr algn="ctr">
              <a:defRPr/>
            </a:pPr>
            <a:r>
              <a:rPr kumimoji="1" lang="en-US" altLang="ja-JP" sz="1200" b="0" dirty="0">
                <a:solidFill>
                  <a:prstClr val="black"/>
                </a:solidFill>
                <a:ea typeface="ＭＳ Ｐゴシック" charset="-128"/>
              </a:rPr>
              <a:t>Identify practices need to be kept  as it is now</a:t>
            </a:r>
            <a:endParaRPr kumimoji="1" lang="ja-JP" altLang="en-US" sz="1200" b="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25" name="角丸四角形 24"/>
          <p:cNvSpPr/>
          <p:nvPr/>
        </p:nvSpPr>
        <p:spPr bwMode="auto">
          <a:xfrm>
            <a:off x="4500563" y="3895725"/>
            <a:ext cx="1727200" cy="647700"/>
          </a:xfrm>
          <a:prstGeom prst="roundRect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pPr algn="ctr">
              <a:defRPr/>
            </a:pPr>
            <a:r>
              <a:rPr kumimoji="1" lang="en-US" altLang="ja-JP" sz="1200" b="0" dirty="0">
                <a:solidFill>
                  <a:prstClr val="black"/>
                </a:solidFill>
                <a:ea typeface="ＭＳ Ｐゴシック" charset="-128"/>
              </a:rPr>
              <a:t>Identify practices to be standardized</a:t>
            </a:r>
            <a:endParaRPr kumimoji="1" lang="ja-JP" altLang="en-US" sz="1200" b="0" dirty="0">
              <a:solidFill>
                <a:prstClr val="black"/>
              </a:solidFill>
              <a:ea typeface="ＭＳ Ｐゴシック" charset="-128"/>
            </a:endParaRPr>
          </a:p>
        </p:txBody>
      </p:sp>
      <p:cxnSp>
        <p:nvCxnSpPr>
          <p:cNvPr id="107533" name="カギ線コネクタ 27"/>
          <p:cNvCxnSpPr>
            <a:cxnSpLocks noChangeShapeType="1"/>
            <a:stCxn id="42" idx="3"/>
            <a:endCxn id="23" idx="1"/>
          </p:cNvCxnSpPr>
          <p:nvPr/>
        </p:nvCxnSpPr>
        <p:spPr bwMode="auto">
          <a:xfrm flipV="1">
            <a:off x="3733800" y="2490788"/>
            <a:ext cx="766763" cy="863600"/>
          </a:xfrm>
          <a:prstGeom prst="bentConnector3">
            <a:avLst>
              <a:gd name="adj1" fmla="val 49898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07534" name="カギ線コネクタ 30"/>
          <p:cNvCxnSpPr>
            <a:cxnSpLocks noChangeShapeType="1"/>
            <a:stCxn id="42" idx="3"/>
            <a:endCxn id="24" idx="1"/>
          </p:cNvCxnSpPr>
          <p:nvPr/>
        </p:nvCxnSpPr>
        <p:spPr bwMode="auto">
          <a:xfrm>
            <a:off x="3733800" y="3354388"/>
            <a:ext cx="76676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7535" name="カギ線コネクタ 33"/>
          <p:cNvCxnSpPr>
            <a:cxnSpLocks noChangeShapeType="1"/>
            <a:stCxn id="42" idx="3"/>
            <a:endCxn id="25" idx="1"/>
          </p:cNvCxnSpPr>
          <p:nvPr/>
        </p:nvCxnSpPr>
        <p:spPr bwMode="auto">
          <a:xfrm>
            <a:off x="3733800" y="3354388"/>
            <a:ext cx="766763" cy="865187"/>
          </a:xfrm>
          <a:prstGeom prst="bentConnector3">
            <a:avLst>
              <a:gd name="adj1" fmla="val 49898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2" name="角丸四角形 41"/>
          <p:cNvSpPr/>
          <p:nvPr/>
        </p:nvSpPr>
        <p:spPr bwMode="auto">
          <a:xfrm>
            <a:off x="2484438" y="3030538"/>
            <a:ext cx="1249362" cy="647700"/>
          </a:xfrm>
          <a:prstGeom prst="roundRect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pPr algn="ctr">
              <a:defRPr/>
            </a:pPr>
            <a:r>
              <a:rPr kumimoji="1" lang="en-US" altLang="ja-JP" sz="1200" b="0" dirty="0">
                <a:solidFill>
                  <a:prstClr val="black"/>
                </a:solidFill>
                <a:ea typeface="ＭＳ Ｐゴシック" charset="-128"/>
              </a:rPr>
              <a:t>FIT&amp;GAP</a:t>
            </a:r>
          </a:p>
          <a:p>
            <a:pPr algn="ctr">
              <a:defRPr/>
            </a:pPr>
            <a:r>
              <a:rPr kumimoji="1" lang="en-US" altLang="ja-JP" sz="1200" b="0" dirty="0">
                <a:solidFill>
                  <a:prstClr val="black"/>
                </a:solidFill>
                <a:ea typeface="ＭＳ Ｐゴシック" charset="-128"/>
              </a:rPr>
              <a:t>Analysis</a:t>
            </a:r>
            <a:endParaRPr kumimoji="1" lang="ja-JP" altLang="en-US" sz="1200" b="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51" name="メモ 50"/>
          <p:cNvSpPr/>
          <p:nvPr/>
        </p:nvSpPr>
        <p:spPr bwMode="auto">
          <a:xfrm>
            <a:off x="7019925" y="2514600"/>
            <a:ext cx="1368425" cy="515938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 type="none" w="med" len="med"/>
          </a:ln>
        </p:spPr>
        <p:txBody>
          <a:bodyPr anchor="ctr"/>
          <a:lstStyle/>
          <a:p>
            <a:pPr algn="ctr">
              <a:defRPr/>
            </a:pPr>
            <a:r>
              <a:rPr kumimoji="1" lang="en-US" altLang="ja-JP" sz="1200" b="0">
                <a:solidFill>
                  <a:srgbClr val="000000"/>
                </a:solidFill>
                <a:ea typeface="ＭＳ Ｐゴシック" charset="-128"/>
              </a:rPr>
              <a:t>Standard Flows</a:t>
            </a:r>
            <a:endParaRPr kumimoji="1" lang="ja-JP" altLang="en-US" sz="1200" b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52" name="メモ 51"/>
          <p:cNvSpPr/>
          <p:nvPr/>
        </p:nvSpPr>
        <p:spPr bwMode="auto">
          <a:xfrm>
            <a:off x="7019925" y="3162300"/>
            <a:ext cx="1368425" cy="515938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 type="none" w="med" len="med"/>
          </a:ln>
        </p:spPr>
        <p:txBody>
          <a:bodyPr anchor="ctr"/>
          <a:lstStyle/>
          <a:p>
            <a:pPr algn="ctr">
              <a:defRPr/>
            </a:pPr>
            <a:r>
              <a:rPr kumimoji="1" lang="en-US" altLang="ja-JP" sz="1200" b="0">
                <a:solidFill>
                  <a:srgbClr val="000000"/>
                </a:solidFill>
                <a:ea typeface="ＭＳ Ｐゴシック" charset="-128"/>
              </a:rPr>
              <a:t>Standard</a:t>
            </a:r>
          </a:p>
          <a:p>
            <a:pPr algn="ctr">
              <a:defRPr/>
            </a:pPr>
            <a:r>
              <a:rPr kumimoji="1" lang="en-US" altLang="ja-JP" sz="1200" b="0">
                <a:solidFill>
                  <a:srgbClr val="000000"/>
                </a:solidFill>
                <a:ea typeface="ＭＳ Ｐゴシック" charset="-128"/>
              </a:rPr>
              <a:t>Messages</a:t>
            </a:r>
            <a:endParaRPr kumimoji="1" lang="ja-JP" altLang="en-US" sz="1200" b="0">
              <a:solidFill>
                <a:srgbClr val="000000"/>
              </a:solidFill>
              <a:ea typeface="ＭＳ Ｐゴシック" charset="-128"/>
            </a:endParaRPr>
          </a:p>
        </p:txBody>
      </p:sp>
      <p:cxnSp>
        <p:nvCxnSpPr>
          <p:cNvPr id="53" name="カギ線コネクタ 52"/>
          <p:cNvCxnSpPr>
            <a:stCxn id="23" idx="3"/>
            <a:endCxn id="51" idx="1"/>
          </p:cNvCxnSpPr>
          <p:nvPr/>
        </p:nvCxnSpPr>
        <p:spPr>
          <a:xfrm>
            <a:off x="6227763" y="2490788"/>
            <a:ext cx="792162" cy="28257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カギ線コネクタ 55"/>
          <p:cNvCxnSpPr>
            <a:stCxn id="23" idx="3"/>
            <a:endCxn id="52" idx="1"/>
          </p:cNvCxnSpPr>
          <p:nvPr/>
        </p:nvCxnSpPr>
        <p:spPr>
          <a:xfrm>
            <a:off x="6227763" y="2490788"/>
            <a:ext cx="792162" cy="93027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メモ 58"/>
          <p:cNvSpPr/>
          <p:nvPr/>
        </p:nvSpPr>
        <p:spPr bwMode="auto">
          <a:xfrm>
            <a:off x="6781800" y="4065588"/>
            <a:ext cx="1743075" cy="515937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 type="none" w="med" len="med"/>
          </a:ln>
        </p:spPr>
        <p:txBody>
          <a:bodyPr anchor="ctr"/>
          <a:lstStyle/>
          <a:p>
            <a:pPr algn="ctr">
              <a:defRPr/>
            </a:pPr>
            <a:r>
              <a:rPr kumimoji="1" lang="en-US" altLang="ja-JP" sz="1200" b="0" dirty="0">
                <a:solidFill>
                  <a:prstClr val="black"/>
                </a:solidFill>
                <a:ea typeface="ＭＳ Ｐゴシック" charset="-128"/>
              </a:rPr>
              <a:t>Recommendations and Roadmap</a:t>
            </a:r>
            <a:endParaRPr kumimoji="1" lang="ja-JP" altLang="en-US" sz="1200" b="0" dirty="0">
              <a:solidFill>
                <a:prstClr val="black"/>
              </a:solidFill>
              <a:ea typeface="ＭＳ Ｐゴシック" charset="-128"/>
            </a:endParaRPr>
          </a:p>
        </p:txBody>
      </p:sp>
      <p:cxnSp>
        <p:nvCxnSpPr>
          <p:cNvPr id="66" name="直線矢印コネクタ 65"/>
          <p:cNvCxnSpPr>
            <a:stCxn id="38" idx="2"/>
            <a:endCxn id="59" idx="0"/>
          </p:cNvCxnSpPr>
          <p:nvPr/>
        </p:nvCxnSpPr>
        <p:spPr>
          <a:xfrm flipH="1">
            <a:off x="7653338" y="3751263"/>
            <a:ext cx="50800" cy="31432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65125"/>
          </a:xfrm>
        </p:spPr>
        <p:txBody>
          <a:bodyPr/>
          <a:lstStyle/>
          <a:p>
            <a:pPr>
              <a:defRPr/>
            </a:pPr>
            <a:fld id="{7BB720FA-28D7-431B-9E3F-AFBD03F33375}" type="slidenum">
              <a:rPr lang="ja-JP" altLang="en-US" sz="1200" smtClean="0"/>
              <a:pPr>
                <a:defRPr/>
              </a:pPr>
              <a:t>30</a:t>
            </a:fld>
            <a:endParaRPr lang="ja-JP" altLang="en-US" sz="1200"/>
          </a:p>
        </p:txBody>
      </p:sp>
      <p:cxnSp>
        <p:nvCxnSpPr>
          <p:cNvPr id="92" name="直線コネクタ 91"/>
          <p:cNvCxnSpPr/>
          <p:nvPr/>
        </p:nvCxnSpPr>
        <p:spPr>
          <a:xfrm>
            <a:off x="6948488" y="1806575"/>
            <a:ext cx="1368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テキスト ボックス 92"/>
          <p:cNvSpPr txBox="1"/>
          <p:nvPr/>
        </p:nvSpPr>
        <p:spPr bwMode="auto">
          <a:xfrm>
            <a:off x="6948488" y="1519238"/>
            <a:ext cx="13684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en-US" altLang="ja-JP" sz="1200" b="0" kern="0" dirty="0">
                <a:solidFill>
                  <a:srgbClr val="1F497D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OUTPUT</a:t>
            </a:r>
            <a:endParaRPr kumimoji="1" lang="ja-JP" altLang="en-US" sz="1200" b="0" kern="0" dirty="0">
              <a:solidFill>
                <a:srgbClr val="1F497D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cxnSp>
        <p:nvCxnSpPr>
          <p:cNvPr id="95" name="直線コネクタ 94"/>
          <p:cNvCxnSpPr/>
          <p:nvPr/>
        </p:nvCxnSpPr>
        <p:spPr>
          <a:xfrm>
            <a:off x="684213" y="1806575"/>
            <a:ext cx="1366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テキスト ボックス 95"/>
          <p:cNvSpPr txBox="1"/>
          <p:nvPr/>
        </p:nvSpPr>
        <p:spPr bwMode="auto">
          <a:xfrm>
            <a:off x="684213" y="1519238"/>
            <a:ext cx="136683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en-US" altLang="ja-JP" sz="1200" b="0" kern="0" dirty="0">
                <a:solidFill>
                  <a:srgbClr val="1F497D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INPUT</a:t>
            </a:r>
            <a:endParaRPr kumimoji="1" lang="ja-JP" altLang="en-US" sz="1200" b="0" kern="0" dirty="0">
              <a:solidFill>
                <a:srgbClr val="1F497D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cxnSp>
        <p:nvCxnSpPr>
          <p:cNvPr id="97" name="直線コネクタ 96"/>
          <p:cNvCxnSpPr/>
          <p:nvPr/>
        </p:nvCxnSpPr>
        <p:spPr>
          <a:xfrm>
            <a:off x="2484438" y="1806575"/>
            <a:ext cx="3959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テキスト ボックス 97"/>
          <p:cNvSpPr txBox="1"/>
          <p:nvPr/>
        </p:nvSpPr>
        <p:spPr bwMode="auto">
          <a:xfrm>
            <a:off x="2484438" y="1519238"/>
            <a:ext cx="39592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en-US" altLang="ja-JP" sz="1200" b="0" kern="0" dirty="0">
                <a:solidFill>
                  <a:srgbClr val="1F497D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FIT&amp;GAP Analysis Processes</a:t>
            </a:r>
            <a:endParaRPr kumimoji="1" lang="ja-JP" altLang="en-US" sz="1200" b="0" kern="0" dirty="0">
              <a:solidFill>
                <a:srgbClr val="1F497D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38" name="正方形/長方形 37"/>
          <p:cNvSpPr/>
          <p:nvPr/>
        </p:nvSpPr>
        <p:spPr bwMode="auto">
          <a:xfrm>
            <a:off x="6877050" y="2454275"/>
            <a:ext cx="1655763" cy="129698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 anchor="ctr"/>
          <a:lstStyle/>
          <a:p>
            <a:pPr algn="ctr">
              <a:defRPr/>
            </a:pPr>
            <a:endParaRPr kumimoji="1" lang="ja-JP" altLang="en-US" b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 bwMode="auto">
          <a:xfrm>
            <a:off x="6948488" y="1951038"/>
            <a:ext cx="1676400" cy="27622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ja-JP" sz="1200" b="0" kern="0" dirty="0">
                <a:solidFill>
                  <a:prstClr val="black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Possible future issues</a:t>
            </a:r>
            <a:endParaRPr kumimoji="1" lang="ja-JP" altLang="en-US" sz="1200" b="0" kern="0" dirty="0">
              <a:solidFill>
                <a:prstClr val="black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cxnSp>
        <p:nvCxnSpPr>
          <p:cNvPr id="41" name="直線矢印コネクタ 40"/>
          <p:cNvCxnSpPr>
            <a:stCxn id="39" idx="2"/>
            <a:endCxn id="38" idx="0"/>
          </p:cNvCxnSpPr>
          <p:nvPr/>
        </p:nvCxnSpPr>
        <p:spPr>
          <a:xfrm flipH="1">
            <a:off x="7704138" y="2227263"/>
            <a:ext cx="82550" cy="227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カギ線コネクタ 44"/>
          <p:cNvCxnSpPr>
            <a:stCxn id="25" idx="3"/>
            <a:endCxn id="51" idx="1"/>
          </p:cNvCxnSpPr>
          <p:nvPr/>
        </p:nvCxnSpPr>
        <p:spPr>
          <a:xfrm flipV="1">
            <a:off x="6227763" y="2773363"/>
            <a:ext cx="792162" cy="144621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>
            <a:endCxn id="59" idx="1"/>
          </p:cNvCxnSpPr>
          <p:nvPr/>
        </p:nvCxnSpPr>
        <p:spPr>
          <a:xfrm flipV="1">
            <a:off x="6227763" y="4322763"/>
            <a:ext cx="554037" cy="476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 bwMode="auto">
          <a:xfrm>
            <a:off x="533400" y="5168900"/>
            <a:ext cx="80010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ja-JP" sz="2000" b="0">
                <a:solidFill>
                  <a:srgbClr val="1F497D"/>
                </a:solidFill>
                <a:ea typeface="HGP創英角ｺﾞｼｯｸUB" pitchFamily="50" charset="-128"/>
              </a:rPr>
              <a:t>FIT&amp;GAP analysis of proprietary practices with ISO 20022 is underway to harmonize the bond trade and settlement in ASEAN+3</a:t>
            </a:r>
            <a:endParaRPr kumimoji="1" lang="ja-JP" altLang="en-US" sz="2000" b="0">
              <a:solidFill>
                <a:srgbClr val="1F497D"/>
              </a:solidFill>
              <a:ea typeface="HGP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pPr>
              <a:defRPr/>
            </a:pPr>
            <a:fld id="{E25A85B8-2804-4CD5-BF4C-E6D76B9FC21A}" type="slidenum">
              <a:rPr lang="ja-JP" altLang="en-US" sz="1200" smtClean="0"/>
              <a:pPr>
                <a:defRPr/>
              </a:pPr>
              <a:t>31</a:t>
            </a:fld>
            <a:endParaRPr lang="ja-JP" altLang="en-US" sz="1200"/>
          </a:p>
        </p:txBody>
      </p:sp>
      <p:grpSp>
        <p:nvGrpSpPr>
          <p:cNvPr id="3" name="グループ化 55"/>
          <p:cNvGrpSpPr>
            <a:grpSpLocks/>
          </p:cNvGrpSpPr>
          <p:nvPr/>
        </p:nvGrpSpPr>
        <p:grpSpPr bwMode="auto">
          <a:xfrm>
            <a:off x="152400" y="801688"/>
            <a:ext cx="8839200" cy="5599112"/>
            <a:chOff x="236" y="1089534"/>
            <a:chExt cx="9575953" cy="5597867"/>
          </a:xfrm>
        </p:grpSpPr>
        <p:grpSp>
          <p:nvGrpSpPr>
            <p:cNvPr id="4" name="グループ化 21"/>
            <p:cNvGrpSpPr>
              <a:grpSpLocks/>
            </p:cNvGrpSpPr>
            <p:nvPr/>
          </p:nvGrpSpPr>
          <p:grpSpPr bwMode="auto">
            <a:xfrm>
              <a:off x="1208584" y="4365104"/>
              <a:ext cx="2340260" cy="1978341"/>
              <a:chOff x="848544" y="3638951"/>
              <a:chExt cx="3313112" cy="3392424"/>
            </a:xfrm>
          </p:grpSpPr>
          <p:sp>
            <p:nvSpPr>
              <p:cNvPr id="26" name="Oval 3"/>
              <p:cNvSpPr>
                <a:spLocks noChangeArrowheads="1"/>
              </p:cNvSpPr>
              <p:nvPr/>
            </p:nvSpPr>
            <p:spPr bwMode="auto">
              <a:xfrm>
                <a:off x="849515" y="3710229"/>
                <a:ext cx="3311264" cy="2735219"/>
              </a:xfrm>
              <a:prstGeom prst="ellipse">
                <a:avLst/>
              </a:prstGeom>
              <a:solidFill>
                <a:srgbClr val="000080">
                  <a:alpha val="20000"/>
                </a:srgbClr>
              </a:solidFill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kumimoji="1" lang="ja-JP" altLang="en-US" sz="1600" b="0">
                  <a:solidFill>
                    <a:srgbClr val="000000"/>
                  </a:solidFill>
                  <a:latin typeface="HGP創英角ｺﾞｼｯｸUB"/>
                  <a:ea typeface="HGP創英角ｺﾞｼｯｸUB" pitchFamily="50" charset="-128"/>
                </a:endParaRPr>
              </a:p>
            </p:txBody>
          </p:sp>
          <p:sp>
            <p:nvSpPr>
              <p:cNvPr id="27" name="Oval 4"/>
              <p:cNvSpPr>
                <a:spLocks noChangeArrowheads="1"/>
              </p:cNvSpPr>
              <p:nvPr/>
            </p:nvSpPr>
            <p:spPr bwMode="auto">
              <a:xfrm>
                <a:off x="849515" y="3748331"/>
                <a:ext cx="1007988" cy="2661736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kumimoji="1" lang="ja-JP" altLang="en-US" sz="1600" b="0">
                  <a:solidFill>
                    <a:srgbClr val="000000"/>
                  </a:solidFill>
                  <a:latin typeface="HGP創英角ｺﾞｼｯｸUB"/>
                  <a:ea typeface="HGP創英角ｺﾞｼｯｸUB" pitchFamily="50" charset="-128"/>
                </a:endParaRPr>
              </a:p>
            </p:txBody>
          </p:sp>
          <p:sp>
            <p:nvSpPr>
              <p:cNvPr id="114715" name="Text Box 5"/>
              <p:cNvSpPr txBox="1">
                <a:spLocks noChangeArrowheads="1"/>
              </p:cNvSpPr>
              <p:nvPr/>
            </p:nvSpPr>
            <p:spPr bwMode="auto">
              <a:xfrm>
                <a:off x="1532992" y="6447089"/>
                <a:ext cx="2017012" cy="5842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ja-JP" sz="1600" b="0">
                    <a:solidFill>
                      <a:srgbClr val="0080B1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ISO 20022</a:t>
                </a:r>
              </a:p>
            </p:txBody>
          </p:sp>
          <p:sp>
            <p:nvSpPr>
              <p:cNvPr id="29" name="Oval 6"/>
              <p:cNvSpPr>
                <a:spLocks noChangeArrowheads="1"/>
              </p:cNvSpPr>
              <p:nvPr/>
            </p:nvSpPr>
            <p:spPr bwMode="auto">
              <a:xfrm>
                <a:off x="995600" y="3748331"/>
                <a:ext cx="1007988" cy="2661736"/>
              </a:xfrm>
              <a:prstGeom prst="ellipse">
                <a:avLst/>
              </a:prstGeom>
              <a:solidFill>
                <a:srgbClr val="FF00FF">
                  <a:alpha val="20000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kumimoji="1" lang="ja-JP" altLang="en-US" sz="1600" b="0">
                  <a:solidFill>
                    <a:srgbClr val="000000"/>
                  </a:solidFill>
                  <a:latin typeface="HGP創英角ｺﾞｼｯｸUB"/>
                  <a:ea typeface="HGP創英角ｺﾞｼｯｸUB" pitchFamily="50" charset="-128"/>
                </a:endParaRPr>
              </a:p>
            </p:txBody>
          </p:sp>
          <p:sp>
            <p:nvSpPr>
              <p:cNvPr id="30" name="Oval 7"/>
              <p:cNvSpPr>
                <a:spLocks noChangeArrowheads="1"/>
              </p:cNvSpPr>
              <p:nvPr/>
            </p:nvSpPr>
            <p:spPr bwMode="auto">
              <a:xfrm>
                <a:off x="1282901" y="3710229"/>
                <a:ext cx="1007988" cy="2664457"/>
              </a:xfrm>
              <a:prstGeom prst="ellipse">
                <a:avLst/>
              </a:prstGeom>
              <a:solidFill>
                <a:srgbClr val="FF99CC">
                  <a:alpha val="20000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kumimoji="1" lang="ja-JP" altLang="en-US" sz="1600" b="0">
                  <a:solidFill>
                    <a:srgbClr val="000000"/>
                  </a:solidFill>
                  <a:latin typeface="HGP創英角ｺﾞｼｯｸUB"/>
                  <a:ea typeface="HGP創英角ｺﾞｼｯｸUB" pitchFamily="50" charset="-128"/>
                </a:endParaRPr>
              </a:p>
            </p:txBody>
          </p:sp>
          <p:sp>
            <p:nvSpPr>
              <p:cNvPr id="31" name="Oval 8"/>
              <p:cNvSpPr>
                <a:spLocks noChangeArrowheads="1"/>
              </p:cNvSpPr>
              <p:nvPr/>
            </p:nvSpPr>
            <p:spPr bwMode="auto">
              <a:xfrm>
                <a:off x="1139250" y="3748331"/>
                <a:ext cx="1007988" cy="2661736"/>
              </a:xfrm>
              <a:prstGeom prst="ellipse">
                <a:avLst/>
              </a:prstGeom>
              <a:solidFill>
                <a:srgbClr val="FF6600">
                  <a:alpha val="20000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kumimoji="1" lang="ja-JP" altLang="en-US" sz="1600" b="0">
                  <a:solidFill>
                    <a:srgbClr val="000000"/>
                  </a:solidFill>
                  <a:latin typeface="HGP創英角ｺﾞｼｯｸUB"/>
                  <a:ea typeface="HGP創英角ｺﾞｼｯｸUB" pitchFamily="50" charset="-128"/>
                </a:endParaRPr>
              </a:p>
            </p:txBody>
          </p:sp>
          <p:sp>
            <p:nvSpPr>
              <p:cNvPr id="32" name="Oval 9"/>
              <p:cNvSpPr>
                <a:spLocks noChangeArrowheads="1"/>
              </p:cNvSpPr>
              <p:nvPr/>
            </p:nvSpPr>
            <p:spPr bwMode="auto">
              <a:xfrm>
                <a:off x="1497159" y="3710229"/>
                <a:ext cx="1010422" cy="2664457"/>
              </a:xfrm>
              <a:prstGeom prst="ellipse">
                <a:avLst/>
              </a:prstGeom>
              <a:solidFill>
                <a:srgbClr val="FFCC99">
                  <a:alpha val="20000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kumimoji="1" lang="ja-JP" altLang="en-US" sz="1600" b="0">
                  <a:solidFill>
                    <a:srgbClr val="000000"/>
                  </a:solidFill>
                  <a:latin typeface="HGP創英角ｺﾞｼｯｸUB"/>
                  <a:ea typeface="HGP創英角ｺﾞｼｯｸUB" pitchFamily="50" charset="-128"/>
                </a:endParaRPr>
              </a:p>
            </p:txBody>
          </p:sp>
          <p:sp>
            <p:nvSpPr>
              <p:cNvPr id="33" name="Oval 10"/>
              <p:cNvSpPr>
                <a:spLocks noChangeArrowheads="1"/>
              </p:cNvSpPr>
              <p:nvPr/>
            </p:nvSpPr>
            <p:spPr bwMode="auto">
              <a:xfrm>
                <a:off x="1640809" y="3639467"/>
                <a:ext cx="1010423" cy="2661736"/>
              </a:xfrm>
              <a:prstGeom prst="ellipse">
                <a:avLst/>
              </a:prstGeom>
              <a:solidFill>
                <a:srgbClr val="FFFF99">
                  <a:alpha val="20000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kumimoji="1" lang="ja-JP" altLang="en-US" sz="1600" b="0">
                  <a:solidFill>
                    <a:srgbClr val="000000"/>
                  </a:solidFill>
                  <a:latin typeface="HGP創英角ｺﾞｼｯｸUB"/>
                  <a:ea typeface="HGP創英角ｺﾞｼｯｸUB" pitchFamily="50" charset="-128"/>
                </a:endParaRPr>
              </a:p>
            </p:txBody>
          </p:sp>
          <p:sp>
            <p:nvSpPr>
              <p:cNvPr id="34" name="Oval 11"/>
              <p:cNvSpPr>
                <a:spLocks noChangeArrowheads="1"/>
              </p:cNvSpPr>
              <p:nvPr/>
            </p:nvSpPr>
            <p:spPr bwMode="auto">
              <a:xfrm>
                <a:off x="1855067" y="3639467"/>
                <a:ext cx="1010423" cy="2661736"/>
              </a:xfrm>
              <a:prstGeom prst="ellipse">
                <a:avLst/>
              </a:prstGeom>
              <a:solidFill>
                <a:srgbClr val="FFFF00">
                  <a:alpha val="20000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kumimoji="1" lang="ja-JP" altLang="en-US" sz="1600" b="0">
                  <a:solidFill>
                    <a:srgbClr val="000000"/>
                  </a:solidFill>
                  <a:latin typeface="HGP創英角ｺﾞｼｯｸUB"/>
                  <a:ea typeface="HGP創英角ｺﾞｼｯｸUB" pitchFamily="50" charset="-128"/>
                </a:endParaRPr>
              </a:p>
            </p:txBody>
          </p:sp>
          <p:sp>
            <p:nvSpPr>
              <p:cNvPr id="35" name="Oval 12"/>
              <p:cNvSpPr>
                <a:spLocks noChangeArrowheads="1"/>
              </p:cNvSpPr>
              <p:nvPr/>
            </p:nvSpPr>
            <p:spPr bwMode="auto">
              <a:xfrm>
                <a:off x="2074195" y="3639467"/>
                <a:ext cx="1007988" cy="2661736"/>
              </a:xfrm>
              <a:prstGeom prst="ellipse">
                <a:avLst/>
              </a:prstGeom>
              <a:solidFill>
                <a:srgbClr val="99CC00">
                  <a:alpha val="20000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kumimoji="1" lang="ja-JP" altLang="en-US" sz="1600" b="0">
                  <a:solidFill>
                    <a:srgbClr val="000000"/>
                  </a:solidFill>
                  <a:latin typeface="HGP創英角ｺﾞｼｯｸUB"/>
                  <a:ea typeface="HGP創英角ｺﾞｼｯｸUB" pitchFamily="50" charset="-128"/>
                </a:endParaRPr>
              </a:p>
            </p:txBody>
          </p:sp>
          <p:sp>
            <p:nvSpPr>
              <p:cNvPr id="36" name="Oval 13"/>
              <p:cNvSpPr>
                <a:spLocks noChangeArrowheads="1"/>
              </p:cNvSpPr>
              <p:nvPr/>
            </p:nvSpPr>
            <p:spPr bwMode="auto">
              <a:xfrm>
                <a:off x="2288453" y="3639467"/>
                <a:ext cx="1007988" cy="2661736"/>
              </a:xfrm>
              <a:prstGeom prst="ellipse">
                <a:avLst/>
              </a:prstGeom>
              <a:solidFill>
                <a:srgbClr val="808000">
                  <a:alpha val="20000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kumimoji="1" lang="ja-JP" altLang="en-US" sz="1600" b="0">
                  <a:solidFill>
                    <a:srgbClr val="000000"/>
                  </a:solidFill>
                  <a:latin typeface="HGP創英角ｺﾞｼｯｸUB"/>
                  <a:ea typeface="HGP創英角ｺﾞｼｯｸUB" pitchFamily="50" charset="-128"/>
                </a:endParaRPr>
              </a:p>
            </p:txBody>
          </p:sp>
          <p:sp>
            <p:nvSpPr>
              <p:cNvPr id="37" name="Oval 14"/>
              <p:cNvSpPr>
                <a:spLocks noChangeArrowheads="1"/>
              </p:cNvSpPr>
              <p:nvPr/>
            </p:nvSpPr>
            <p:spPr bwMode="auto">
              <a:xfrm>
                <a:off x="2505147" y="3639467"/>
                <a:ext cx="1007988" cy="2661736"/>
              </a:xfrm>
              <a:prstGeom prst="ellipse">
                <a:avLst/>
              </a:prstGeom>
              <a:solidFill>
                <a:srgbClr val="008000">
                  <a:alpha val="20000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kumimoji="1" lang="ja-JP" altLang="en-US" sz="1600" b="0">
                  <a:solidFill>
                    <a:srgbClr val="000000"/>
                  </a:solidFill>
                  <a:latin typeface="HGP創英角ｺﾞｼｯｸUB"/>
                  <a:ea typeface="HGP創英角ｺﾞｼｯｸUB" pitchFamily="50" charset="-128"/>
                </a:endParaRPr>
              </a:p>
            </p:txBody>
          </p:sp>
          <p:sp>
            <p:nvSpPr>
              <p:cNvPr id="38" name="Oval 15"/>
              <p:cNvSpPr>
                <a:spLocks noChangeArrowheads="1"/>
              </p:cNvSpPr>
              <p:nvPr/>
            </p:nvSpPr>
            <p:spPr bwMode="auto">
              <a:xfrm>
                <a:off x="2719405" y="3710229"/>
                <a:ext cx="1010422" cy="2664457"/>
              </a:xfrm>
              <a:prstGeom prst="ellipse">
                <a:avLst/>
              </a:prstGeom>
              <a:solidFill>
                <a:srgbClr val="339966">
                  <a:alpha val="20000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kumimoji="1" lang="ja-JP" altLang="en-US" sz="1600" b="0">
                  <a:solidFill>
                    <a:srgbClr val="000000"/>
                  </a:solidFill>
                  <a:latin typeface="HGP創英角ｺﾞｼｯｸUB"/>
                  <a:ea typeface="HGP創英角ｺﾞｼｯｸUB" pitchFamily="50" charset="-128"/>
                </a:endParaRPr>
              </a:p>
            </p:txBody>
          </p:sp>
          <p:sp>
            <p:nvSpPr>
              <p:cNvPr id="39" name="Oval 16"/>
              <p:cNvSpPr>
                <a:spLocks noChangeArrowheads="1"/>
              </p:cNvSpPr>
              <p:nvPr/>
            </p:nvSpPr>
            <p:spPr bwMode="auto">
              <a:xfrm>
                <a:off x="2936097" y="3748331"/>
                <a:ext cx="1007988" cy="2661736"/>
              </a:xfrm>
              <a:prstGeom prst="ellipse">
                <a:avLst/>
              </a:prstGeom>
              <a:solidFill>
                <a:srgbClr val="00FF00">
                  <a:alpha val="20000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kumimoji="1" lang="ja-JP" altLang="en-US" sz="1600" b="0">
                  <a:solidFill>
                    <a:srgbClr val="000000"/>
                  </a:solidFill>
                  <a:latin typeface="HGP創英角ｺﾞｼｯｸUB"/>
                  <a:ea typeface="HGP創英角ｺﾞｼｯｸUB" pitchFamily="50" charset="-128"/>
                </a:endParaRPr>
              </a:p>
            </p:txBody>
          </p:sp>
          <p:sp>
            <p:nvSpPr>
              <p:cNvPr id="40" name="Oval 17"/>
              <p:cNvSpPr>
                <a:spLocks noChangeArrowheads="1"/>
              </p:cNvSpPr>
              <p:nvPr/>
            </p:nvSpPr>
            <p:spPr bwMode="auto">
              <a:xfrm>
                <a:off x="3150356" y="3748331"/>
                <a:ext cx="1010423" cy="2626354"/>
              </a:xfrm>
              <a:prstGeom prst="ellipse">
                <a:avLst/>
              </a:prstGeom>
              <a:solidFill>
                <a:srgbClr val="00FFFF">
                  <a:alpha val="20000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kumimoji="1" lang="ja-JP" altLang="en-US" sz="1600" b="0">
                  <a:solidFill>
                    <a:srgbClr val="000000"/>
                  </a:solidFill>
                  <a:latin typeface="HGP創英角ｺﾞｼｯｸUB"/>
                  <a:ea typeface="HGP創英角ｺﾞｼｯｸUB" pitchFamily="50" charset="-128"/>
                </a:endParaRPr>
              </a:p>
            </p:txBody>
          </p:sp>
        </p:grpSp>
        <p:sp>
          <p:nvSpPr>
            <p:cNvPr id="114693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812540" y="1089534"/>
              <a:ext cx="4644070" cy="3592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ja-JP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Unicode MS"/>
                  <a:ea typeface="Arial Unicode MS"/>
                  <a:cs typeface="Arial Unicode MS"/>
                </a:rPr>
                <a:t>ASEAN+3 proprietary practices</a:t>
              </a:r>
              <a:endParaRPr lang="ja-JP" alt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endParaRPr>
            </a:p>
          </p:txBody>
        </p:sp>
        <p:sp>
          <p:nvSpPr>
            <p:cNvPr id="114694" name="Text Box 19"/>
            <p:cNvSpPr txBox="1">
              <a:spLocks noChangeArrowheads="1"/>
            </p:cNvSpPr>
            <p:nvPr/>
          </p:nvSpPr>
          <p:spPr bwMode="auto">
            <a:xfrm>
              <a:off x="4376936" y="3897052"/>
              <a:ext cx="4788532" cy="20950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179388" indent="-342900">
                <a:spcBef>
                  <a:spcPts val="600"/>
                </a:spcBef>
              </a:pPr>
              <a:r>
                <a:rPr kumimoji="1" lang="en-US" altLang="ja-JP" sz="2000" b="0" dirty="0">
                  <a:solidFill>
                    <a:srgbClr val="0000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Future</a:t>
              </a:r>
            </a:p>
            <a:p>
              <a:pPr marL="179388" indent="-342900">
                <a:spcBef>
                  <a:spcPts val="600"/>
                </a:spcBef>
                <a:buFont typeface="Wingdings" pitchFamily="2" charset="2"/>
                <a:buChar char="Ø"/>
              </a:pPr>
              <a:r>
                <a:rPr kumimoji="1" lang="en-US" altLang="ja-JP" sz="2000" b="0" dirty="0">
                  <a:solidFill>
                    <a:srgbClr val="0000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to be changed to meet </a:t>
              </a:r>
              <a:r>
                <a:rPr kumimoji="1" lang="en-US" altLang="ja-JP" sz="2000" b="0" dirty="0" smtClean="0">
                  <a:solidFill>
                    <a:srgbClr val="0000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international </a:t>
              </a:r>
              <a:r>
                <a:rPr kumimoji="1" lang="en-US" altLang="ja-JP" sz="2000" b="0" dirty="0">
                  <a:solidFill>
                    <a:srgbClr val="0000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standards  and/or</a:t>
              </a:r>
            </a:p>
            <a:p>
              <a:pPr marL="179388" indent="-342900">
                <a:spcBef>
                  <a:spcPts val="600"/>
                </a:spcBef>
                <a:buFont typeface="Wingdings" pitchFamily="2" charset="2"/>
                <a:buChar char="Ø"/>
              </a:pPr>
              <a:r>
                <a:rPr kumimoji="1" lang="en-US" altLang="ja-JP" sz="2000" b="0" dirty="0">
                  <a:solidFill>
                    <a:srgbClr val="0000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to be accepted by International standards after conforming in the region</a:t>
              </a:r>
            </a:p>
          </p:txBody>
        </p:sp>
        <p:sp>
          <p:nvSpPr>
            <p:cNvPr id="114695" name="Text Box 20"/>
            <p:cNvSpPr txBox="1">
              <a:spLocks noChangeArrowheads="1"/>
            </p:cNvSpPr>
            <p:nvPr/>
          </p:nvSpPr>
          <p:spPr bwMode="auto">
            <a:xfrm>
              <a:off x="236" y="6346707"/>
              <a:ext cx="9575953" cy="34069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1600" b="0">
                  <a:solidFill>
                    <a:srgbClr val="0000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International standards (in particular ISO20022) are the focal point and hub of local standards</a:t>
              </a:r>
            </a:p>
          </p:txBody>
        </p:sp>
        <p:grpSp>
          <p:nvGrpSpPr>
            <p:cNvPr id="5" name="グループ化 38"/>
            <p:cNvGrpSpPr>
              <a:grpSpLocks/>
            </p:cNvGrpSpPr>
            <p:nvPr/>
          </p:nvGrpSpPr>
          <p:grpSpPr bwMode="auto">
            <a:xfrm>
              <a:off x="776536" y="1736986"/>
              <a:ext cx="3313063" cy="1872034"/>
              <a:chOff x="631825" y="2205038"/>
              <a:chExt cx="4967611" cy="3103629"/>
            </a:xfrm>
          </p:grpSpPr>
          <p:sp>
            <p:nvSpPr>
              <p:cNvPr id="12" name="Oval 3"/>
              <p:cNvSpPr>
                <a:spLocks noChangeArrowheads="1"/>
              </p:cNvSpPr>
              <p:nvPr/>
            </p:nvSpPr>
            <p:spPr bwMode="auto">
              <a:xfrm>
                <a:off x="1744832" y="2426241"/>
                <a:ext cx="2596749" cy="2733938"/>
              </a:xfrm>
              <a:prstGeom prst="ellipse">
                <a:avLst/>
              </a:prstGeom>
              <a:solidFill>
                <a:srgbClr val="000080">
                  <a:alpha val="20000"/>
                </a:srgbClr>
              </a:solidFill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kumimoji="1" lang="ja-JP" altLang="en-US" sz="1600" b="0">
                  <a:solidFill>
                    <a:srgbClr val="000000"/>
                  </a:solidFill>
                  <a:latin typeface="HGP創英角ｺﾞｼｯｸUB"/>
                  <a:ea typeface="HGP創英角ｺﾞｼｯｸUB" pitchFamily="50" charset="-128"/>
                </a:endParaRPr>
              </a:p>
            </p:txBody>
          </p:sp>
          <p:sp>
            <p:nvSpPr>
              <p:cNvPr id="13" name="Oval 4"/>
              <p:cNvSpPr>
                <a:spLocks noChangeArrowheads="1"/>
              </p:cNvSpPr>
              <p:nvPr/>
            </p:nvSpPr>
            <p:spPr bwMode="auto">
              <a:xfrm>
                <a:off x="630834" y="2573595"/>
                <a:ext cx="2594171" cy="2733938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kumimoji="1" lang="ja-JP" altLang="en-US" sz="1600" b="0">
                  <a:solidFill>
                    <a:srgbClr val="000000"/>
                  </a:solidFill>
                  <a:latin typeface="HGP創英角ｺﾞｼｯｸUB"/>
                  <a:ea typeface="HGP創英角ｺﾞｼｯｸUB" pitchFamily="50" charset="-128"/>
                </a:endParaRPr>
              </a:p>
            </p:txBody>
          </p:sp>
          <p:sp>
            <p:nvSpPr>
              <p:cNvPr id="14" name="Oval 6"/>
              <p:cNvSpPr>
                <a:spLocks noChangeArrowheads="1"/>
              </p:cNvSpPr>
              <p:nvPr/>
            </p:nvSpPr>
            <p:spPr bwMode="auto">
              <a:xfrm>
                <a:off x="780399" y="2499918"/>
                <a:ext cx="2596749" cy="2733938"/>
              </a:xfrm>
              <a:prstGeom prst="ellipse">
                <a:avLst/>
              </a:prstGeom>
              <a:solidFill>
                <a:srgbClr val="FF00FF">
                  <a:alpha val="20000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kumimoji="1" lang="ja-JP" altLang="en-US" sz="1600" b="0">
                  <a:solidFill>
                    <a:srgbClr val="000000"/>
                  </a:solidFill>
                  <a:latin typeface="HGP創英角ｺﾞｼｯｸUB"/>
                  <a:ea typeface="HGP創英角ｺﾞｼｯｸUB" pitchFamily="50" charset="-128"/>
                </a:endParaRPr>
              </a:p>
            </p:txBody>
          </p:sp>
          <p:sp>
            <p:nvSpPr>
              <p:cNvPr id="15" name="Oval 7"/>
              <p:cNvSpPr>
                <a:spLocks noChangeArrowheads="1"/>
              </p:cNvSpPr>
              <p:nvPr/>
            </p:nvSpPr>
            <p:spPr bwMode="auto">
              <a:xfrm>
                <a:off x="1079528" y="2278887"/>
                <a:ext cx="2594171" cy="2731308"/>
              </a:xfrm>
              <a:prstGeom prst="ellipse">
                <a:avLst/>
              </a:prstGeom>
              <a:solidFill>
                <a:srgbClr val="FF99CC">
                  <a:alpha val="20000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kumimoji="1" lang="ja-JP" altLang="en-US" sz="1600" b="0">
                  <a:solidFill>
                    <a:srgbClr val="000000"/>
                  </a:solidFill>
                  <a:latin typeface="HGP創英角ｺﾞｼｯｸUB"/>
                  <a:ea typeface="HGP創英角ｺﾞｼｯｸUB" pitchFamily="50" charset="-128"/>
                </a:endParaRPr>
              </a:p>
            </p:txBody>
          </p:sp>
          <p:sp>
            <p:nvSpPr>
              <p:cNvPr id="16" name="Oval 8"/>
              <p:cNvSpPr>
                <a:spLocks noChangeArrowheads="1"/>
              </p:cNvSpPr>
              <p:nvPr/>
            </p:nvSpPr>
            <p:spPr bwMode="auto">
              <a:xfrm>
                <a:off x="929963" y="2352564"/>
                <a:ext cx="2596749" cy="2733938"/>
              </a:xfrm>
              <a:prstGeom prst="ellipse">
                <a:avLst/>
              </a:prstGeom>
              <a:solidFill>
                <a:srgbClr val="FF6600">
                  <a:alpha val="20000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kumimoji="1" lang="ja-JP" altLang="en-US" sz="1600" b="0">
                  <a:solidFill>
                    <a:srgbClr val="000000"/>
                  </a:solidFill>
                  <a:latin typeface="HGP創英角ｺﾞｼｯｸUB"/>
                  <a:ea typeface="HGP創英角ｺﾞｼｯｸUB" pitchFamily="50" charset="-128"/>
                </a:endParaRPr>
              </a:p>
            </p:txBody>
          </p:sp>
          <p:sp>
            <p:nvSpPr>
              <p:cNvPr id="17" name="Oval 9"/>
              <p:cNvSpPr>
                <a:spLocks noChangeArrowheads="1"/>
              </p:cNvSpPr>
              <p:nvPr/>
            </p:nvSpPr>
            <p:spPr bwMode="auto">
              <a:xfrm>
                <a:off x="1298716" y="2278887"/>
                <a:ext cx="2596751" cy="2731308"/>
              </a:xfrm>
              <a:prstGeom prst="ellipse">
                <a:avLst/>
              </a:prstGeom>
              <a:solidFill>
                <a:srgbClr val="FFCC99">
                  <a:alpha val="20000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kumimoji="1" lang="ja-JP" altLang="en-US" sz="1600" b="0">
                  <a:solidFill>
                    <a:srgbClr val="000000"/>
                  </a:solidFill>
                  <a:latin typeface="HGP創英角ｺﾞｼｯｸUB"/>
                  <a:ea typeface="HGP創英角ｺﾞｼｯｸUB" pitchFamily="50" charset="-128"/>
                </a:endParaRPr>
              </a:p>
            </p:txBody>
          </p:sp>
          <p:sp>
            <p:nvSpPr>
              <p:cNvPr id="18" name="Oval 10"/>
              <p:cNvSpPr>
                <a:spLocks noChangeArrowheads="1"/>
              </p:cNvSpPr>
              <p:nvPr/>
            </p:nvSpPr>
            <p:spPr bwMode="auto">
              <a:xfrm>
                <a:off x="1448281" y="2205210"/>
                <a:ext cx="2594171" cy="2733938"/>
              </a:xfrm>
              <a:prstGeom prst="ellipse">
                <a:avLst/>
              </a:prstGeom>
              <a:solidFill>
                <a:srgbClr val="FFFF99">
                  <a:alpha val="20000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kumimoji="1" lang="ja-JP" altLang="en-US" sz="1600" b="0">
                  <a:solidFill>
                    <a:srgbClr val="000000"/>
                  </a:solidFill>
                  <a:latin typeface="HGP創英角ｺﾞｼｯｸUB"/>
                  <a:ea typeface="HGP創英角ｺﾞｼｯｸUB" pitchFamily="50" charset="-128"/>
                </a:endParaRPr>
              </a:p>
            </p:txBody>
          </p:sp>
          <p:sp>
            <p:nvSpPr>
              <p:cNvPr id="19" name="Oval 11"/>
              <p:cNvSpPr>
                <a:spLocks noChangeArrowheads="1"/>
              </p:cNvSpPr>
              <p:nvPr/>
            </p:nvSpPr>
            <p:spPr bwMode="auto">
              <a:xfrm>
                <a:off x="1670049" y="2205210"/>
                <a:ext cx="2594171" cy="2733938"/>
              </a:xfrm>
              <a:prstGeom prst="ellipse">
                <a:avLst/>
              </a:prstGeom>
              <a:solidFill>
                <a:srgbClr val="FFFF00">
                  <a:alpha val="20000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kumimoji="1" lang="ja-JP" altLang="en-US" sz="1600" b="0">
                  <a:solidFill>
                    <a:srgbClr val="000000"/>
                  </a:solidFill>
                  <a:latin typeface="HGP創英角ｺﾞｼｯｸUB"/>
                  <a:ea typeface="HGP創英角ｺﾞｼｯｸUB" pitchFamily="50" charset="-128"/>
                </a:endParaRPr>
              </a:p>
            </p:txBody>
          </p:sp>
          <p:sp>
            <p:nvSpPr>
              <p:cNvPr id="20" name="Oval 12"/>
              <p:cNvSpPr>
                <a:spLocks noChangeArrowheads="1"/>
              </p:cNvSpPr>
              <p:nvPr/>
            </p:nvSpPr>
            <p:spPr bwMode="auto">
              <a:xfrm>
                <a:off x="1891817" y="2205210"/>
                <a:ext cx="2596751" cy="2733938"/>
              </a:xfrm>
              <a:prstGeom prst="ellipse">
                <a:avLst/>
              </a:prstGeom>
              <a:solidFill>
                <a:srgbClr val="99CC00">
                  <a:alpha val="20000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kumimoji="1" lang="ja-JP" altLang="en-US" sz="1600" b="0">
                  <a:solidFill>
                    <a:srgbClr val="000000"/>
                  </a:solidFill>
                  <a:latin typeface="HGP創英角ｺﾞｼｯｸUB"/>
                  <a:ea typeface="HGP創英角ｺﾞｼｯｸUB" pitchFamily="50" charset="-128"/>
                </a:endParaRPr>
              </a:p>
            </p:txBody>
          </p:sp>
          <p:sp>
            <p:nvSpPr>
              <p:cNvPr id="21" name="Oval 13"/>
              <p:cNvSpPr>
                <a:spLocks noChangeArrowheads="1"/>
              </p:cNvSpPr>
              <p:nvPr/>
            </p:nvSpPr>
            <p:spPr bwMode="auto">
              <a:xfrm>
                <a:off x="2113585" y="2205210"/>
                <a:ext cx="2596751" cy="2733938"/>
              </a:xfrm>
              <a:prstGeom prst="ellipse">
                <a:avLst/>
              </a:prstGeom>
              <a:solidFill>
                <a:srgbClr val="808000">
                  <a:alpha val="20000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kumimoji="1" lang="ja-JP" altLang="en-US" sz="1600" b="0">
                  <a:solidFill>
                    <a:srgbClr val="000000"/>
                  </a:solidFill>
                  <a:latin typeface="HGP創英角ｺﾞｼｯｸUB"/>
                  <a:ea typeface="HGP創英角ｺﾞｼｯｸUB" pitchFamily="50" charset="-128"/>
                </a:endParaRPr>
              </a:p>
            </p:txBody>
          </p:sp>
          <p:sp>
            <p:nvSpPr>
              <p:cNvPr id="22" name="Oval 14"/>
              <p:cNvSpPr>
                <a:spLocks noChangeArrowheads="1"/>
              </p:cNvSpPr>
              <p:nvPr/>
            </p:nvSpPr>
            <p:spPr bwMode="auto">
              <a:xfrm>
                <a:off x="2337933" y="2205210"/>
                <a:ext cx="2596749" cy="2733938"/>
              </a:xfrm>
              <a:prstGeom prst="ellipse">
                <a:avLst/>
              </a:prstGeom>
              <a:solidFill>
                <a:srgbClr val="008000">
                  <a:alpha val="20000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kumimoji="1" lang="ja-JP" altLang="en-US" sz="1600" b="0">
                  <a:solidFill>
                    <a:srgbClr val="000000"/>
                  </a:solidFill>
                  <a:latin typeface="HGP創英角ｺﾞｼｯｸUB"/>
                  <a:ea typeface="HGP創英角ｺﾞｼｯｸUB" pitchFamily="50" charset="-128"/>
                </a:endParaRPr>
              </a:p>
            </p:txBody>
          </p:sp>
          <p:sp>
            <p:nvSpPr>
              <p:cNvPr id="23" name="Oval 15"/>
              <p:cNvSpPr>
                <a:spLocks noChangeArrowheads="1"/>
              </p:cNvSpPr>
              <p:nvPr/>
            </p:nvSpPr>
            <p:spPr bwMode="auto">
              <a:xfrm>
                <a:off x="2559701" y="2278887"/>
                <a:ext cx="2594171" cy="2731308"/>
              </a:xfrm>
              <a:prstGeom prst="ellipse">
                <a:avLst/>
              </a:prstGeom>
              <a:solidFill>
                <a:srgbClr val="339966">
                  <a:alpha val="20000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kumimoji="1" lang="ja-JP" altLang="en-US" sz="1600" b="0">
                  <a:solidFill>
                    <a:srgbClr val="000000"/>
                  </a:solidFill>
                  <a:latin typeface="HGP創英角ｺﾞｼｯｸUB"/>
                  <a:ea typeface="HGP創英角ｺﾞｼｯｸUB" pitchFamily="50" charset="-128"/>
                </a:endParaRPr>
              </a:p>
            </p:txBody>
          </p:sp>
          <p:sp>
            <p:nvSpPr>
              <p:cNvPr id="24" name="Oval 16"/>
              <p:cNvSpPr>
                <a:spLocks noChangeArrowheads="1"/>
              </p:cNvSpPr>
              <p:nvPr/>
            </p:nvSpPr>
            <p:spPr bwMode="auto">
              <a:xfrm>
                <a:off x="2781469" y="2352564"/>
                <a:ext cx="2596749" cy="2733938"/>
              </a:xfrm>
              <a:prstGeom prst="ellipse">
                <a:avLst/>
              </a:prstGeom>
              <a:solidFill>
                <a:srgbClr val="00FF00">
                  <a:alpha val="20000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kumimoji="1" lang="ja-JP" altLang="en-US" sz="1600" b="0">
                  <a:solidFill>
                    <a:srgbClr val="000000"/>
                  </a:solidFill>
                  <a:latin typeface="HGP創英角ｺﾞｼｯｸUB"/>
                  <a:ea typeface="HGP創英角ｺﾞｼｯｸUB" pitchFamily="50" charset="-128"/>
                </a:endParaRPr>
              </a:p>
            </p:txBody>
          </p:sp>
          <p:sp>
            <p:nvSpPr>
              <p:cNvPr id="25" name="Oval 17"/>
              <p:cNvSpPr>
                <a:spLocks noChangeArrowheads="1"/>
              </p:cNvSpPr>
              <p:nvPr/>
            </p:nvSpPr>
            <p:spPr bwMode="auto">
              <a:xfrm>
                <a:off x="3005815" y="2352564"/>
                <a:ext cx="2594171" cy="2733938"/>
              </a:xfrm>
              <a:prstGeom prst="ellipse">
                <a:avLst/>
              </a:prstGeom>
              <a:solidFill>
                <a:srgbClr val="00FFFF">
                  <a:alpha val="20000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kumimoji="1" lang="ja-JP" altLang="en-US" sz="1600" b="0">
                  <a:solidFill>
                    <a:srgbClr val="000000"/>
                  </a:solidFill>
                  <a:latin typeface="HGP創英角ｺﾞｼｯｸUB"/>
                  <a:ea typeface="HGP創英角ｺﾞｼｯｸUB" pitchFamily="50" charset="-128"/>
                </a:endParaRPr>
              </a:p>
            </p:txBody>
          </p:sp>
        </p:grpSp>
        <p:sp>
          <p:nvSpPr>
            <p:cNvPr id="114697" name="Text Box 19"/>
            <p:cNvSpPr txBox="1">
              <a:spLocks noChangeArrowheads="1"/>
            </p:cNvSpPr>
            <p:nvPr/>
          </p:nvSpPr>
          <p:spPr bwMode="auto">
            <a:xfrm>
              <a:off x="4304928" y="1808820"/>
              <a:ext cx="4572507" cy="17870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179388" indent="-342900">
                <a:spcBef>
                  <a:spcPts val="600"/>
                </a:spcBef>
              </a:pPr>
              <a:r>
                <a:rPr kumimoji="1" lang="en-US" altLang="ja-JP" sz="2000" b="0">
                  <a:solidFill>
                    <a:srgbClr val="0000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Current</a:t>
              </a:r>
            </a:p>
            <a:p>
              <a:pPr marL="179388" indent="-342900">
                <a:spcBef>
                  <a:spcPts val="600"/>
                </a:spcBef>
                <a:buFont typeface="Wingdings" pitchFamily="2" charset="2"/>
                <a:buChar char="Ø"/>
              </a:pPr>
              <a:r>
                <a:rPr kumimoji="1" lang="en-US" altLang="ja-JP" sz="2000" b="0">
                  <a:solidFill>
                    <a:srgbClr val="0000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having some differences economy by economy.</a:t>
              </a:r>
            </a:p>
            <a:p>
              <a:pPr marL="179388" indent="-342900">
                <a:spcBef>
                  <a:spcPts val="600"/>
                </a:spcBef>
                <a:buFont typeface="Wingdings" pitchFamily="2" charset="2"/>
                <a:buChar char="Ø"/>
              </a:pPr>
              <a:r>
                <a:rPr kumimoji="1" lang="en-US" altLang="ja-JP" sz="2000" b="0">
                  <a:solidFill>
                    <a:srgbClr val="0000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having some differences from international standards. </a:t>
              </a:r>
            </a:p>
          </p:txBody>
        </p:sp>
        <p:sp>
          <p:nvSpPr>
            <p:cNvPr id="114698" name="下矢印 54"/>
            <p:cNvSpPr>
              <a:spLocks noChangeArrowheads="1"/>
            </p:cNvSpPr>
            <p:nvPr/>
          </p:nvSpPr>
          <p:spPr bwMode="auto">
            <a:xfrm>
              <a:off x="1820652" y="3789040"/>
              <a:ext cx="864096" cy="46805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9525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kumimoji="1" lang="ja-JP" altLang="en-US" sz="1600" b="0">
                <a:solidFill>
                  <a:srgbClr val="000000"/>
                </a:solidFill>
                <a:ea typeface="HGP創英角ｺﾞｼｯｸUB" pitchFamily="50" charset="-128"/>
              </a:endParaRPr>
            </a:p>
          </p:txBody>
        </p:sp>
      </p:grp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1116013" y="-11113"/>
            <a:ext cx="6192837" cy="73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1" lang="en-US" altLang="ja-JP" sz="2400" b="0" dirty="0">
                <a:solidFill>
                  <a:prstClr val="black"/>
                </a:solidFill>
                <a:ea typeface="ＭＳ Ｐゴシック"/>
              </a:rPr>
              <a:t>Possible goal (ISO standards)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F0D7C-4FE8-409D-B2D4-C8CD868AD9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5714" name="Rectangle 152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295400"/>
            <a:ext cx="35052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None/>
            </a:pPr>
            <a:r>
              <a:rPr lang="en-US" altLang="ko-KR" sz="5400" smtClean="0">
                <a:latin typeface="Tahoma" pitchFamily="34" charset="0"/>
                <a:cs typeface="맑은 고딕"/>
              </a:rPr>
              <a:t>Thank you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286000" y="2667000"/>
            <a:ext cx="4419600" cy="677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ja-JP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http</a:t>
            </a:r>
            <a:r>
              <a:rPr lang="en-US" altLang="ja-JP" dirty="0">
                <a:solidFill>
                  <a:srgbClr val="1F497D">
                    <a:lumMod val="60000"/>
                    <a:lumOff val="40000"/>
                  </a:srgb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://asean3abmf.adb.org</a:t>
            </a:r>
            <a:endParaRPr lang="en-US" dirty="0">
              <a:solidFill>
                <a:srgbClr val="1F497D">
                  <a:lumMod val="60000"/>
                  <a:lumOff val="40000"/>
                </a:srgbClr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altLang="ja-JP" dirty="0">
                <a:solidFill>
                  <a:srgbClr val="1F497D">
                    <a:lumMod val="60000"/>
                    <a:lumOff val="40000"/>
                  </a:srgb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http://asianbondsonline.adb.org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4114800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  <a:buClr>
                <a:srgbClr val="FFFF00"/>
              </a:buClr>
              <a:defRPr/>
            </a:pPr>
            <a:r>
              <a:rPr kumimoji="1" lang="en-US" altLang="ja-JP" sz="2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ＭＳ Ｐゴシック" pitchFamily="34" charset="-128"/>
              </a:rPr>
              <a:t>For further information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defRPr/>
            </a:pPr>
            <a:r>
              <a:rPr kumimoji="1" lang="en-US" altLang="ja-JP" sz="2000" b="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ＭＳ Ｐゴシック" pitchFamily="34" charset="-128"/>
              </a:rPr>
              <a:t>Dr. Seung Jae Lee, Advisor: sjlee@adb.org 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defRPr/>
            </a:pPr>
            <a:r>
              <a:rPr kumimoji="1" lang="en-US" altLang="ja-JP" sz="2000" b="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ＭＳ Ｐゴシック" pitchFamily="34" charset="-128"/>
              </a:rPr>
              <a:t>Mr. Shinji Kawai, Senior Financial Sector Specialist: skawai@adb.org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28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굴림" pitchFamily="50" charset="-127"/>
                <a:cs typeface="+mj-cs"/>
              </a:rPr>
              <a:t>Portfolio Debt Allocation of Asian Investors</a:t>
            </a:r>
            <a:endParaRPr kumimoji="0" lang="en-US" altLang="ko-KR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굴림" pitchFamily="50" charset="-127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914787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57200" y="6096001"/>
            <a:ext cx="7467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Source</a:t>
            </a:r>
            <a:r>
              <a:rPr lang="en-US" sz="1200" dirty="0"/>
              <a:t>:  </a:t>
            </a:r>
            <a:r>
              <a:rPr lang="en-US" sz="1200" dirty="0" smtClean="0"/>
              <a:t>Asian Bond Monitor April 2012. ADB/OREI calculated based on data from Asian Bond Online, BIS and IMF.  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F554B-A7CA-45F9-8467-B86D79C8B8BA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04800"/>
            <a:ext cx="8686800" cy="609600"/>
          </a:xfrm>
        </p:spPr>
        <p:txBody>
          <a:bodyPr/>
          <a:lstStyle/>
          <a:p>
            <a:pPr algn="l"/>
            <a:r>
              <a:rPr lang="en-US" altLang="ko-KR" sz="3200" dirty="0" smtClean="0">
                <a:ea typeface="굴림" pitchFamily="34" charset="-127"/>
              </a:rPr>
              <a:t>Bond markets in Asia – developments and issues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381000" y="6324600"/>
            <a:ext cx="81534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1" hangingPunct="0">
              <a:spcBef>
                <a:spcPct val="25000"/>
              </a:spcBef>
              <a:buFont typeface="Wingdings" pitchFamily="2" charset="2"/>
              <a:buNone/>
            </a:pPr>
            <a:r>
              <a:rPr lang="en-US" altLang="ja-JP" sz="1200">
                <a:ea typeface="맑은 고딕"/>
                <a:cs typeface="맑은 고딕"/>
              </a:rPr>
              <a:t>Source: ABMI Group of Expert Report (2010)</a:t>
            </a:r>
          </a:p>
        </p:txBody>
      </p:sp>
      <p:sp>
        <p:nvSpPr>
          <p:cNvPr id="37893" name="Rectangle 152"/>
          <p:cNvSpPr>
            <a:spLocks noGrp="1" noChangeArrowheads="1"/>
          </p:cNvSpPr>
          <p:nvPr>
            <p:ph type="subTitle" idx="4294967295"/>
          </p:nvPr>
        </p:nvSpPr>
        <p:spPr>
          <a:xfrm>
            <a:off x="2057400" y="2514600"/>
            <a:ext cx="6553200" cy="457200"/>
          </a:xfrm>
        </p:spPr>
        <p:txBody>
          <a:bodyPr/>
          <a:lstStyle/>
          <a:p>
            <a:pPr algn="ctr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charset="0"/>
              <a:buNone/>
            </a:pPr>
            <a:r>
              <a:rPr lang="en-US" altLang="ja-JP" sz="2400" smtClean="0">
                <a:cs typeface="Arial" charset="0"/>
              </a:rPr>
              <a:t>Estimated Custodian Fees (USD per year)</a:t>
            </a:r>
            <a:endParaRPr lang="en-US" altLang="ko-KR" sz="2600" smtClean="0">
              <a:latin typeface="Tahoma" pitchFamily="34" charset="0"/>
              <a:ea typeface="ＭＳ Ｐゴシック" charset="-128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8505825" cy="4953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7895" name="Oval 11"/>
          <p:cNvSpPr>
            <a:spLocks noChangeArrowheads="1"/>
          </p:cNvSpPr>
          <p:nvPr/>
        </p:nvSpPr>
        <p:spPr bwMode="auto">
          <a:xfrm>
            <a:off x="7010400" y="4343400"/>
            <a:ext cx="1524000" cy="83820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ja-JP"/>
          </a:p>
        </p:txBody>
      </p:sp>
      <p:sp>
        <p:nvSpPr>
          <p:cNvPr id="13" name="Rectangle 152"/>
          <p:cNvSpPr txBox="1">
            <a:spLocks noChangeArrowheads="1"/>
          </p:cNvSpPr>
          <p:nvPr/>
        </p:nvSpPr>
        <p:spPr>
          <a:xfrm>
            <a:off x="3810000" y="3124200"/>
            <a:ext cx="4876800" cy="304800"/>
          </a:xfrm>
          <a:prstGeom prst="rect">
            <a:avLst/>
          </a:prstGeom>
          <a:noFill/>
          <a:ln/>
        </p:spPr>
        <p:txBody>
          <a:bodyPr>
            <a:normAutofit fontScale="92500" lnSpcReduction="20000"/>
          </a:bodyPr>
          <a:lstStyle/>
          <a:p>
            <a:pPr marL="342900" indent="-34290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en-US" altLang="ja-JP" sz="2400" b="0" dirty="0">
                <a:latin typeface="+mn-lt"/>
                <a:ea typeface="ＭＳ Ｐゴシック" pitchFamily="50" charset="-128"/>
              </a:rPr>
              <a:t>Estimated Custodian Fees (USD per year)</a:t>
            </a:r>
            <a:endParaRPr lang="en-US" altLang="ko-KR" sz="2600" b="0" dirty="0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2971800" y="1295400"/>
            <a:ext cx="4267200" cy="990600"/>
          </a:xfrm>
          <a:prstGeom prst="wedgeRoundRectCallout">
            <a:avLst>
              <a:gd name="adj1" fmla="val -46193"/>
              <a:gd name="adj2" fmla="val 91860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49263" fontAlgn="auto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ja-JP" sz="2200" b="0" dirty="0">
                <a:solidFill>
                  <a:schemeClr val="tx1"/>
                </a:solidFill>
              </a:rPr>
              <a:t>Transaction costs are significantly higher </a:t>
            </a:r>
            <a:r>
              <a:rPr lang="en-US" altLang="ja-JP" sz="2200" b="0" dirty="0" smtClean="0">
                <a:solidFill>
                  <a:schemeClr val="tx1"/>
                </a:solidFill>
              </a:rPr>
              <a:t>than </a:t>
            </a:r>
            <a:r>
              <a:rPr lang="en-US" altLang="ja-JP" sz="2200" b="0" dirty="0">
                <a:solidFill>
                  <a:schemeClr val="tx1"/>
                </a:solidFill>
              </a:rPr>
              <a:t>other markets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B8DA8-A2E7-4FE2-8873-C7F3164E5B4F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04800"/>
            <a:ext cx="8686800" cy="609600"/>
          </a:xfrm>
        </p:spPr>
        <p:txBody>
          <a:bodyPr/>
          <a:lstStyle/>
          <a:p>
            <a:pPr algn="l"/>
            <a:r>
              <a:rPr lang="en-US" altLang="ko-KR" sz="3200" dirty="0" smtClean="0">
                <a:ea typeface="굴림" pitchFamily="34" charset="-127"/>
              </a:rPr>
              <a:t>Bond markets in Asia – developments and issues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ounded Rectangular Callout 11"/>
          <p:cNvSpPr/>
          <p:nvPr/>
        </p:nvSpPr>
        <p:spPr>
          <a:xfrm>
            <a:off x="4953000" y="3810000"/>
            <a:ext cx="3429000" cy="1676400"/>
          </a:xfrm>
          <a:prstGeom prst="wedgeRoundRectCallout">
            <a:avLst>
              <a:gd name="adj1" fmla="val -88161"/>
              <a:gd name="adj2" fmla="val -52180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49263" fontAlgn="auto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ja-JP" sz="2200" b="0" dirty="0" smtClean="0">
                <a:solidFill>
                  <a:schemeClr val="tx1"/>
                </a:solidFill>
              </a:rPr>
              <a:t>ASEAN+3 </a:t>
            </a:r>
            <a:r>
              <a:rPr lang="en-US" altLang="ja-JP" sz="2200" b="0" dirty="0">
                <a:solidFill>
                  <a:schemeClr val="tx1"/>
                </a:solidFill>
              </a:rPr>
              <a:t>Bond </a:t>
            </a:r>
            <a:r>
              <a:rPr lang="en-US" altLang="ja-JP" sz="2200" b="0" dirty="0" smtClean="0">
                <a:solidFill>
                  <a:schemeClr val="tx1"/>
                </a:solidFill>
              </a:rPr>
              <a:t>Market </a:t>
            </a:r>
            <a:r>
              <a:rPr lang="en-US" altLang="ja-JP" sz="2200" b="0" dirty="0">
                <a:solidFill>
                  <a:schemeClr val="tx1"/>
                </a:solidFill>
              </a:rPr>
              <a:t>Forum (ABMF) : To facilitate the development by harmonizing regulations and market practices</a:t>
            </a:r>
            <a:endParaRPr lang="en-US" altLang="ja-JP" sz="2000" b="0" dirty="0">
              <a:solidFill>
                <a:schemeClr val="tx1"/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3657600" y="1371600"/>
            <a:ext cx="5334000" cy="167640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80000"/>
              </a:lnSpc>
            </a:pPr>
            <a:r>
              <a:rPr lang="en-US" altLang="ja-JP" sz="2400" dirty="0">
                <a:solidFill>
                  <a:schemeClr val="tx1"/>
                </a:solidFill>
                <a:ea typeface="굴림" pitchFamily="34" charset="-127"/>
              </a:rPr>
              <a:t>Better functioning markets in future</a:t>
            </a:r>
          </a:p>
          <a:p>
            <a:pPr>
              <a:lnSpc>
                <a:spcPct val="80000"/>
              </a:lnSpc>
              <a:buFont typeface="Tahoma" pitchFamily="34" charset="0"/>
              <a:buChar char="•"/>
            </a:pPr>
            <a:r>
              <a:rPr lang="en-US" altLang="ja-JP" sz="2200" b="0" dirty="0">
                <a:solidFill>
                  <a:schemeClr val="tx1"/>
                </a:solidFill>
              </a:rPr>
              <a:t>Developing intra-regional bond markets</a:t>
            </a:r>
          </a:p>
          <a:p>
            <a:pPr>
              <a:lnSpc>
                <a:spcPct val="80000"/>
              </a:lnSpc>
              <a:buFont typeface="Tahoma" pitchFamily="34" charset="0"/>
              <a:buChar char="•"/>
            </a:pPr>
            <a:r>
              <a:rPr lang="en-US" altLang="ja-JP" sz="2200" b="0" dirty="0">
                <a:solidFill>
                  <a:schemeClr val="tx1"/>
                </a:solidFill>
              </a:rPr>
              <a:t>Lower  transaction costs</a:t>
            </a:r>
          </a:p>
          <a:p>
            <a:pPr>
              <a:lnSpc>
                <a:spcPct val="80000"/>
              </a:lnSpc>
              <a:buFont typeface="Tahoma" pitchFamily="34" charset="0"/>
              <a:buChar char="•"/>
            </a:pPr>
            <a:r>
              <a:rPr lang="en-US" altLang="ja-JP" sz="2200" b="0" dirty="0">
                <a:solidFill>
                  <a:schemeClr val="tx1"/>
                </a:solidFill>
              </a:rPr>
              <a:t>Efficient regional resource recycling</a:t>
            </a:r>
          </a:p>
          <a:p>
            <a:pPr>
              <a:lnSpc>
                <a:spcPct val="80000"/>
              </a:lnSpc>
              <a:buFont typeface="Tahoma" pitchFamily="34" charset="0"/>
              <a:buChar char="•"/>
            </a:pPr>
            <a:r>
              <a:rPr lang="en-US" altLang="ja-JP" sz="2200" b="0" dirty="0">
                <a:solidFill>
                  <a:schemeClr val="tx1"/>
                </a:solidFill>
              </a:rPr>
              <a:t>More stable capital flows</a:t>
            </a:r>
            <a:endParaRPr lang="en-US" altLang="ja-JP" sz="2400" dirty="0">
              <a:solidFill>
                <a:schemeClr val="tx1"/>
              </a:solidFill>
              <a:ea typeface="굴림" pitchFamily="34" charset="-127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228600" y="4876800"/>
            <a:ext cx="4495800" cy="1676400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80000"/>
              </a:lnSpc>
            </a:pPr>
            <a:r>
              <a:rPr lang="en-US" altLang="ja-JP" sz="2400" dirty="0">
                <a:solidFill>
                  <a:schemeClr val="tx1"/>
                </a:solidFill>
                <a:ea typeface="굴림" pitchFamily="34" charset="-127"/>
              </a:rPr>
              <a:t>Asian bond markets today</a:t>
            </a:r>
          </a:p>
          <a:p>
            <a:pPr>
              <a:lnSpc>
                <a:spcPct val="80000"/>
              </a:lnSpc>
              <a:buFont typeface="Tahoma" pitchFamily="34" charset="0"/>
              <a:buChar char="•"/>
            </a:pPr>
            <a:r>
              <a:rPr lang="en-US" altLang="ja-JP" sz="2200" b="0" dirty="0">
                <a:solidFill>
                  <a:schemeClr val="tx1"/>
                </a:solidFill>
              </a:rPr>
              <a:t>Individual market growth</a:t>
            </a:r>
          </a:p>
          <a:p>
            <a:pPr>
              <a:lnSpc>
                <a:spcPct val="80000"/>
              </a:lnSpc>
              <a:buFont typeface="Tahoma" pitchFamily="34" charset="0"/>
              <a:buChar char="•"/>
            </a:pPr>
            <a:r>
              <a:rPr lang="en-US" altLang="ja-JP" sz="2200" b="0" dirty="0">
                <a:solidFill>
                  <a:schemeClr val="tx1"/>
                </a:solidFill>
              </a:rPr>
              <a:t>Market inefficiency</a:t>
            </a:r>
          </a:p>
          <a:p>
            <a:pPr>
              <a:lnSpc>
                <a:spcPct val="80000"/>
              </a:lnSpc>
              <a:buFont typeface="Tahoma" pitchFamily="34" charset="0"/>
              <a:buChar char="•"/>
            </a:pPr>
            <a:r>
              <a:rPr lang="en-US" altLang="ja-JP" sz="2200" b="0" dirty="0">
                <a:solidFill>
                  <a:schemeClr val="tx1"/>
                </a:solidFill>
              </a:rPr>
              <a:t>Low regional resource </a:t>
            </a:r>
            <a:r>
              <a:rPr lang="en-US" altLang="ja-JP" sz="2200" b="0" dirty="0" err="1" smtClean="0">
                <a:solidFill>
                  <a:schemeClr val="tx1"/>
                </a:solidFill>
              </a:rPr>
              <a:t>channelling</a:t>
            </a:r>
            <a:endParaRPr lang="en-US" altLang="ja-JP" sz="22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Tahoma" pitchFamily="34" charset="0"/>
              <a:buChar char="•"/>
            </a:pPr>
            <a:r>
              <a:rPr lang="en-US" altLang="ja-JP" sz="2200" b="0" dirty="0">
                <a:solidFill>
                  <a:schemeClr val="tx1"/>
                </a:solidFill>
              </a:rPr>
              <a:t>Volatility in cross border flows </a:t>
            </a:r>
            <a:endParaRPr lang="en-US" altLang="ja-JP" sz="2400" dirty="0">
              <a:solidFill>
                <a:schemeClr val="tx1"/>
              </a:solidFill>
              <a:ea typeface="굴림" pitchFamily="34" charset="-127"/>
            </a:endParaRPr>
          </a:p>
        </p:txBody>
      </p:sp>
      <p:sp>
        <p:nvSpPr>
          <p:cNvPr id="15" name="Up Arrow 14"/>
          <p:cNvSpPr/>
          <p:nvPr/>
        </p:nvSpPr>
        <p:spPr>
          <a:xfrm rot="1625831">
            <a:off x="3224213" y="3033713"/>
            <a:ext cx="536575" cy="1806575"/>
          </a:xfrm>
          <a:prstGeom prst="upArrow">
            <a:avLst>
              <a:gd name="adj1" fmla="val 31322"/>
              <a:gd name="adj2" fmla="val 404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228600" y="1905000"/>
            <a:ext cx="2362200" cy="2590800"/>
          </a:xfrm>
          <a:prstGeom prst="wedgeRoundRectCallout">
            <a:avLst>
              <a:gd name="adj1" fmla="val 89082"/>
              <a:gd name="adj2" fmla="val 21295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49263" fontAlgn="auto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ja-JP" sz="2200" b="0" dirty="0">
                <a:solidFill>
                  <a:schemeClr val="tx1"/>
                </a:solidFill>
              </a:rPr>
              <a:t>Various regional initiatives to further develop the markets in the region such as Asian </a:t>
            </a:r>
            <a:r>
              <a:rPr lang="en-US" altLang="ja-JP" sz="2200" b="0" dirty="0" smtClean="0">
                <a:solidFill>
                  <a:schemeClr val="tx1"/>
                </a:solidFill>
              </a:rPr>
              <a:t>Bond Market </a:t>
            </a:r>
            <a:r>
              <a:rPr lang="en-US" altLang="ja-JP" sz="2200" b="0" dirty="0">
                <a:solidFill>
                  <a:schemeClr val="tx1"/>
                </a:solidFill>
              </a:rPr>
              <a:t>Initiative (ABMI) under ASEAN+3</a:t>
            </a:r>
            <a:endParaRPr lang="en-US" altLang="ja-JP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8AE31-BDD0-488B-8472-34A74CFBF884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28600"/>
            <a:ext cx="8686800" cy="609600"/>
          </a:xfrm>
        </p:spPr>
        <p:txBody>
          <a:bodyPr/>
          <a:lstStyle/>
          <a:p>
            <a:pPr algn="l"/>
            <a:r>
              <a:rPr lang="en-US" altLang="ko-KR" sz="3200" smtClean="0">
                <a:ea typeface="굴림" pitchFamily="34" charset="-127"/>
              </a:rPr>
              <a:t>What is ASEAN+3?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152"/>
          <p:cNvSpPr txBox="1">
            <a:spLocks noChangeArrowheads="1"/>
          </p:cNvSpPr>
          <p:nvPr/>
        </p:nvSpPr>
        <p:spPr>
          <a:xfrm>
            <a:off x="3429000" y="1371600"/>
            <a:ext cx="5715000" cy="4800600"/>
          </a:xfrm>
          <a:prstGeom prst="rect">
            <a:avLst/>
          </a:prstGeom>
          <a:noFill/>
          <a:ln/>
        </p:spPr>
        <p:txBody>
          <a:bodyPr/>
          <a:lstStyle/>
          <a:p>
            <a:pPr marL="685800" indent="-6858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endParaRPr lang="en-US" altLang="ko-KR" sz="1050" b="0" dirty="0">
              <a:latin typeface="+mn-lt"/>
              <a:ea typeface="굴림" pitchFamily="50" charset="-127"/>
              <a:cs typeface="+mn-cs"/>
            </a:endParaRPr>
          </a:p>
          <a:p>
            <a:pPr marL="548640" indent="-548640" fontAlgn="auto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altLang="ja-JP" sz="2400" b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Regional collective reaction to the Asian Currency Crisis in 1997-98</a:t>
            </a:r>
          </a:p>
          <a:p>
            <a:pPr marL="914400" lvl="1" indent="-36576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sz="2400" b="0" dirty="0">
                <a:latin typeface="Arial" pitchFamily="34" charset="0"/>
                <a:ea typeface="굴림" pitchFamily="50" charset="-127"/>
                <a:cs typeface="Arial" pitchFamily="34" charset="0"/>
              </a:rPr>
              <a:t>Started gathering since 1999</a:t>
            </a:r>
            <a:endParaRPr lang="en-US" altLang="ja-JP" sz="2400" b="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548640" indent="-548640" fontAlgn="auto">
              <a:lnSpc>
                <a:spcPct val="80000"/>
              </a:lnSpc>
              <a:spcBef>
                <a:spcPts val="180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altLang="ja-JP" sz="2400" b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Significant influence to the world economy could be possible</a:t>
            </a:r>
          </a:p>
          <a:p>
            <a:pPr marL="914400" lvl="1" indent="-36576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sz="2400" b="0" dirty="0">
                <a:latin typeface="Arial" pitchFamily="34" charset="0"/>
                <a:ea typeface="굴림" pitchFamily="50" charset="-127"/>
                <a:cs typeface="Arial" pitchFamily="34" charset="0"/>
              </a:rPr>
              <a:t>24% of world GDP</a:t>
            </a:r>
          </a:p>
          <a:p>
            <a:pPr marL="914400" lvl="1" indent="-36576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sz="2400" b="0" dirty="0">
                <a:latin typeface="Arial" pitchFamily="34" charset="0"/>
                <a:ea typeface="굴림" pitchFamily="50" charset="-127"/>
                <a:cs typeface="Arial" pitchFamily="34" charset="0"/>
              </a:rPr>
              <a:t>32% of world population</a:t>
            </a:r>
          </a:p>
          <a:p>
            <a:pPr marL="914400" lvl="1" indent="-36576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sz="2400" b="0" dirty="0">
                <a:latin typeface="Arial" pitchFamily="34" charset="0"/>
                <a:ea typeface="굴림" pitchFamily="50" charset="-127"/>
                <a:cs typeface="Arial" pitchFamily="34" charset="0"/>
              </a:rPr>
              <a:t>More that half of world FX reserves</a:t>
            </a:r>
          </a:p>
          <a:p>
            <a:pPr marL="548640" indent="-548640" fontAlgn="auto">
              <a:lnSpc>
                <a:spcPct val="80000"/>
              </a:lnSpc>
              <a:spcBef>
                <a:spcPts val="180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altLang="ja-JP" sz="2400" b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One of </a:t>
            </a:r>
            <a:r>
              <a:rPr lang="en-US" altLang="ja-JP" sz="2400" b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most </a:t>
            </a:r>
            <a:r>
              <a:rPr lang="en-US" altLang="ja-JP" sz="2400" b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active and result- oriented cooperation framework in the region</a:t>
            </a:r>
          </a:p>
        </p:txBody>
      </p:sp>
      <p:sp>
        <p:nvSpPr>
          <p:cNvPr id="23" name="Oval 22"/>
          <p:cNvSpPr/>
          <p:nvPr/>
        </p:nvSpPr>
        <p:spPr>
          <a:xfrm>
            <a:off x="304800" y="1600200"/>
            <a:ext cx="2895600" cy="44196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  <a:p>
            <a:pPr algn="ctr" eaLnBrk="0" hangingPunct="0">
              <a:defRPr/>
            </a:pPr>
            <a:endParaRPr lang="en-US" dirty="0"/>
          </a:p>
          <a:p>
            <a:pPr algn="ctr" eaLnBrk="0" hangingPunct="0">
              <a:defRPr/>
            </a:pPr>
            <a:endParaRPr lang="en-US" dirty="0"/>
          </a:p>
          <a:p>
            <a:pPr algn="ctr" eaLnBrk="0" hangingPunct="0">
              <a:defRPr/>
            </a:pPr>
            <a:endParaRPr lang="en-US" dirty="0"/>
          </a:p>
          <a:p>
            <a:pPr algn="ctr" eaLnBrk="0" hangingPunct="0">
              <a:defRPr/>
            </a:pPr>
            <a:endParaRPr lang="en-US" dirty="0"/>
          </a:p>
          <a:p>
            <a:pPr algn="ctr" eaLnBrk="0" hangingPunct="0">
              <a:defRPr/>
            </a:pPr>
            <a:endParaRPr lang="en-US" dirty="0"/>
          </a:p>
          <a:p>
            <a:pPr algn="ctr" eaLnBrk="0" hangingPunct="0">
              <a:defRPr/>
            </a:pPr>
            <a:endParaRPr lang="en-US" dirty="0"/>
          </a:p>
          <a:p>
            <a:pPr algn="ctr" eaLnBrk="0" hangingPunct="0">
              <a:defRPr/>
            </a:pPr>
            <a:endParaRPr lang="en-US" dirty="0"/>
          </a:p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r>
              <a:rPr lang="en-US" sz="2400" dirty="0">
                <a:solidFill>
                  <a:schemeClr val="tx1"/>
                </a:solidFill>
              </a:rPr>
              <a:t>PRC  JAP  KOR</a:t>
            </a:r>
          </a:p>
        </p:txBody>
      </p:sp>
      <p:sp>
        <p:nvSpPr>
          <p:cNvPr id="22" name="Oval 21"/>
          <p:cNvSpPr/>
          <p:nvPr/>
        </p:nvSpPr>
        <p:spPr>
          <a:xfrm>
            <a:off x="457200" y="1600200"/>
            <a:ext cx="2590800" cy="3276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Aft>
                <a:spcPts val="1200"/>
              </a:spcAft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algn="ctr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ASEAN</a:t>
            </a:r>
          </a:p>
          <a:p>
            <a:pPr algn="ctr" eaLnBrk="0" hangingPunct="0">
              <a:defRPr/>
            </a:pPr>
            <a:r>
              <a:rPr lang="en-US" sz="2400" b="0" dirty="0">
                <a:solidFill>
                  <a:schemeClr val="tx1"/>
                </a:solidFill>
              </a:rPr>
              <a:t>BRU	CAM</a:t>
            </a:r>
          </a:p>
          <a:p>
            <a:pPr algn="ctr" eaLnBrk="0" hangingPunct="0">
              <a:defRPr/>
            </a:pPr>
            <a:r>
              <a:rPr lang="en-US" sz="2400" b="0" dirty="0">
                <a:solidFill>
                  <a:schemeClr val="tx1"/>
                </a:solidFill>
              </a:rPr>
              <a:t>INO	LAO</a:t>
            </a:r>
          </a:p>
          <a:p>
            <a:pPr algn="ctr" eaLnBrk="0" hangingPunct="0">
              <a:defRPr/>
            </a:pPr>
            <a:r>
              <a:rPr lang="en-US" sz="2400" b="0" dirty="0">
                <a:solidFill>
                  <a:schemeClr val="tx1"/>
                </a:solidFill>
              </a:rPr>
              <a:t>MAL	MYA</a:t>
            </a:r>
          </a:p>
          <a:p>
            <a:pPr algn="ctr" eaLnBrk="0" hangingPunct="0">
              <a:defRPr/>
            </a:pPr>
            <a:r>
              <a:rPr lang="en-US" sz="2400" b="0" dirty="0">
                <a:solidFill>
                  <a:schemeClr val="tx1"/>
                </a:solidFill>
              </a:rPr>
              <a:t>PHI	SIN</a:t>
            </a:r>
          </a:p>
          <a:p>
            <a:pPr algn="ctr" eaLnBrk="0" hangingPunct="0">
              <a:defRPr/>
            </a:pPr>
            <a:r>
              <a:rPr lang="en-US" sz="2400" b="0" dirty="0">
                <a:solidFill>
                  <a:schemeClr val="tx1"/>
                </a:solidFill>
              </a:rPr>
              <a:t>THA	VIE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371600" y="1676400"/>
            <a:ext cx="762000" cy="685800"/>
          </a:xfrm>
          <a:prstGeom prst="rect">
            <a:avLst/>
          </a:prstGeom>
          <a:solidFill>
            <a:schemeClr val="accent6">
              <a:lumMod val="40000"/>
              <a:lumOff val="60000"/>
              <a:alpha val="23000"/>
            </a:schemeClr>
          </a:solidFill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tx1"/>
                </a:solidFill>
              </a:rPr>
              <a:t>AEC</a:t>
            </a:r>
          </a:p>
          <a:p>
            <a:pPr algn="ctr" eaLnBrk="0" hangingPunct="0">
              <a:defRPr/>
            </a:pPr>
            <a:r>
              <a:rPr lang="en-US" dirty="0">
                <a:solidFill>
                  <a:schemeClr val="tx1"/>
                </a:solidFill>
              </a:rPr>
              <a:t>2015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28E51-EA9B-4D79-B1F1-D351D84494C1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28600"/>
            <a:ext cx="8686800" cy="609600"/>
          </a:xfrm>
        </p:spPr>
        <p:txBody>
          <a:bodyPr/>
          <a:lstStyle/>
          <a:p>
            <a:pPr algn="l"/>
            <a:r>
              <a:rPr lang="en-US" altLang="ko-KR" sz="3200" smtClean="0">
                <a:ea typeface="굴림" pitchFamily="34" charset="-127"/>
              </a:rPr>
              <a:t>Structure and issues of ASEAN+3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084" name="Rectangle 12"/>
          <p:cNvSpPr>
            <a:spLocks noChangeArrowheads="1"/>
          </p:cNvSpPr>
          <p:nvPr/>
        </p:nvSpPr>
        <p:spPr bwMode="auto">
          <a:xfrm>
            <a:off x="990600" y="1219200"/>
            <a:ext cx="6858000" cy="366713"/>
          </a:xfrm>
          <a:prstGeom prst="rect">
            <a:avLst/>
          </a:prstGeom>
          <a:gradFill rotWithShape="0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altLang="ja-JP" sz="2000">
                <a:ea typeface="ＭＳ Ｐゴシック" charset="-128"/>
              </a:rPr>
              <a:t>Finance Ministers and Central Bank Governors Meeting</a:t>
            </a:r>
            <a:endParaRPr lang="en-PH" altLang="ja-JP" sz="2000">
              <a:ea typeface="ＭＳ Ｐゴシック" charset="-128"/>
            </a:endParaRPr>
          </a:p>
        </p:txBody>
      </p:sp>
      <p:sp>
        <p:nvSpPr>
          <p:cNvPr id="46085" name="Rectangle 12"/>
          <p:cNvSpPr>
            <a:spLocks noChangeArrowheads="1"/>
          </p:cNvSpPr>
          <p:nvPr/>
        </p:nvSpPr>
        <p:spPr bwMode="auto">
          <a:xfrm>
            <a:off x="990600" y="1828800"/>
            <a:ext cx="6858000" cy="366713"/>
          </a:xfrm>
          <a:prstGeom prst="rect">
            <a:avLst/>
          </a:prstGeom>
          <a:gradFill rotWithShape="0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altLang="ja-JP" sz="2000">
                <a:ea typeface="ＭＳ Ｐゴシック" charset="-128"/>
              </a:rPr>
              <a:t>Deputy Ministers and Deputy Governors Meeting</a:t>
            </a:r>
            <a:endParaRPr lang="en-PH" altLang="ja-JP" sz="2000">
              <a:ea typeface="ＭＳ Ｐゴシック" charset="-128"/>
            </a:endParaRPr>
          </a:p>
        </p:txBody>
      </p:sp>
      <p:sp>
        <p:nvSpPr>
          <p:cNvPr id="46086" name="Rectangle 12"/>
          <p:cNvSpPr>
            <a:spLocks noChangeArrowheads="1"/>
          </p:cNvSpPr>
          <p:nvPr/>
        </p:nvSpPr>
        <p:spPr bwMode="auto">
          <a:xfrm>
            <a:off x="381000" y="2514600"/>
            <a:ext cx="2362200" cy="76200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altLang="ja-JP" sz="2000">
                <a:solidFill>
                  <a:srgbClr val="C00000"/>
                </a:solidFill>
                <a:ea typeface="ＭＳ Ｐゴシック" charset="-128"/>
              </a:rPr>
              <a:t>CMIM</a:t>
            </a:r>
          </a:p>
          <a:p>
            <a:pPr algn="ctr" eaLnBrk="0" hangingPunct="0"/>
            <a:r>
              <a:rPr lang="en-US" altLang="ja-JP">
                <a:ea typeface="ＭＳ Ｐゴシック" charset="-128"/>
              </a:rPr>
              <a:t>Regional safety net</a:t>
            </a:r>
            <a:endParaRPr lang="en-PH" altLang="ja-JP">
              <a:ea typeface="ＭＳ Ｐゴシック" charset="-128"/>
            </a:endParaRPr>
          </a:p>
        </p:txBody>
      </p:sp>
      <p:sp>
        <p:nvSpPr>
          <p:cNvPr id="46087" name="Rectangle 12"/>
          <p:cNvSpPr>
            <a:spLocks noChangeArrowheads="1"/>
          </p:cNvSpPr>
          <p:nvPr/>
        </p:nvSpPr>
        <p:spPr bwMode="auto">
          <a:xfrm>
            <a:off x="4800600" y="2514600"/>
            <a:ext cx="3429000" cy="76200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altLang="ja-JP" sz="2000" dirty="0">
                <a:solidFill>
                  <a:srgbClr val="C00000"/>
                </a:solidFill>
                <a:ea typeface="ＭＳ Ｐゴシック" charset="-128"/>
              </a:rPr>
              <a:t>ABMI</a:t>
            </a:r>
          </a:p>
          <a:p>
            <a:pPr algn="ctr" eaLnBrk="0" hangingPunct="0"/>
            <a:r>
              <a:rPr lang="en-US" altLang="ja-JP" dirty="0">
                <a:ea typeface="ＭＳ Ｐゴシック" charset="-128"/>
              </a:rPr>
              <a:t>Asian </a:t>
            </a:r>
            <a:r>
              <a:rPr lang="en-US" altLang="ja-JP" dirty="0" smtClean="0">
                <a:ea typeface="ＭＳ Ｐゴシック" charset="-128"/>
              </a:rPr>
              <a:t>Bond Market Initiative</a:t>
            </a:r>
            <a:endParaRPr lang="en-PH" altLang="ja-JP" dirty="0">
              <a:ea typeface="ＭＳ Ｐゴシック" charset="-128"/>
            </a:endParaRPr>
          </a:p>
        </p:txBody>
      </p:sp>
      <p:sp>
        <p:nvSpPr>
          <p:cNvPr id="46088" name="Rectangle 12"/>
          <p:cNvSpPr>
            <a:spLocks noChangeArrowheads="1"/>
          </p:cNvSpPr>
          <p:nvPr/>
        </p:nvSpPr>
        <p:spPr bwMode="auto">
          <a:xfrm>
            <a:off x="3200400" y="3657600"/>
            <a:ext cx="1295400" cy="762000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altLang="ja-JP">
                <a:ea typeface="ＭＳ Ｐゴシック" charset="-128"/>
              </a:rPr>
              <a:t>TF 1</a:t>
            </a:r>
          </a:p>
          <a:p>
            <a:pPr algn="ctr" eaLnBrk="0" hangingPunct="0"/>
            <a:r>
              <a:rPr lang="en-US" altLang="ja-JP">
                <a:ea typeface="ＭＳ Ｐゴシック" charset="-128"/>
              </a:rPr>
              <a:t>(Supply)</a:t>
            </a:r>
            <a:endParaRPr lang="en-PH" altLang="ja-JP">
              <a:ea typeface="ＭＳ Ｐゴシック" charset="-128"/>
            </a:endParaRPr>
          </a:p>
        </p:txBody>
      </p:sp>
      <p:sp>
        <p:nvSpPr>
          <p:cNvPr id="46089" name="Rectangle 12"/>
          <p:cNvSpPr>
            <a:spLocks noChangeArrowheads="1"/>
          </p:cNvSpPr>
          <p:nvPr/>
        </p:nvSpPr>
        <p:spPr bwMode="auto">
          <a:xfrm>
            <a:off x="4648200" y="3657600"/>
            <a:ext cx="1295400" cy="762000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altLang="ja-JP">
                <a:ea typeface="ＭＳ Ｐゴシック" charset="-128"/>
              </a:rPr>
              <a:t>TF 2</a:t>
            </a:r>
          </a:p>
          <a:p>
            <a:pPr algn="ctr" eaLnBrk="0" hangingPunct="0"/>
            <a:r>
              <a:rPr lang="en-US" altLang="ja-JP">
                <a:ea typeface="ＭＳ Ｐゴシック" charset="-128"/>
              </a:rPr>
              <a:t>(Demand)</a:t>
            </a:r>
            <a:endParaRPr lang="en-PH" altLang="ja-JP">
              <a:ea typeface="ＭＳ Ｐゴシック" charset="-128"/>
            </a:endParaRPr>
          </a:p>
        </p:txBody>
      </p:sp>
      <p:sp>
        <p:nvSpPr>
          <p:cNvPr id="46090" name="Rectangle 12"/>
          <p:cNvSpPr>
            <a:spLocks noChangeArrowheads="1"/>
          </p:cNvSpPr>
          <p:nvPr/>
        </p:nvSpPr>
        <p:spPr bwMode="auto">
          <a:xfrm>
            <a:off x="6096000" y="3657600"/>
            <a:ext cx="1295400" cy="762000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508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altLang="ja-JP">
                <a:ea typeface="ＭＳ Ｐゴシック" charset="-128"/>
              </a:rPr>
              <a:t>TF 3</a:t>
            </a:r>
          </a:p>
          <a:p>
            <a:pPr algn="ctr" eaLnBrk="0" hangingPunct="0"/>
            <a:r>
              <a:rPr lang="en-US" altLang="ja-JP">
                <a:ea typeface="ＭＳ Ｐゴシック" charset="-128"/>
              </a:rPr>
              <a:t>(Regulation)</a:t>
            </a:r>
            <a:endParaRPr lang="en-PH" altLang="ja-JP">
              <a:ea typeface="ＭＳ Ｐゴシック" charset="-128"/>
            </a:endParaRPr>
          </a:p>
        </p:txBody>
      </p:sp>
      <p:sp>
        <p:nvSpPr>
          <p:cNvPr id="46091" name="Rectangle 12"/>
          <p:cNvSpPr>
            <a:spLocks noChangeArrowheads="1"/>
          </p:cNvSpPr>
          <p:nvPr/>
        </p:nvSpPr>
        <p:spPr bwMode="auto">
          <a:xfrm>
            <a:off x="7543800" y="3657600"/>
            <a:ext cx="1295400" cy="762000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altLang="ja-JP">
                <a:ea typeface="ＭＳ Ｐゴシック" charset="-128"/>
              </a:rPr>
              <a:t>TF 4</a:t>
            </a:r>
          </a:p>
          <a:p>
            <a:pPr algn="ctr" eaLnBrk="0" hangingPunct="0"/>
            <a:r>
              <a:rPr lang="en-US" altLang="ja-JP">
                <a:ea typeface="ＭＳ Ｐゴシック" charset="-128"/>
              </a:rPr>
              <a:t>(Infra.)</a:t>
            </a:r>
            <a:endParaRPr lang="en-PH" altLang="ja-JP">
              <a:ea typeface="ＭＳ Ｐゴシック" charset="-128"/>
            </a:endParaRPr>
          </a:p>
        </p:txBody>
      </p:sp>
      <p:sp>
        <p:nvSpPr>
          <p:cNvPr id="46092" name="Line 50"/>
          <p:cNvSpPr>
            <a:spLocks noChangeShapeType="1"/>
          </p:cNvSpPr>
          <p:nvPr/>
        </p:nvSpPr>
        <p:spPr bwMode="auto">
          <a:xfrm>
            <a:off x="4191000" y="1600200"/>
            <a:ext cx="0" cy="2159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6093" name="Line 50"/>
          <p:cNvSpPr>
            <a:spLocks noChangeShapeType="1"/>
          </p:cNvSpPr>
          <p:nvPr/>
        </p:nvSpPr>
        <p:spPr bwMode="auto">
          <a:xfrm>
            <a:off x="1600200" y="2362200"/>
            <a:ext cx="48006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6094" name="Line 50"/>
          <p:cNvSpPr>
            <a:spLocks noChangeShapeType="1"/>
          </p:cNvSpPr>
          <p:nvPr/>
        </p:nvSpPr>
        <p:spPr bwMode="auto">
          <a:xfrm>
            <a:off x="4191000" y="2209800"/>
            <a:ext cx="0" cy="152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6095" name="Line 50"/>
          <p:cNvSpPr>
            <a:spLocks noChangeShapeType="1"/>
          </p:cNvSpPr>
          <p:nvPr/>
        </p:nvSpPr>
        <p:spPr bwMode="auto">
          <a:xfrm>
            <a:off x="1600200" y="2362200"/>
            <a:ext cx="0" cy="152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6096" name="Line 50"/>
          <p:cNvSpPr>
            <a:spLocks noChangeShapeType="1"/>
          </p:cNvSpPr>
          <p:nvPr/>
        </p:nvSpPr>
        <p:spPr bwMode="auto">
          <a:xfrm flipH="1" flipV="1">
            <a:off x="6400800" y="2362200"/>
            <a:ext cx="0" cy="152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6097" name="Line 50"/>
          <p:cNvSpPr>
            <a:spLocks noChangeShapeType="1"/>
          </p:cNvSpPr>
          <p:nvPr/>
        </p:nvSpPr>
        <p:spPr bwMode="auto">
          <a:xfrm>
            <a:off x="3810000" y="3505200"/>
            <a:ext cx="43434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6098" name="Line 50"/>
          <p:cNvSpPr>
            <a:spLocks noChangeShapeType="1"/>
          </p:cNvSpPr>
          <p:nvPr/>
        </p:nvSpPr>
        <p:spPr bwMode="auto">
          <a:xfrm>
            <a:off x="6477000" y="3276600"/>
            <a:ext cx="0" cy="228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6099" name="Line 50"/>
          <p:cNvSpPr>
            <a:spLocks noChangeShapeType="1"/>
          </p:cNvSpPr>
          <p:nvPr/>
        </p:nvSpPr>
        <p:spPr bwMode="auto">
          <a:xfrm>
            <a:off x="3810000" y="3505200"/>
            <a:ext cx="0" cy="152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6100" name="Line 50"/>
          <p:cNvSpPr>
            <a:spLocks noChangeShapeType="1"/>
          </p:cNvSpPr>
          <p:nvPr/>
        </p:nvSpPr>
        <p:spPr bwMode="auto">
          <a:xfrm>
            <a:off x="5334000" y="3505200"/>
            <a:ext cx="0" cy="152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6101" name="Line 50"/>
          <p:cNvSpPr>
            <a:spLocks noChangeShapeType="1"/>
          </p:cNvSpPr>
          <p:nvPr/>
        </p:nvSpPr>
        <p:spPr bwMode="auto">
          <a:xfrm flipV="1">
            <a:off x="6781800" y="3505200"/>
            <a:ext cx="0" cy="152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6102" name="Line 50"/>
          <p:cNvSpPr>
            <a:spLocks noChangeShapeType="1"/>
          </p:cNvSpPr>
          <p:nvPr/>
        </p:nvSpPr>
        <p:spPr bwMode="auto">
          <a:xfrm flipH="1">
            <a:off x="8153400" y="3505200"/>
            <a:ext cx="0" cy="152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" name="Rounded Rectangular Callout 47"/>
          <p:cNvSpPr/>
          <p:nvPr/>
        </p:nvSpPr>
        <p:spPr>
          <a:xfrm>
            <a:off x="381000" y="4572000"/>
            <a:ext cx="1600200" cy="1524000"/>
          </a:xfrm>
          <a:prstGeom prst="wedgeRoundRectCallout">
            <a:avLst>
              <a:gd name="adj1" fmla="val -1969"/>
              <a:gd name="adj2" fmla="val -124862"/>
              <a:gd name="adj3" fmla="val 16667"/>
            </a:avLst>
          </a:prstGeom>
          <a:solidFill>
            <a:srgbClr val="AAD2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tx1"/>
                </a:solidFill>
              </a:rPr>
              <a:t>US$ 240 bn. of self supporting system established</a:t>
            </a:r>
          </a:p>
        </p:txBody>
      </p:sp>
      <p:sp>
        <p:nvSpPr>
          <p:cNvPr id="49" name="Rounded Rectangular Callout 48"/>
          <p:cNvSpPr/>
          <p:nvPr/>
        </p:nvSpPr>
        <p:spPr>
          <a:xfrm>
            <a:off x="2514600" y="5257800"/>
            <a:ext cx="1905000" cy="1219200"/>
          </a:xfrm>
          <a:prstGeom prst="wedgeRoundRectCallout">
            <a:avLst>
              <a:gd name="adj1" fmla="val 27812"/>
              <a:gd name="adj2" fmla="val -105089"/>
              <a:gd name="adj3" fmla="val 16667"/>
            </a:avLst>
          </a:prstGeom>
          <a:solidFill>
            <a:srgbClr val="AAD2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tx1"/>
                </a:solidFill>
              </a:rPr>
              <a:t>Regional credit guarantee facility (CGIF) launched</a:t>
            </a:r>
          </a:p>
        </p:txBody>
      </p:sp>
      <p:sp>
        <p:nvSpPr>
          <p:cNvPr id="50" name="Rounded Rectangular Callout 49"/>
          <p:cNvSpPr/>
          <p:nvPr/>
        </p:nvSpPr>
        <p:spPr>
          <a:xfrm>
            <a:off x="4800600" y="5105400"/>
            <a:ext cx="1828800" cy="1219200"/>
          </a:xfrm>
          <a:prstGeom prst="wedgeRoundRectCallout">
            <a:avLst>
              <a:gd name="adj1" fmla="val 51647"/>
              <a:gd name="adj2" fmla="val -9610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 smtClean="0">
                <a:solidFill>
                  <a:schemeClr val="tx1"/>
                </a:solidFill>
              </a:rPr>
              <a:t>ASEAN+3 </a:t>
            </a:r>
            <a:r>
              <a:rPr lang="en-US" dirty="0">
                <a:solidFill>
                  <a:schemeClr val="tx1"/>
                </a:solidFill>
              </a:rPr>
              <a:t>Bond Market Forum (ABMF) organized</a:t>
            </a:r>
          </a:p>
        </p:txBody>
      </p:sp>
      <p:sp>
        <p:nvSpPr>
          <p:cNvPr id="51" name="Rounded Rectangular Callout 50"/>
          <p:cNvSpPr/>
          <p:nvPr/>
        </p:nvSpPr>
        <p:spPr>
          <a:xfrm>
            <a:off x="7010400" y="4953000"/>
            <a:ext cx="1828800" cy="1371600"/>
          </a:xfrm>
          <a:prstGeom prst="wedgeRoundRectCallout">
            <a:avLst>
              <a:gd name="adj1" fmla="val 10048"/>
              <a:gd name="adj2" fmla="val -77422"/>
              <a:gd name="adj3" fmla="val 16667"/>
            </a:avLst>
          </a:prstGeom>
          <a:solidFill>
            <a:srgbClr val="AAD2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tx1"/>
                </a:solidFill>
              </a:rPr>
              <a:t>Regional </a:t>
            </a:r>
            <a:r>
              <a:rPr lang="en-US" dirty="0" smtClean="0">
                <a:solidFill>
                  <a:schemeClr val="tx1"/>
                </a:solidFill>
              </a:rPr>
              <a:t>Settlement Intermediary (</a:t>
            </a:r>
            <a:r>
              <a:rPr lang="en-US" dirty="0">
                <a:solidFill>
                  <a:schemeClr val="tx1"/>
                </a:solidFill>
              </a:rPr>
              <a:t>RSI) under discussion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8FC29-0493-442F-A862-950A8863D1DC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04800"/>
            <a:ext cx="8686800" cy="609600"/>
          </a:xfrm>
        </p:spPr>
        <p:txBody>
          <a:bodyPr/>
          <a:lstStyle/>
          <a:p>
            <a:pPr algn="l"/>
            <a:r>
              <a:rPr lang="en-US" altLang="ko-KR" sz="3200" smtClean="0">
                <a:ea typeface="굴림" pitchFamily="34" charset="-127"/>
              </a:rPr>
              <a:t>Establishment of ABMF in 2010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52"/>
          <p:cNvSpPr txBox="1">
            <a:spLocks noChangeArrowheads="1"/>
          </p:cNvSpPr>
          <p:nvPr/>
        </p:nvSpPr>
        <p:spPr>
          <a:xfrm>
            <a:off x="0" y="1600200"/>
            <a:ext cx="9144000" cy="4876800"/>
          </a:xfrm>
          <a:prstGeom prst="rect">
            <a:avLst/>
          </a:prstGeom>
          <a:noFill/>
          <a:ln/>
        </p:spPr>
        <p:txBody>
          <a:bodyPr/>
          <a:lstStyle/>
          <a:p>
            <a:pPr marL="548640" indent="-548640" fontAlgn="auto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altLang="ja-JP" sz="2400" b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Harmonizing bond market standards and practices has been a long standing issue of ABMI since 2003</a:t>
            </a:r>
          </a:p>
          <a:p>
            <a:pPr marL="914400" lvl="1" indent="-365760" fontAlgn="auto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altLang="ja-JP" sz="2400" b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No easy solution and tardy progress despite heavy discussion among government and central bank officials</a:t>
            </a:r>
          </a:p>
          <a:p>
            <a:pPr marL="685800" indent="-685800" fontAlgn="auto">
              <a:spcBef>
                <a:spcPts val="240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altLang="ja-JP" sz="2400" b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To foster the discussion, Finance Ministers endorsed the establishment of ASEAN+3 Bond Market Forum in May 2010</a:t>
            </a:r>
          </a:p>
          <a:p>
            <a:pPr marL="914400" lvl="1" indent="-365760" fontAlgn="auto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altLang="ja-JP" sz="2400" b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As a common platform for harmonization in the region</a:t>
            </a:r>
          </a:p>
          <a:p>
            <a:pPr marL="914400" lvl="1" indent="-365760" fontAlgn="auto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sz="2400" b="0" dirty="0">
                <a:latin typeface="Arial" pitchFamily="34" charset="0"/>
                <a:ea typeface="+mn-ea"/>
                <a:cs typeface="Arial" pitchFamily="34" charset="0"/>
              </a:rPr>
              <a:t>To provide (non-binding) policy recommendations to ASEAN+3 officials and policy authorities</a:t>
            </a:r>
            <a:endParaRPr lang="en-US" altLang="ja-JP" sz="2400" b="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685800" indent="-685800" fontAlgn="auto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endParaRPr lang="en-US" altLang="ko-KR" sz="2600" b="0" dirty="0">
              <a:solidFill>
                <a:srgbClr val="00FFCC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 aaa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tx1"/>
          </a:solidFill>
          <a:round/>
          <a:headEnd/>
          <a:tailEnd type="triangle" w="med" len="med"/>
        </a:ln>
      </a:spPr>
      <a:bodyPr/>
      <a:lstStyle>
        <a:defPPr>
          <a:defRPr/>
        </a:defPPr>
      </a:lstStyle>
    </a:spDef>
    <a:txDef>
      <a:spPr bwMode="auto">
        <a:noFill/>
        <a:ln w="9525">
          <a:solidFill>
            <a:schemeClr val="tx1"/>
          </a:solidFill>
          <a:miter lim="800000"/>
          <a:headEnd/>
          <a:tailEnd/>
        </a:ln>
      </a:spPr>
      <a:bodyPr wrap="none" rtlCol="0">
        <a:spAutoFit/>
      </a:bodyPr>
      <a:lstStyle>
        <a:defPPr>
          <a:defRPr kumimoji="1" sz="1200" kern="0" dirty="0" smtClean="0">
            <a:solidFill>
              <a:schemeClr val="tx2"/>
            </a:solidFill>
            <a:latin typeface="Arial" pitchFamily="34" charset="0"/>
            <a:ea typeface="HGP創英角ｺﾞｼｯｸUB" pitchFamily="50" charset="-128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7980</TotalTime>
  <Words>1974</Words>
  <Application>Microsoft Office PowerPoint</Application>
  <PresentationFormat>On-screen Show (4:3)</PresentationFormat>
  <Paragraphs>638</Paragraphs>
  <Slides>32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1_Custom Design aaa</vt:lpstr>
      <vt:lpstr>Office Theme</vt:lpstr>
      <vt:lpstr>2_Office Theme</vt:lpstr>
      <vt:lpstr>1_Office テーマ</vt:lpstr>
      <vt:lpstr>Slide 1</vt:lpstr>
      <vt:lpstr>Bond markets in Asia – developments and issues</vt:lpstr>
      <vt:lpstr>Bond markets in Asia – developments and issues</vt:lpstr>
      <vt:lpstr>Slide 4</vt:lpstr>
      <vt:lpstr>Bond markets in Asia – developments and issues</vt:lpstr>
      <vt:lpstr>Bond markets in Asia – developments and issues</vt:lpstr>
      <vt:lpstr>What is ASEAN+3?</vt:lpstr>
      <vt:lpstr>Structure and issues of ASEAN+3</vt:lpstr>
      <vt:lpstr>Establishment of ABMF in 2010</vt:lpstr>
      <vt:lpstr>Establishment of ABMF in 2010</vt:lpstr>
      <vt:lpstr>AMBF activities during 2010-2011 (Phase 1) </vt:lpstr>
      <vt:lpstr>AMBF activities during 2010-2011 (Phase 1) </vt:lpstr>
      <vt:lpstr>AMBF activities during 2010-2011 (Phase 1) </vt:lpstr>
      <vt:lpstr>AMBF activities during 2012-2013 (Phase 2) </vt:lpstr>
      <vt:lpstr>Slide 15</vt:lpstr>
      <vt:lpstr>Slide 16</vt:lpstr>
      <vt:lpstr>Slide 17</vt:lpstr>
      <vt:lpstr>Slide 18</vt:lpstr>
      <vt:lpstr>Slide 19</vt:lpstr>
      <vt:lpstr>Slide 20</vt:lpstr>
      <vt:lpstr>AMBF activities during 2012-2013 (Phase 2) </vt:lpstr>
      <vt:lpstr>Slide 22</vt:lpstr>
      <vt:lpstr>Slide 23</vt:lpstr>
      <vt:lpstr>Slide 24</vt:lpstr>
      <vt:lpstr>Corporate Bond Transaction Flow for Domestic Trades</vt:lpstr>
      <vt:lpstr>Slide 26</vt:lpstr>
      <vt:lpstr>Government Bond Interest Payment Flow in ASEAN+3</vt:lpstr>
      <vt:lpstr>Corporate Bond Interest Payment Flow in ASEAN+3</vt:lpstr>
      <vt:lpstr>Fit &amp; Gap Analysis</vt:lpstr>
      <vt:lpstr>FIT&amp;GAP Analysis and Policy Recommendation</vt:lpstr>
      <vt:lpstr>Slide 31</vt:lpstr>
      <vt:lpstr>Slide 32</vt:lpstr>
    </vt:vector>
  </TitlesOfParts>
  <Company>Asian Development 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capital flows through financial transactions</dc:title>
  <dc:creator>SY2</dc:creator>
  <cp:lastModifiedBy>SK4</cp:lastModifiedBy>
  <cp:revision>293</cp:revision>
  <cp:lastPrinted>2011-11-29T00:16:45Z</cp:lastPrinted>
  <dcterms:created xsi:type="dcterms:W3CDTF">2010-02-19T01:23:37Z</dcterms:created>
  <dcterms:modified xsi:type="dcterms:W3CDTF">2012-11-03T12:34:20Z</dcterms:modified>
</cp:coreProperties>
</file>