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25"/>
  </p:notesMasterIdLst>
  <p:handoutMasterIdLst>
    <p:handoutMasterId r:id="rId26"/>
  </p:handoutMasterIdLst>
  <p:sldIdLst>
    <p:sldId id="398" r:id="rId6"/>
    <p:sldId id="426" r:id="rId7"/>
    <p:sldId id="422" r:id="rId8"/>
    <p:sldId id="424" r:id="rId9"/>
    <p:sldId id="423" r:id="rId10"/>
    <p:sldId id="411" r:id="rId11"/>
    <p:sldId id="412" r:id="rId12"/>
    <p:sldId id="413" r:id="rId13"/>
    <p:sldId id="415" r:id="rId14"/>
    <p:sldId id="416" r:id="rId15"/>
    <p:sldId id="417" r:id="rId16"/>
    <p:sldId id="429" r:id="rId17"/>
    <p:sldId id="421" r:id="rId18"/>
    <p:sldId id="428" r:id="rId19"/>
    <p:sldId id="430" r:id="rId20"/>
    <p:sldId id="432" r:id="rId21"/>
    <p:sldId id="419" r:id="rId22"/>
    <p:sldId id="420" r:id="rId23"/>
    <p:sldId id="425" r:id="rId24"/>
  </p:sldIdLst>
  <p:sldSz cx="9144000" cy="6858000" type="screen4x3"/>
  <p:notesSz cx="6797675" cy="9928225"/>
  <p:custDataLst>
    <p:tags r:id="rId2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ACD4"/>
    <a:srgbClr val="9933FF"/>
    <a:srgbClr val="6600CC"/>
    <a:srgbClr val="766A62"/>
    <a:srgbClr val="FFCC66"/>
    <a:srgbClr val="FFFFCC"/>
    <a:srgbClr val="0033CC"/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80331" autoAdjust="0"/>
  </p:normalViewPr>
  <p:slideViewPr>
    <p:cSldViewPr snapToGrid="0">
      <p:cViewPr>
        <p:scale>
          <a:sx n="70" d="100"/>
          <a:sy n="70" d="100"/>
        </p:scale>
        <p:origin x="-125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ECB81-38D3-4ED0-8F9B-7A4670C016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18D9DF-5050-4C01-9A20-5925F7D5ACDC}">
      <dgm:prSet custT="1"/>
      <dgm:spPr>
        <a:solidFill>
          <a:srgbClr val="CC6633"/>
        </a:solidFill>
      </dgm:spPr>
      <dgm:t>
        <a:bodyPr/>
        <a:lstStyle/>
        <a:p>
          <a:pPr rtl="0"/>
          <a:r>
            <a:rPr lang="fr-BE" sz="2800" dirty="0" smtClean="0"/>
            <a:t>1. </a:t>
          </a:r>
          <a:r>
            <a:rPr lang="fr-BE" sz="2800" dirty="0" err="1" smtClean="0"/>
            <a:t>MyStandards</a:t>
          </a:r>
          <a:r>
            <a:rPr lang="fr-BE" sz="2800" dirty="0" smtClean="0"/>
            <a:t> </a:t>
          </a:r>
          <a:r>
            <a:rPr lang="fr-BE" sz="2800" dirty="0" err="1" smtClean="0"/>
            <a:t>is</a:t>
          </a:r>
          <a:r>
            <a:rPr lang="fr-BE" sz="2800" dirty="0" smtClean="0"/>
            <a:t> about Contents</a:t>
          </a:r>
          <a:endParaRPr lang="en-GB" sz="2800" dirty="0"/>
        </a:p>
      </dgm:t>
    </dgm:pt>
    <dgm:pt modelId="{1C2CFF63-537A-4486-B04B-93A7217CCA25}" type="parTrans" cxnId="{CE179C3C-DD66-4E08-8AEB-5D7D42551417}">
      <dgm:prSet/>
      <dgm:spPr/>
      <dgm:t>
        <a:bodyPr/>
        <a:lstStyle/>
        <a:p>
          <a:endParaRPr lang="en-GB"/>
        </a:p>
      </dgm:t>
    </dgm:pt>
    <dgm:pt modelId="{CF63E68D-4062-4910-BC4B-924929789286}" type="sibTrans" cxnId="{CE179C3C-DD66-4E08-8AEB-5D7D42551417}">
      <dgm:prSet/>
      <dgm:spPr/>
      <dgm:t>
        <a:bodyPr/>
        <a:lstStyle/>
        <a:p>
          <a:endParaRPr lang="en-GB"/>
        </a:p>
      </dgm:t>
    </dgm:pt>
    <dgm:pt modelId="{5F7F378D-9EFC-430E-B6D1-C779433A48C5}">
      <dgm:prSet custT="1"/>
      <dgm:spPr>
        <a:solidFill>
          <a:srgbClr val="B5A300"/>
        </a:solidFill>
      </dgm:spPr>
      <dgm:t>
        <a:bodyPr/>
        <a:lstStyle/>
        <a:p>
          <a:pPr rtl="0"/>
          <a:r>
            <a:rPr lang="fr-BE" sz="2800" dirty="0" smtClean="0"/>
            <a:t>2. How It Works in a </a:t>
          </a:r>
          <a:r>
            <a:rPr lang="fr-BE" sz="2800" dirty="0" err="1" smtClean="0"/>
            <a:t>Nutshell</a:t>
          </a:r>
          <a:endParaRPr lang="en-GB" sz="2800" dirty="0"/>
        </a:p>
      </dgm:t>
    </dgm:pt>
    <dgm:pt modelId="{4A669777-A908-404E-B697-18FCB59ECC98}" type="parTrans" cxnId="{95BB8505-5A5C-428B-899C-B603C4B4E09F}">
      <dgm:prSet/>
      <dgm:spPr/>
      <dgm:t>
        <a:bodyPr/>
        <a:lstStyle/>
        <a:p>
          <a:endParaRPr lang="en-GB"/>
        </a:p>
      </dgm:t>
    </dgm:pt>
    <dgm:pt modelId="{55C8356C-97F6-48B2-807B-D9BE24A47CB0}" type="sibTrans" cxnId="{95BB8505-5A5C-428B-899C-B603C4B4E09F}">
      <dgm:prSet/>
      <dgm:spPr/>
      <dgm:t>
        <a:bodyPr/>
        <a:lstStyle/>
        <a:p>
          <a:endParaRPr lang="en-GB"/>
        </a:p>
      </dgm:t>
    </dgm:pt>
    <dgm:pt modelId="{EF6BF6C2-9E72-4A1C-8A93-C5B1ADF75DBB}">
      <dgm:prSet custT="1"/>
      <dgm:spPr>
        <a:solidFill>
          <a:srgbClr val="97233F"/>
        </a:solidFill>
      </dgm:spPr>
      <dgm:t>
        <a:bodyPr/>
        <a:lstStyle/>
        <a:p>
          <a:pPr rtl="0"/>
          <a:r>
            <a:rPr lang="fr-BE" sz="2800" dirty="0" smtClean="0"/>
            <a:t>3. </a:t>
          </a:r>
          <a:r>
            <a:rPr lang="fr-BE" sz="2800" dirty="0" err="1" smtClean="0"/>
            <a:t>Status</a:t>
          </a:r>
          <a:r>
            <a:rPr lang="fr-BE" sz="2800" dirty="0" smtClean="0"/>
            <a:t> of </a:t>
          </a:r>
          <a:r>
            <a:rPr lang="fr-BE" sz="2800" dirty="0" err="1" smtClean="0"/>
            <a:t>MPs</a:t>
          </a:r>
          <a:r>
            <a:rPr lang="fr-BE" sz="2800" dirty="0" smtClean="0"/>
            <a:t> Entries</a:t>
          </a:r>
          <a:endParaRPr lang="en-GB" sz="2800" dirty="0"/>
        </a:p>
      </dgm:t>
    </dgm:pt>
    <dgm:pt modelId="{3A16A619-1FA7-4767-8AF4-3D6957EFA30A}" type="parTrans" cxnId="{53B039CA-0E8A-41B6-88EE-7A7316FD23BA}">
      <dgm:prSet/>
      <dgm:spPr/>
      <dgm:t>
        <a:bodyPr/>
        <a:lstStyle/>
        <a:p>
          <a:endParaRPr lang="en-GB"/>
        </a:p>
      </dgm:t>
    </dgm:pt>
    <dgm:pt modelId="{BB35383C-7DEF-4F3B-9627-1483EB18F4EF}" type="sibTrans" cxnId="{53B039CA-0E8A-41B6-88EE-7A7316FD23BA}">
      <dgm:prSet/>
      <dgm:spPr/>
      <dgm:t>
        <a:bodyPr/>
        <a:lstStyle/>
        <a:p>
          <a:endParaRPr lang="en-GB"/>
        </a:p>
      </dgm:t>
    </dgm:pt>
    <dgm:pt modelId="{6535C941-D74E-4C60-925C-4134848CCCB7}">
      <dgm:prSet custT="1"/>
      <dgm:spPr>
        <a:solidFill>
          <a:srgbClr val="693695"/>
        </a:solidFill>
      </dgm:spPr>
      <dgm:t>
        <a:bodyPr/>
        <a:lstStyle/>
        <a:p>
          <a:pPr rtl="0"/>
          <a:r>
            <a:rPr lang="fr-BE" sz="2800" dirty="0" smtClean="0"/>
            <a:t>4. </a:t>
          </a:r>
          <a:r>
            <a:rPr lang="fr-BE" sz="2800" dirty="0" err="1" smtClean="0"/>
            <a:t>Current</a:t>
          </a:r>
          <a:r>
            <a:rPr lang="fr-BE" sz="2800" dirty="0" smtClean="0"/>
            <a:t> and </a:t>
          </a:r>
          <a:r>
            <a:rPr lang="fr-BE" sz="2800" dirty="0" err="1" smtClean="0"/>
            <a:t>Next</a:t>
          </a:r>
          <a:r>
            <a:rPr lang="fr-BE" sz="2800" dirty="0" smtClean="0"/>
            <a:t> </a:t>
          </a:r>
          <a:r>
            <a:rPr lang="fr-BE" sz="2800" dirty="0" err="1" smtClean="0"/>
            <a:t>Steps</a:t>
          </a:r>
          <a:endParaRPr lang="en-GB" sz="2800" dirty="0"/>
        </a:p>
      </dgm:t>
    </dgm:pt>
    <dgm:pt modelId="{009A46F0-9EB7-4E39-8A72-1AD6F11461AE}" type="sibTrans" cxnId="{8FE6F472-BFF8-47FD-997D-09782021210E}">
      <dgm:prSet/>
      <dgm:spPr/>
      <dgm:t>
        <a:bodyPr/>
        <a:lstStyle/>
        <a:p>
          <a:endParaRPr lang="en-GB"/>
        </a:p>
      </dgm:t>
    </dgm:pt>
    <dgm:pt modelId="{90E88A0C-3760-4992-A92C-5660B8281A01}" type="parTrans" cxnId="{8FE6F472-BFF8-47FD-997D-09782021210E}">
      <dgm:prSet/>
      <dgm:spPr/>
      <dgm:t>
        <a:bodyPr/>
        <a:lstStyle/>
        <a:p>
          <a:endParaRPr lang="en-GB"/>
        </a:p>
      </dgm:t>
    </dgm:pt>
    <dgm:pt modelId="{BBE6AFD4-B363-4406-8B7D-4801F440FFD4}" type="pres">
      <dgm:prSet presAssocID="{843ECB81-38D3-4ED0-8F9B-7A4670C016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A9000F-502F-447B-8267-DE509D64AE93}" type="pres">
      <dgm:prSet presAssocID="{8018D9DF-5050-4C01-9A20-5925F7D5AC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A1DCC-D5FC-454F-A0AA-ABB703C049FB}" type="pres">
      <dgm:prSet presAssocID="{CF63E68D-4062-4910-BC4B-924929789286}" presName="spacer" presStyleCnt="0"/>
      <dgm:spPr/>
    </dgm:pt>
    <dgm:pt modelId="{3281ACDE-7968-47EC-9FE2-6A316F6E4800}" type="pres">
      <dgm:prSet presAssocID="{5F7F378D-9EFC-430E-B6D1-C779433A48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6603D7-CB59-42FD-BD2A-1136B86E4CFA}" type="pres">
      <dgm:prSet presAssocID="{55C8356C-97F6-48B2-807B-D9BE24A47CB0}" presName="spacer" presStyleCnt="0"/>
      <dgm:spPr/>
    </dgm:pt>
    <dgm:pt modelId="{D1C5B5D5-6FC6-4A53-90E7-C3B11FB9E2E1}" type="pres">
      <dgm:prSet presAssocID="{EF6BF6C2-9E72-4A1C-8A93-C5B1ADF75DB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0A6AD-4591-45D3-BF6C-3A08487719E4}" type="pres">
      <dgm:prSet presAssocID="{BB35383C-7DEF-4F3B-9627-1483EB18F4EF}" presName="spacer" presStyleCnt="0"/>
      <dgm:spPr/>
    </dgm:pt>
    <dgm:pt modelId="{66F1DE61-1DC5-4AB1-BED3-B0404F482C30}" type="pres">
      <dgm:prSet presAssocID="{6535C941-D74E-4C60-925C-4134848CCCB7}" presName="parentText" presStyleLbl="node1" presStyleIdx="3" presStyleCnt="4" custLinFactNeighborX="-2029" custLinFactNeighborY="4056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179C3C-DD66-4E08-8AEB-5D7D42551417}" srcId="{843ECB81-38D3-4ED0-8F9B-7A4670C01670}" destId="{8018D9DF-5050-4C01-9A20-5925F7D5ACDC}" srcOrd="0" destOrd="0" parTransId="{1C2CFF63-537A-4486-B04B-93A7217CCA25}" sibTransId="{CF63E68D-4062-4910-BC4B-924929789286}"/>
    <dgm:cxn modelId="{53B039CA-0E8A-41B6-88EE-7A7316FD23BA}" srcId="{843ECB81-38D3-4ED0-8F9B-7A4670C01670}" destId="{EF6BF6C2-9E72-4A1C-8A93-C5B1ADF75DBB}" srcOrd="2" destOrd="0" parTransId="{3A16A619-1FA7-4767-8AF4-3D6957EFA30A}" sibTransId="{BB35383C-7DEF-4F3B-9627-1483EB18F4EF}"/>
    <dgm:cxn modelId="{ABD4519F-2435-4C1A-A2C9-5EEF0A313D6D}" type="presOf" srcId="{6535C941-D74E-4C60-925C-4134848CCCB7}" destId="{66F1DE61-1DC5-4AB1-BED3-B0404F482C30}" srcOrd="0" destOrd="0" presId="urn:microsoft.com/office/officeart/2005/8/layout/vList2"/>
    <dgm:cxn modelId="{95BB8505-5A5C-428B-899C-B603C4B4E09F}" srcId="{843ECB81-38D3-4ED0-8F9B-7A4670C01670}" destId="{5F7F378D-9EFC-430E-B6D1-C779433A48C5}" srcOrd="1" destOrd="0" parTransId="{4A669777-A908-404E-B697-18FCB59ECC98}" sibTransId="{55C8356C-97F6-48B2-807B-D9BE24A47CB0}"/>
    <dgm:cxn modelId="{398B7111-8AC7-4DE6-BF42-85A46B49296C}" type="presOf" srcId="{EF6BF6C2-9E72-4A1C-8A93-C5B1ADF75DBB}" destId="{D1C5B5D5-6FC6-4A53-90E7-C3B11FB9E2E1}" srcOrd="0" destOrd="0" presId="urn:microsoft.com/office/officeart/2005/8/layout/vList2"/>
    <dgm:cxn modelId="{AD2BABE0-1388-4101-BD73-E855517622FB}" type="presOf" srcId="{8018D9DF-5050-4C01-9A20-5925F7D5ACDC}" destId="{6EA9000F-502F-447B-8267-DE509D64AE93}" srcOrd="0" destOrd="0" presId="urn:microsoft.com/office/officeart/2005/8/layout/vList2"/>
    <dgm:cxn modelId="{AC769C99-5189-4A51-9853-B7E616F36C01}" type="presOf" srcId="{5F7F378D-9EFC-430E-B6D1-C779433A48C5}" destId="{3281ACDE-7968-47EC-9FE2-6A316F6E4800}" srcOrd="0" destOrd="0" presId="urn:microsoft.com/office/officeart/2005/8/layout/vList2"/>
    <dgm:cxn modelId="{8FE6F472-BFF8-47FD-997D-09782021210E}" srcId="{843ECB81-38D3-4ED0-8F9B-7A4670C01670}" destId="{6535C941-D74E-4C60-925C-4134848CCCB7}" srcOrd="3" destOrd="0" parTransId="{90E88A0C-3760-4992-A92C-5660B8281A01}" sibTransId="{009A46F0-9EB7-4E39-8A72-1AD6F11461AE}"/>
    <dgm:cxn modelId="{0974ACD3-356C-4B53-9F31-104475746E9D}" type="presOf" srcId="{843ECB81-38D3-4ED0-8F9B-7A4670C01670}" destId="{BBE6AFD4-B363-4406-8B7D-4801F440FFD4}" srcOrd="0" destOrd="0" presId="urn:microsoft.com/office/officeart/2005/8/layout/vList2"/>
    <dgm:cxn modelId="{9E2EC53C-7831-4673-A649-735C3E42627B}" type="presParOf" srcId="{BBE6AFD4-B363-4406-8B7D-4801F440FFD4}" destId="{6EA9000F-502F-447B-8267-DE509D64AE93}" srcOrd="0" destOrd="0" presId="urn:microsoft.com/office/officeart/2005/8/layout/vList2"/>
    <dgm:cxn modelId="{9074334B-6A5C-4275-A3D5-9E0E6680159A}" type="presParOf" srcId="{BBE6AFD4-B363-4406-8B7D-4801F440FFD4}" destId="{2CAA1DCC-D5FC-454F-A0AA-ABB703C049FB}" srcOrd="1" destOrd="0" presId="urn:microsoft.com/office/officeart/2005/8/layout/vList2"/>
    <dgm:cxn modelId="{087FF010-7D00-4792-84EA-8A5DA0C562E8}" type="presParOf" srcId="{BBE6AFD4-B363-4406-8B7D-4801F440FFD4}" destId="{3281ACDE-7968-47EC-9FE2-6A316F6E4800}" srcOrd="2" destOrd="0" presId="urn:microsoft.com/office/officeart/2005/8/layout/vList2"/>
    <dgm:cxn modelId="{20256112-4FFF-4A2F-9736-8A00436C0460}" type="presParOf" srcId="{BBE6AFD4-B363-4406-8B7D-4801F440FFD4}" destId="{326603D7-CB59-42FD-BD2A-1136B86E4CFA}" srcOrd="3" destOrd="0" presId="urn:microsoft.com/office/officeart/2005/8/layout/vList2"/>
    <dgm:cxn modelId="{0948B0FF-128B-4B26-BFE8-A7EDFCDBB402}" type="presParOf" srcId="{BBE6AFD4-B363-4406-8B7D-4801F440FFD4}" destId="{D1C5B5D5-6FC6-4A53-90E7-C3B11FB9E2E1}" srcOrd="4" destOrd="0" presId="urn:microsoft.com/office/officeart/2005/8/layout/vList2"/>
    <dgm:cxn modelId="{EC92FEAE-F3D8-488C-B5E7-38ABC793168E}" type="presParOf" srcId="{BBE6AFD4-B363-4406-8B7D-4801F440FFD4}" destId="{98A0A6AD-4591-45D3-BF6C-3A08487719E4}" srcOrd="5" destOrd="0" presId="urn:microsoft.com/office/officeart/2005/8/layout/vList2"/>
    <dgm:cxn modelId="{3B9315EA-9B8E-4CEB-A905-897480E8F994}" type="presParOf" srcId="{BBE6AFD4-B363-4406-8B7D-4801F440FFD4}" destId="{66F1DE61-1DC5-4AB1-BED3-B0404F482C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9B0DC-BFD0-4A78-9B04-76ED677D6E6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5DB27B6-CBDE-4ECF-A6CE-093F33CDD68A}">
      <dgm:prSet phldrT="[Text]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Global Standards</a:t>
          </a:r>
          <a:endParaRPr lang="en-US" dirty="0"/>
        </a:p>
      </dgm:t>
    </dgm:pt>
    <dgm:pt modelId="{07ABC321-0AC6-4B68-9BFF-CA67D880A163}" type="parTrans" cxnId="{5EFD3EB9-565A-494B-9A38-EAA5830B3B51}">
      <dgm:prSet/>
      <dgm:spPr/>
      <dgm:t>
        <a:bodyPr/>
        <a:lstStyle/>
        <a:p>
          <a:endParaRPr lang="en-US"/>
        </a:p>
      </dgm:t>
    </dgm:pt>
    <dgm:pt modelId="{BD3C75AF-DDCF-40BC-A109-750BD17FD2EB}" type="sibTrans" cxnId="{5EFD3EB9-565A-494B-9A38-EAA5830B3B51}">
      <dgm:prSet/>
      <dgm:spPr/>
      <dgm:t>
        <a:bodyPr/>
        <a:lstStyle/>
        <a:p>
          <a:endParaRPr lang="en-US"/>
        </a:p>
      </dgm:t>
    </dgm:pt>
    <dgm:pt modelId="{8829C80F-BD99-4E33-9429-55A03F397EDE}">
      <dgm:prSet phldrT="[Text]"/>
      <dgm:spPr/>
      <dgm:t>
        <a:bodyPr/>
        <a:lstStyle/>
        <a:p>
          <a:r>
            <a:rPr lang="en-US" dirty="0" smtClean="0"/>
            <a:t>Global market practices</a:t>
          </a:r>
          <a:endParaRPr lang="en-US" dirty="0"/>
        </a:p>
      </dgm:t>
    </dgm:pt>
    <dgm:pt modelId="{A81B7D38-94B0-4EE9-9512-3D1AE9644041}" type="parTrans" cxnId="{DDFC4F62-48CA-4BBC-8A1D-420E1FF4DDC2}">
      <dgm:prSet/>
      <dgm:spPr/>
      <dgm:t>
        <a:bodyPr/>
        <a:lstStyle/>
        <a:p>
          <a:endParaRPr lang="en-US"/>
        </a:p>
      </dgm:t>
    </dgm:pt>
    <dgm:pt modelId="{241B834B-104A-4A6D-BF33-0C48370C78F4}" type="sibTrans" cxnId="{DDFC4F62-48CA-4BBC-8A1D-420E1FF4DDC2}">
      <dgm:prSet/>
      <dgm:spPr/>
      <dgm:t>
        <a:bodyPr/>
        <a:lstStyle/>
        <a:p>
          <a:endParaRPr lang="en-US"/>
        </a:p>
      </dgm:t>
    </dgm:pt>
    <dgm:pt modelId="{B8A07ACA-C4FF-4C0B-8142-DBA98DF35A5F}">
      <dgm:prSet phldrT="[Text]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Local market practices</a:t>
          </a:r>
          <a:endParaRPr lang="en-US" dirty="0"/>
        </a:p>
      </dgm:t>
    </dgm:pt>
    <dgm:pt modelId="{139C5C94-44AB-4EAD-9D99-DE812F57CCB2}" type="parTrans" cxnId="{77A65031-A78E-4B00-9CBB-22A68C1CD568}">
      <dgm:prSet/>
      <dgm:spPr/>
      <dgm:t>
        <a:bodyPr/>
        <a:lstStyle/>
        <a:p>
          <a:endParaRPr lang="en-US"/>
        </a:p>
      </dgm:t>
    </dgm:pt>
    <dgm:pt modelId="{7CB77511-064C-4DDF-A46C-174104AE746C}" type="sibTrans" cxnId="{77A65031-A78E-4B00-9CBB-22A68C1CD568}">
      <dgm:prSet/>
      <dgm:spPr/>
      <dgm:t>
        <a:bodyPr/>
        <a:lstStyle/>
        <a:p>
          <a:endParaRPr lang="en-US"/>
        </a:p>
      </dgm:t>
    </dgm:pt>
    <dgm:pt modelId="{93CECC42-7722-45E0-AA01-FEFFC9E6AB8C}">
      <dgm:prSet phldrT="[Text]"/>
      <dgm:spPr/>
      <dgm:t>
        <a:bodyPr/>
        <a:lstStyle/>
        <a:p>
          <a:r>
            <a:rPr lang="en-US" i="0" dirty="0" smtClean="0"/>
            <a:t>Bilateral agreements</a:t>
          </a:r>
          <a:endParaRPr lang="en-US" i="0" dirty="0"/>
        </a:p>
      </dgm:t>
    </dgm:pt>
    <dgm:pt modelId="{F3594E5F-4F74-48D8-9B00-8C6895C17485}" type="parTrans" cxnId="{59975808-61C3-41B4-84B4-319820BF88EB}">
      <dgm:prSet/>
      <dgm:spPr/>
      <dgm:t>
        <a:bodyPr/>
        <a:lstStyle/>
        <a:p>
          <a:endParaRPr lang="en-US"/>
        </a:p>
      </dgm:t>
    </dgm:pt>
    <dgm:pt modelId="{49CAF4F2-4EFA-4D76-8D6E-C1B9466102D2}" type="sibTrans" cxnId="{59975808-61C3-41B4-84B4-319820BF88EB}">
      <dgm:prSet/>
      <dgm:spPr/>
      <dgm:t>
        <a:bodyPr/>
        <a:lstStyle/>
        <a:p>
          <a:endParaRPr lang="en-US"/>
        </a:p>
      </dgm:t>
    </dgm:pt>
    <dgm:pt modelId="{61AC8FAB-FB68-41DA-B0EF-18A05CE3CD68}">
      <dgm:prSet phldrT="[Text]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Internal specifications</a:t>
          </a:r>
          <a:endParaRPr lang="en-US" dirty="0"/>
        </a:p>
      </dgm:t>
    </dgm:pt>
    <dgm:pt modelId="{F0D28EEE-2D8F-4133-B433-7F4FFE3AAF48}" type="sibTrans" cxnId="{D372E4E0-D56C-49EF-BF31-A50A71287155}">
      <dgm:prSet/>
      <dgm:spPr/>
      <dgm:t>
        <a:bodyPr/>
        <a:lstStyle/>
        <a:p>
          <a:endParaRPr lang="en-US"/>
        </a:p>
      </dgm:t>
    </dgm:pt>
    <dgm:pt modelId="{E3E56446-5229-4056-B339-188D7BD75D7D}" type="parTrans" cxnId="{D372E4E0-D56C-49EF-BF31-A50A71287155}">
      <dgm:prSet/>
      <dgm:spPr/>
      <dgm:t>
        <a:bodyPr/>
        <a:lstStyle/>
        <a:p>
          <a:endParaRPr lang="en-US"/>
        </a:p>
      </dgm:t>
    </dgm:pt>
    <dgm:pt modelId="{B564ACA2-DA2A-4999-A472-F47FAD6DF8CE}" type="pres">
      <dgm:prSet presAssocID="{B879B0DC-BFD0-4A78-9B04-76ED677D6E65}" presName="compositeShape" presStyleCnt="0">
        <dgm:presLayoutVars>
          <dgm:dir/>
          <dgm:resizeHandles/>
        </dgm:presLayoutVars>
      </dgm:prSet>
      <dgm:spPr/>
    </dgm:pt>
    <dgm:pt modelId="{6018EB64-D8E2-4C2F-A3B1-1A0909843BCC}" type="pres">
      <dgm:prSet presAssocID="{B879B0DC-BFD0-4A78-9B04-76ED677D6E65}" presName="pyramid" presStyleLbl="node1" presStyleIdx="0" presStyleCnt="1" custLinFactNeighborX="-52729"/>
      <dgm:spPr>
        <a:solidFill>
          <a:srgbClr val="002060"/>
        </a:solidFill>
      </dgm:spPr>
    </dgm:pt>
    <dgm:pt modelId="{AA88A9AC-8D16-46C1-800A-D7395C78D801}" type="pres">
      <dgm:prSet presAssocID="{B879B0DC-BFD0-4A78-9B04-76ED677D6E65}" presName="theList" presStyleCnt="0"/>
      <dgm:spPr/>
    </dgm:pt>
    <dgm:pt modelId="{479E1B86-A246-4DEC-99E9-5215BA59D4F4}" type="pres">
      <dgm:prSet presAssocID="{F5DB27B6-CBDE-4ECF-A6CE-093F33CDD68A}" presName="aNode" presStyleLbl="fgAcc1" presStyleIdx="0" presStyleCnt="5" custLinFactY="400000" custLinFactNeighborX="-30899" custLinFactNeighborY="4394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A74ED1-B30A-44E7-BBC4-CF381DFBA1E8}" type="pres">
      <dgm:prSet presAssocID="{F5DB27B6-CBDE-4ECF-A6CE-093F33CDD68A}" presName="aSpace" presStyleCnt="0"/>
      <dgm:spPr/>
    </dgm:pt>
    <dgm:pt modelId="{1B0775A8-C9D5-4000-AC8D-2C7208B8D014}" type="pres">
      <dgm:prSet presAssocID="{8829C80F-BD99-4E33-9429-55A03F397EDE}" presName="aNode" presStyleLbl="fgAcc1" presStyleIdx="1" presStyleCnt="5" custLinFactY="200000" custLinFactNeighborX="-30899" custLinFactNeighborY="21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A6A66-4E90-42FE-87C9-5C4C6B8A097E}" type="pres">
      <dgm:prSet presAssocID="{8829C80F-BD99-4E33-9429-55A03F397EDE}" presName="aSpace" presStyleCnt="0"/>
      <dgm:spPr/>
    </dgm:pt>
    <dgm:pt modelId="{D5BD47C3-1970-4F94-8D72-91240AAC0A08}" type="pres">
      <dgm:prSet presAssocID="{B8A07ACA-C4FF-4C0B-8142-DBA98DF35A5F}" presName="aNode" presStyleLbl="fgAcc1" presStyleIdx="2" presStyleCnt="5" custLinFactNeighborX="-30899" custLinFactNeighborY="-30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FB9E1-D45C-40ED-B4E2-7D0B30B7705B}" type="pres">
      <dgm:prSet presAssocID="{B8A07ACA-C4FF-4C0B-8142-DBA98DF35A5F}" presName="aSpace" presStyleCnt="0"/>
      <dgm:spPr/>
    </dgm:pt>
    <dgm:pt modelId="{0EFB444E-81B7-4220-A6A0-12C52CED8B6B}" type="pres">
      <dgm:prSet presAssocID="{93CECC42-7722-45E0-AA01-FEFFC9E6AB8C}" presName="aNode" presStyleLbl="fgAcc1" presStyleIdx="3" presStyleCnt="5" custLinFactY="-200000" custLinFactNeighborX="-30899" custLinFactNeighborY="-2421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96803E-C008-4A61-BD41-D82E3252ABE1}" type="pres">
      <dgm:prSet presAssocID="{93CECC42-7722-45E0-AA01-FEFFC9E6AB8C}" presName="aSpace" presStyleCnt="0"/>
      <dgm:spPr/>
    </dgm:pt>
    <dgm:pt modelId="{7A225E3C-4A77-4C52-B9FB-F6DD2B8E7B76}" type="pres">
      <dgm:prSet presAssocID="{61AC8FAB-FB68-41DA-B0EF-18A05CE3CD68}" presName="aNode" presStyleLbl="fgAcc1" presStyleIdx="4" presStyleCnt="5" custLinFactY="-400000" custLinFactNeighborX="-30899" custLinFactNeighborY="-4384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18A00-D43D-4A41-B483-458FBD00FD41}" type="pres">
      <dgm:prSet presAssocID="{61AC8FAB-FB68-41DA-B0EF-18A05CE3CD68}" presName="aSpace" presStyleCnt="0"/>
      <dgm:spPr/>
    </dgm:pt>
  </dgm:ptLst>
  <dgm:cxnLst>
    <dgm:cxn modelId="{7FF93230-8C6D-4E96-A37D-1C88F30C024F}" type="presOf" srcId="{B879B0DC-BFD0-4A78-9B04-76ED677D6E65}" destId="{B564ACA2-DA2A-4999-A472-F47FAD6DF8CE}" srcOrd="0" destOrd="0" presId="urn:microsoft.com/office/officeart/2005/8/layout/pyramid2"/>
    <dgm:cxn modelId="{FCC39C65-F49E-4634-B7CD-30A4437150DA}" type="presOf" srcId="{B8A07ACA-C4FF-4C0B-8142-DBA98DF35A5F}" destId="{D5BD47C3-1970-4F94-8D72-91240AAC0A08}" srcOrd="0" destOrd="0" presId="urn:microsoft.com/office/officeart/2005/8/layout/pyramid2"/>
    <dgm:cxn modelId="{93E9FEA7-5B7A-42FC-8F19-D5965B8D133F}" type="presOf" srcId="{F5DB27B6-CBDE-4ECF-A6CE-093F33CDD68A}" destId="{479E1B86-A246-4DEC-99E9-5215BA59D4F4}" srcOrd="0" destOrd="0" presId="urn:microsoft.com/office/officeart/2005/8/layout/pyramid2"/>
    <dgm:cxn modelId="{35F0743A-BA31-4726-9496-D383F03F81FC}" type="presOf" srcId="{93CECC42-7722-45E0-AA01-FEFFC9E6AB8C}" destId="{0EFB444E-81B7-4220-A6A0-12C52CED8B6B}" srcOrd="0" destOrd="0" presId="urn:microsoft.com/office/officeart/2005/8/layout/pyramid2"/>
    <dgm:cxn modelId="{E374A3C1-ADA8-4D10-90A8-73B0FB77A2B3}" type="presOf" srcId="{8829C80F-BD99-4E33-9429-55A03F397EDE}" destId="{1B0775A8-C9D5-4000-AC8D-2C7208B8D014}" srcOrd="0" destOrd="0" presId="urn:microsoft.com/office/officeart/2005/8/layout/pyramid2"/>
    <dgm:cxn modelId="{5EFD3EB9-565A-494B-9A38-EAA5830B3B51}" srcId="{B879B0DC-BFD0-4A78-9B04-76ED677D6E65}" destId="{F5DB27B6-CBDE-4ECF-A6CE-093F33CDD68A}" srcOrd="0" destOrd="0" parTransId="{07ABC321-0AC6-4B68-9BFF-CA67D880A163}" sibTransId="{BD3C75AF-DDCF-40BC-A109-750BD17FD2EB}"/>
    <dgm:cxn modelId="{59975808-61C3-41B4-84B4-319820BF88EB}" srcId="{B879B0DC-BFD0-4A78-9B04-76ED677D6E65}" destId="{93CECC42-7722-45E0-AA01-FEFFC9E6AB8C}" srcOrd="3" destOrd="0" parTransId="{F3594E5F-4F74-48D8-9B00-8C6895C17485}" sibTransId="{49CAF4F2-4EFA-4D76-8D6E-C1B9466102D2}"/>
    <dgm:cxn modelId="{77A65031-A78E-4B00-9CBB-22A68C1CD568}" srcId="{B879B0DC-BFD0-4A78-9B04-76ED677D6E65}" destId="{B8A07ACA-C4FF-4C0B-8142-DBA98DF35A5F}" srcOrd="2" destOrd="0" parTransId="{139C5C94-44AB-4EAD-9D99-DE812F57CCB2}" sibTransId="{7CB77511-064C-4DDF-A46C-174104AE746C}"/>
    <dgm:cxn modelId="{F91D8068-9FFD-4972-99FF-5D8B0C884B4F}" type="presOf" srcId="{61AC8FAB-FB68-41DA-B0EF-18A05CE3CD68}" destId="{7A225E3C-4A77-4C52-B9FB-F6DD2B8E7B76}" srcOrd="0" destOrd="0" presId="urn:microsoft.com/office/officeart/2005/8/layout/pyramid2"/>
    <dgm:cxn modelId="{DDFC4F62-48CA-4BBC-8A1D-420E1FF4DDC2}" srcId="{B879B0DC-BFD0-4A78-9B04-76ED677D6E65}" destId="{8829C80F-BD99-4E33-9429-55A03F397EDE}" srcOrd="1" destOrd="0" parTransId="{A81B7D38-94B0-4EE9-9512-3D1AE9644041}" sibTransId="{241B834B-104A-4A6D-BF33-0C48370C78F4}"/>
    <dgm:cxn modelId="{D372E4E0-D56C-49EF-BF31-A50A71287155}" srcId="{B879B0DC-BFD0-4A78-9B04-76ED677D6E65}" destId="{61AC8FAB-FB68-41DA-B0EF-18A05CE3CD68}" srcOrd="4" destOrd="0" parTransId="{E3E56446-5229-4056-B339-188D7BD75D7D}" sibTransId="{F0D28EEE-2D8F-4133-B433-7F4FFE3AAF48}"/>
    <dgm:cxn modelId="{38B341C4-9548-4C8F-8508-EBF6A510D934}" type="presParOf" srcId="{B564ACA2-DA2A-4999-A472-F47FAD6DF8CE}" destId="{6018EB64-D8E2-4C2F-A3B1-1A0909843BCC}" srcOrd="0" destOrd="0" presId="urn:microsoft.com/office/officeart/2005/8/layout/pyramid2"/>
    <dgm:cxn modelId="{9FFBBE01-0521-49E3-AAC6-126759A8C489}" type="presParOf" srcId="{B564ACA2-DA2A-4999-A472-F47FAD6DF8CE}" destId="{AA88A9AC-8D16-46C1-800A-D7395C78D801}" srcOrd="1" destOrd="0" presId="urn:microsoft.com/office/officeart/2005/8/layout/pyramid2"/>
    <dgm:cxn modelId="{F3039CBC-F659-420E-A662-DA1B8C076088}" type="presParOf" srcId="{AA88A9AC-8D16-46C1-800A-D7395C78D801}" destId="{479E1B86-A246-4DEC-99E9-5215BA59D4F4}" srcOrd="0" destOrd="0" presId="urn:microsoft.com/office/officeart/2005/8/layout/pyramid2"/>
    <dgm:cxn modelId="{665103A9-1BA1-4A00-ACDA-436B490E3C85}" type="presParOf" srcId="{AA88A9AC-8D16-46C1-800A-D7395C78D801}" destId="{BCA74ED1-B30A-44E7-BBC4-CF381DFBA1E8}" srcOrd="1" destOrd="0" presId="urn:microsoft.com/office/officeart/2005/8/layout/pyramid2"/>
    <dgm:cxn modelId="{57C1DA9C-4656-46A2-84B5-AB4DB7C30CEB}" type="presParOf" srcId="{AA88A9AC-8D16-46C1-800A-D7395C78D801}" destId="{1B0775A8-C9D5-4000-AC8D-2C7208B8D014}" srcOrd="2" destOrd="0" presId="urn:microsoft.com/office/officeart/2005/8/layout/pyramid2"/>
    <dgm:cxn modelId="{8492D60A-2697-4016-AB11-61BEA5B4335B}" type="presParOf" srcId="{AA88A9AC-8D16-46C1-800A-D7395C78D801}" destId="{1D2A6A66-4E90-42FE-87C9-5C4C6B8A097E}" srcOrd="3" destOrd="0" presId="urn:microsoft.com/office/officeart/2005/8/layout/pyramid2"/>
    <dgm:cxn modelId="{FD3B3190-4A4A-4B93-9589-3316DFF13E1C}" type="presParOf" srcId="{AA88A9AC-8D16-46C1-800A-D7395C78D801}" destId="{D5BD47C3-1970-4F94-8D72-91240AAC0A08}" srcOrd="4" destOrd="0" presId="urn:microsoft.com/office/officeart/2005/8/layout/pyramid2"/>
    <dgm:cxn modelId="{4C21D5DD-F5BC-4A96-A3A8-79170F228334}" type="presParOf" srcId="{AA88A9AC-8D16-46C1-800A-D7395C78D801}" destId="{0A8FB9E1-D45C-40ED-B4E2-7D0B30B7705B}" srcOrd="5" destOrd="0" presId="urn:microsoft.com/office/officeart/2005/8/layout/pyramid2"/>
    <dgm:cxn modelId="{15A9BFB1-7C9B-4398-B938-7E8D0946E810}" type="presParOf" srcId="{AA88A9AC-8D16-46C1-800A-D7395C78D801}" destId="{0EFB444E-81B7-4220-A6A0-12C52CED8B6B}" srcOrd="6" destOrd="0" presId="urn:microsoft.com/office/officeart/2005/8/layout/pyramid2"/>
    <dgm:cxn modelId="{D5EBF230-236B-43EC-9BDA-BF2FD7DEF7CC}" type="presParOf" srcId="{AA88A9AC-8D16-46C1-800A-D7395C78D801}" destId="{2396803E-C008-4A61-BD41-D82E3252ABE1}" srcOrd="7" destOrd="0" presId="urn:microsoft.com/office/officeart/2005/8/layout/pyramid2"/>
    <dgm:cxn modelId="{9193E395-0E6B-4384-96FC-B4C71F05DE02}" type="presParOf" srcId="{AA88A9AC-8D16-46C1-800A-D7395C78D801}" destId="{7A225E3C-4A77-4C52-B9FB-F6DD2B8E7B76}" srcOrd="8" destOrd="0" presId="urn:microsoft.com/office/officeart/2005/8/layout/pyramid2"/>
    <dgm:cxn modelId="{BC046426-CC82-486E-AAA3-8F50E7E73039}" type="presParOf" srcId="{AA88A9AC-8D16-46C1-800A-D7395C78D801}" destId="{78A18A00-D43D-4A41-B483-458FBD00FD4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000F-502F-447B-8267-DE509D64AE93}">
      <dsp:nvSpPr>
        <dsp:cNvPr id="0" name=""/>
        <dsp:cNvSpPr/>
      </dsp:nvSpPr>
      <dsp:spPr>
        <a:xfrm>
          <a:off x="0" y="40352"/>
          <a:ext cx="7620000" cy="954720"/>
        </a:xfrm>
        <a:prstGeom prst="roundRect">
          <a:avLst/>
        </a:prstGeom>
        <a:solidFill>
          <a:srgbClr val="CC66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/>
            <a:t>1. </a:t>
          </a:r>
          <a:r>
            <a:rPr lang="fr-BE" sz="2800" kern="1200" dirty="0" err="1" smtClean="0"/>
            <a:t>MyStandards</a:t>
          </a:r>
          <a:r>
            <a:rPr lang="fr-BE" sz="2800" kern="1200" dirty="0" smtClean="0"/>
            <a:t> </a:t>
          </a:r>
          <a:r>
            <a:rPr lang="fr-BE" sz="2800" kern="1200" dirty="0" err="1" smtClean="0"/>
            <a:t>is</a:t>
          </a:r>
          <a:r>
            <a:rPr lang="fr-BE" sz="2800" kern="1200" dirty="0" smtClean="0"/>
            <a:t> about Contents</a:t>
          </a:r>
          <a:endParaRPr lang="en-GB" sz="2800" kern="1200" dirty="0"/>
        </a:p>
      </dsp:txBody>
      <dsp:txXfrm>
        <a:off x="46606" y="86958"/>
        <a:ext cx="7526788" cy="861508"/>
      </dsp:txXfrm>
    </dsp:sp>
    <dsp:sp modelId="{3281ACDE-7968-47EC-9FE2-6A316F6E4800}">
      <dsp:nvSpPr>
        <dsp:cNvPr id="0" name=""/>
        <dsp:cNvSpPr/>
      </dsp:nvSpPr>
      <dsp:spPr>
        <a:xfrm>
          <a:off x="0" y="1141952"/>
          <a:ext cx="7620000" cy="954720"/>
        </a:xfrm>
        <a:prstGeom prst="roundRect">
          <a:avLst/>
        </a:prstGeom>
        <a:solidFill>
          <a:srgbClr val="B5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/>
            <a:t>2. How It Works in a </a:t>
          </a:r>
          <a:r>
            <a:rPr lang="fr-BE" sz="2800" kern="1200" dirty="0" err="1" smtClean="0"/>
            <a:t>Nutshell</a:t>
          </a:r>
          <a:endParaRPr lang="en-GB" sz="2800" kern="1200" dirty="0"/>
        </a:p>
      </dsp:txBody>
      <dsp:txXfrm>
        <a:off x="46606" y="1188558"/>
        <a:ext cx="7526788" cy="861508"/>
      </dsp:txXfrm>
    </dsp:sp>
    <dsp:sp modelId="{D1C5B5D5-6FC6-4A53-90E7-C3B11FB9E2E1}">
      <dsp:nvSpPr>
        <dsp:cNvPr id="0" name=""/>
        <dsp:cNvSpPr/>
      </dsp:nvSpPr>
      <dsp:spPr>
        <a:xfrm>
          <a:off x="0" y="2243552"/>
          <a:ext cx="7620000" cy="954720"/>
        </a:xfrm>
        <a:prstGeom prst="roundRect">
          <a:avLst/>
        </a:prstGeom>
        <a:solidFill>
          <a:srgbClr val="9723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/>
            <a:t>3. </a:t>
          </a:r>
          <a:r>
            <a:rPr lang="fr-BE" sz="2800" kern="1200" dirty="0" err="1" smtClean="0"/>
            <a:t>Status</a:t>
          </a:r>
          <a:r>
            <a:rPr lang="fr-BE" sz="2800" kern="1200" dirty="0" smtClean="0"/>
            <a:t> of </a:t>
          </a:r>
          <a:r>
            <a:rPr lang="fr-BE" sz="2800" kern="1200" dirty="0" err="1" smtClean="0"/>
            <a:t>MPs</a:t>
          </a:r>
          <a:r>
            <a:rPr lang="fr-BE" sz="2800" kern="1200" dirty="0" smtClean="0"/>
            <a:t> Entries</a:t>
          </a:r>
          <a:endParaRPr lang="en-GB" sz="2800" kern="1200" dirty="0"/>
        </a:p>
      </dsp:txBody>
      <dsp:txXfrm>
        <a:off x="46606" y="2290158"/>
        <a:ext cx="7526788" cy="861508"/>
      </dsp:txXfrm>
    </dsp:sp>
    <dsp:sp modelId="{66F1DE61-1DC5-4AB1-BED3-B0404F482C30}">
      <dsp:nvSpPr>
        <dsp:cNvPr id="0" name=""/>
        <dsp:cNvSpPr/>
      </dsp:nvSpPr>
      <dsp:spPr>
        <a:xfrm>
          <a:off x="0" y="3385505"/>
          <a:ext cx="7620000" cy="954720"/>
        </a:xfrm>
        <a:prstGeom prst="roundRect">
          <a:avLst/>
        </a:prstGeom>
        <a:solidFill>
          <a:srgbClr val="6936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smtClean="0"/>
            <a:t>4. </a:t>
          </a:r>
          <a:r>
            <a:rPr lang="fr-BE" sz="2800" kern="1200" dirty="0" err="1" smtClean="0"/>
            <a:t>Current</a:t>
          </a:r>
          <a:r>
            <a:rPr lang="fr-BE" sz="2800" kern="1200" dirty="0" smtClean="0"/>
            <a:t> and </a:t>
          </a:r>
          <a:r>
            <a:rPr lang="fr-BE" sz="2800" kern="1200" dirty="0" err="1" smtClean="0"/>
            <a:t>Next</a:t>
          </a:r>
          <a:r>
            <a:rPr lang="fr-BE" sz="2800" kern="1200" dirty="0" smtClean="0"/>
            <a:t> </a:t>
          </a:r>
          <a:r>
            <a:rPr lang="fr-BE" sz="2800" kern="1200" dirty="0" err="1" smtClean="0"/>
            <a:t>Steps</a:t>
          </a:r>
          <a:endParaRPr lang="en-GB" sz="2800" kern="1200" dirty="0"/>
        </a:p>
      </dsp:txBody>
      <dsp:txXfrm>
        <a:off x="46606" y="3432111"/>
        <a:ext cx="7526788" cy="861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8EB64-D8E2-4C2F-A3B1-1A0909843BCC}">
      <dsp:nvSpPr>
        <dsp:cNvPr id="0" name=""/>
        <dsp:cNvSpPr/>
      </dsp:nvSpPr>
      <dsp:spPr>
        <a:xfrm>
          <a:off x="0" y="0"/>
          <a:ext cx="4132632" cy="4536504"/>
        </a:xfrm>
        <a:prstGeom prst="triangl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E1B86-A246-4DEC-99E9-5215BA59D4F4}">
      <dsp:nvSpPr>
        <dsp:cNvPr id="0" name=""/>
        <dsp:cNvSpPr/>
      </dsp:nvSpPr>
      <dsp:spPr>
        <a:xfrm>
          <a:off x="1236303" y="3388583"/>
          <a:ext cx="2686210" cy="645034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Global Standards</a:t>
          </a:r>
          <a:endParaRPr lang="en-US" sz="1800" kern="1200" dirty="0"/>
        </a:p>
      </dsp:txBody>
      <dsp:txXfrm>
        <a:off x="1267791" y="3420071"/>
        <a:ext cx="2623234" cy="582058"/>
      </dsp:txXfrm>
    </dsp:sp>
    <dsp:sp modelId="{1B0775A8-C9D5-4000-AC8D-2C7208B8D014}">
      <dsp:nvSpPr>
        <dsp:cNvPr id="0" name=""/>
        <dsp:cNvSpPr/>
      </dsp:nvSpPr>
      <dsp:spPr>
        <a:xfrm>
          <a:off x="1236303" y="2640177"/>
          <a:ext cx="2686210" cy="6450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Global market practices</a:t>
          </a:r>
          <a:endParaRPr lang="en-US" sz="1800" kern="1200" dirty="0"/>
        </a:p>
      </dsp:txBody>
      <dsp:txXfrm>
        <a:off x="1267791" y="2671665"/>
        <a:ext cx="2623234" cy="582058"/>
      </dsp:txXfrm>
    </dsp:sp>
    <dsp:sp modelId="{D5BD47C3-1970-4F94-8D72-91240AAC0A08}">
      <dsp:nvSpPr>
        <dsp:cNvPr id="0" name=""/>
        <dsp:cNvSpPr/>
      </dsp:nvSpPr>
      <dsp:spPr>
        <a:xfrm>
          <a:off x="1236303" y="1880556"/>
          <a:ext cx="2686210" cy="645034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Local market practices</a:t>
          </a:r>
          <a:endParaRPr lang="en-US" sz="1800" kern="1200" dirty="0"/>
        </a:p>
      </dsp:txBody>
      <dsp:txXfrm>
        <a:off x="1267791" y="1912044"/>
        <a:ext cx="2623234" cy="582058"/>
      </dsp:txXfrm>
    </dsp:sp>
    <dsp:sp modelId="{0EFB444E-81B7-4220-A6A0-12C52CED8B6B}">
      <dsp:nvSpPr>
        <dsp:cNvPr id="0" name=""/>
        <dsp:cNvSpPr/>
      </dsp:nvSpPr>
      <dsp:spPr>
        <a:xfrm>
          <a:off x="1236303" y="1145798"/>
          <a:ext cx="2686210" cy="6450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dirty="0" smtClean="0"/>
            <a:t>Bilateral agreements</a:t>
          </a:r>
          <a:endParaRPr lang="en-US" sz="1800" i="0" kern="1200" dirty="0"/>
        </a:p>
      </dsp:txBody>
      <dsp:txXfrm>
        <a:off x="1267791" y="1177286"/>
        <a:ext cx="2623234" cy="582058"/>
      </dsp:txXfrm>
    </dsp:sp>
    <dsp:sp modelId="{7A225E3C-4A77-4C52-B9FB-F6DD2B8E7B76}">
      <dsp:nvSpPr>
        <dsp:cNvPr id="0" name=""/>
        <dsp:cNvSpPr/>
      </dsp:nvSpPr>
      <dsp:spPr>
        <a:xfrm>
          <a:off x="1236303" y="423115"/>
          <a:ext cx="2686210" cy="645034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Internal specifications</a:t>
          </a:r>
          <a:endParaRPr lang="en-US" sz="1800" kern="1200" dirty="0"/>
        </a:p>
      </dsp:txBody>
      <dsp:txXfrm>
        <a:off x="1267791" y="454603"/>
        <a:ext cx="2623234" cy="582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91092"/>
            <a:ext cx="855980" cy="937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909"/>
            <a:ext cx="498538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4" y="9431815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3EBE7-AE8A-41FF-829B-129F1B3F645C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The selection of customers on this slide shows an overview of the organisations which have contributed in some way to building MyStandards.</a:t>
            </a:r>
          </a:p>
          <a:p>
            <a:endParaRPr lang="en-GB" baseline="0" dirty="0" smtClean="0"/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Green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Confirmed commitment and contract is almost signed or actually signed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Orange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Discussions and evaluation are on-going with possible sale in 2013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Grey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No current sales opportunity.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(slide reviewed and approved by Jeff – 18/09)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8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8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91525" y="6613525"/>
            <a:ext cx="762000" cy="228600"/>
          </a:xfrm>
        </p:spPr>
        <p:txBody>
          <a:bodyPr/>
          <a:lstStyle>
            <a:lvl1pPr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52E39D-21CE-4915-B848-429A65988F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</a:t>
            </a:r>
            <a:r>
              <a:rPr lang="en-US" dirty="0" err="1" smtClean="0"/>
              <a:t>Overview_April</a:t>
            </a:r>
            <a:r>
              <a:rPr lang="en-US" dirty="0" smtClean="0"/>
              <a:t> 2012 Confidentiality: External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5" name="Slide Number Placeholder 4"/>
          <p:cNvSpPr txBox="1">
            <a:spLocks/>
          </p:cNvSpPr>
          <p:nvPr userDrawn="1"/>
        </p:nvSpPr>
        <p:spPr bwMode="auto">
          <a:xfrm>
            <a:off x="8391525" y="661352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A52E39D-21CE-4915-B848-429A65988F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MyStandards Overview_April 2012 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MyStandards Overview_April 2012 Confidentiality: External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781800" cy="811212"/>
          </a:xfrm>
        </p:spPr>
        <p:txBody>
          <a:bodyPr/>
          <a:lstStyle/>
          <a:p>
            <a:r>
              <a:rPr lang="en-US" dirty="0" err="1" smtClean="0"/>
              <a:t>MyStandards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Status of Market Practices Contents</a:t>
            </a:r>
            <a:endParaRPr lang="en-GB" dirty="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38200" y="609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828800" y="5080471"/>
            <a:ext cx="44719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 dirty="0" smtClean="0"/>
              <a:t>Jacques </a:t>
            </a:r>
            <a:r>
              <a:rPr lang="en-GB" sz="2000" b="0" dirty="0" err="1" smtClean="0"/>
              <a:t>Littré</a:t>
            </a:r>
            <a:r>
              <a:rPr lang="en-GB" sz="2000" b="0" dirty="0" smtClean="0"/>
              <a:t>, SWIFT Standards</a:t>
            </a:r>
            <a:br>
              <a:rPr lang="en-GB" sz="2000" b="0" dirty="0" smtClean="0"/>
            </a:br>
            <a:endParaRPr lang="en-GB" sz="2000" b="0" dirty="0"/>
          </a:p>
          <a:p>
            <a:pPr>
              <a:spcBef>
                <a:spcPct val="50000"/>
              </a:spcBef>
            </a:pPr>
            <a:r>
              <a:rPr lang="en-GB" sz="1600" dirty="0" smtClean="0"/>
              <a:t>5 November 2012</a:t>
            </a:r>
            <a:endParaRPr lang="en-GB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714374" y="5863220"/>
            <a:ext cx="8201025" cy="8001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3821076" y="4962744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733550" y="495920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942975" y="1943100"/>
            <a:ext cx="7143750" cy="438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42975" y="1362075"/>
            <a:ext cx="7143750" cy="438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542926" y="5771643"/>
            <a:ext cx="7132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743075" y="5780819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819525" y="5771294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5924550" y="5761769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686675" y="5761769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542926" y="3503994"/>
            <a:ext cx="7315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733550" y="351317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799810" y="3503645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915025" y="349412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7858125" y="349412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542926" y="4265994"/>
            <a:ext cx="74980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990725" y="427517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3924300" y="4265645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5934075" y="425612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8048625" y="4256120"/>
            <a:ext cx="0" cy="257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797175" y="36846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0100" y="36846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03775" y="36846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91325" y="36846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035300" y="44085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038225" y="44085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041900" y="44085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029450" y="4408520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797175" y="5961794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0100" y="5961794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803775" y="5961794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91325" y="5961794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1300" y="3656045"/>
            <a:ext cx="2039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NMPG LU IF ALMUS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86575" y="3656045"/>
            <a:ext cx="18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NMPG CH IF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SCFS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075" y="3656045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ABI Lab IT 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323" y="3656045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NMPG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GB IF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3428" y="4379945"/>
            <a:ext cx="1861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NMPG AU &amp; NZ IF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4700" y="4379945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NMPG NO IF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72100" y="4379945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NMPG SE IF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5375" y="5947804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NMPG DE IF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5798" y="4379945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NMPG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FR IF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4675" y="594780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NMPG DK IF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1125" y="5947804"/>
            <a:ext cx="1280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NMPG ES IF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6125" y="594780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NMPG BR IF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153400" cy="1143000"/>
          </a:xfrm>
        </p:spPr>
        <p:txBody>
          <a:bodyPr/>
          <a:lstStyle/>
          <a:p>
            <a:r>
              <a:rPr lang="en-US" dirty="0" smtClean="0"/>
              <a:t>3. Funds MyStandards Groups on MyStandards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46039" y="133350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SMPG IF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199" y="1971675"/>
            <a:ext cx="59245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Country specific documents and message usage guidelines.</a:t>
            </a:r>
            <a:endParaRPr lang="en-US" sz="1600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533400" y="2941669"/>
            <a:ext cx="0" cy="28346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9050" y="2655920"/>
            <a:ext cx="11079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NMPG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362199" y="1381125"/>
            <a:ext cx="58007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group for global documents and message usage guidelines.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1285875" y="1914525"/>
            <a:ext cx="110799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NMPG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78823" y="2713070"/>
            <a:ext cx="6599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As of 5 October 2012, </a:t>
            </a:r>
            <a:r>
              <a:rPr lang="en-US" sz="1600" i="1" dirty="0" smtClean="0"/>
              <a:t>10 </a:t>
            </a:r>
            <a:r>
              <a:rPr lang="en-US" sz="1600" i="1" dirty="0"/>
              <a:t>NMPG </a:t>
            </a:r>
            <a:r>
              <a:rPr lang="en-US" sz="1600" i="1" dirty="0" smtClean="0"/>
              <a:t>and related groups </a:t>
            </a:r>
            <a:r>
              <a:rPr lang="en-US" sz="1600" i="1" dirty="0"/>
              <a:t>have been set </a:t>
            </a:r>
            <a:r>
              <a:rPr lang="en-US" sz="1600" i="1" dirty="0" smtClean="0"/>
              <a:t>up:</a:t>
            </a:r>
            <a:endParaRPr lang="en-US" sz="16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664473" y="6325513"/>
            <a:ext cx="3352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F0"/>
                </a:solidFill>
              </a:rPr>
              <a:t>These groups will probably be next</a:t>
            </a:r>
            <a:endParaRPr lang="en-US" sz="1600" i="1" dirty="0">
              <a:solidFill>
                <a:srgbClr val="00B0F0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00100" y="5145717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44323" y="5117142"/>
            <a:ext cx="126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Findel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LU IF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797175" y="5145717"/>
            <a:ext cx="1943100" cy="314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02317" y="5117142"/>
            <a:ext cx="66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AFAC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8117" y="5198654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dirty="0" smtClean="0">
                <a:latin typeface="Calibri" pitchFamily="34" charset="0"/>
                <a:cs typeface="Calibri" pitchFamily="34" charset="0"/>
              </a:rPr>
              <a:t>To be renamed</a:t>
            </a:r>
            <a:endParaRPr lang="en-US" sz="80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535838" y="4950022"/>
            <a:ext cx="329184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0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MyStandards: Posting of MPs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70077"/>
              </p:ext>
            </p:extLst>
          </p:nvPr>
        </p:nvGraphicFramePr>
        <p:xfrm>
          <a:off x="209550" y="1473200"/>
          <a:ext cx="554355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75"/>
                <a:gridCol w="1228725"/>
                <a:gridCol w="752475"/>
                <a:gridCol w="12858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SMPG</a:t>
                      </a:r>
                      <a:r>
                        <a:rPr lang="en-US" baseline="0" dirty="0" smtClean="0">
                          <a:latin typeface="+mn-lt"/>
                        </a:rPr>
                        <a:t> IF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GB IF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LU IF </a:t>
                      </a:r>
                      <a:r>
                        <a:rPr lang="en-US" dirty="0" err="1" smtClean="0">
                          <a:latin typeface="+mn-lt"/>
                        </a:rPr>
                        <a:t>Almus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ABI Lab IT IF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9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 CH IF SCFS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 FR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</a:t>
                      </a:r>
                      <a:r>
                        <a:rPr lang="en-US" sz="1800" baseline="0" dirty="0" smtClean="0">
                          <a:latin typeface="+mn-lt"/>
                          <a:cs typeface="Calibri" pitchFamily="34" charset="0"/>
                        </a:rPr>
                        <a:t> NO IF</a:t>
                      </a:r>
                      <a:endParaRPr lang="en-US" sz="180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 SE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8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</a:t>
                      </a:r>
                      <a:r>
                        <a:rPr lang="en-US" sz="1800" baseline="0" dirty="0" smtClean="0">
                          <a:latin typeface="+mn-lt"/>
                          <a:cs typeface="Calibri" pitchFamily="34" charset="0"/>
                        </a:rPr>
                        <a:t> AU &amp; NZ IF</a:t>
                      </a:r>
                      <a:endParaRPr lang="en-US" sz="180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  <a:cs typeface="Calibri" pitchFamily="34" charset="0"/>
                        </a:rPr>
                        <a:t>Findel</a:t>
                      </a:r>
                      <a:r>
                        <a:rPr lang="en-US" sz="1800" baseline="0" dirty="0" smtClean="0">
                          <a:latin typeface="+mn-lt"/>
                          <a:cs typeface="Calibri" pitchFamily="34" charset="0"/>
                        </a:rPr>
                        <a:t> LU IF</a:t>
                      </a:r>
                      <a:endParaRPr lang="en-US" sz="180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AFAC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 smtClean="0">
                        <a:latin typeface="+mn-lt"/>
                      </a:endParaRPr>
                    </a:p>
                    <a:p>
                      <a:r>
                        <a:rPr lang="en-US" sz="800" dirty="0" smtClean="0">
                          <a:latin typeface="+mn-lt"/>
                        </a:rPr>
                        <a:t>No current  view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8350" y="3733800"/>
            <a:ext cx="329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NMPG: IT will probably be first to go public.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8349" y="1762125"/>
            <a:ext cx="3228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SMPG: Efforts are underway to change status of global documents to ‘public’.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013618"/>
            <a:ext cx="81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SWIFT is providing as much support as it can!</a:t>
            </a:r>
          </a:p>
        </p:txBody>
      </p:sp>
    </p:spTree>
    <p:extLst>
      <p:ext uri="{BB962C8B-B14F-4D97-AF65-F5344CB8AC3E}">
        <p14:creationId xmlns:p14="http://schemas.microsoft.com/office/powerpoint/2010/main" val="36386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5" y="533400"/>
            <a:ext cx="8276896" cy="917028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/>
              <a:t>MyStandards</a:t>
            </a:r>
            <a:r>
              <a:rPr lang="en-US" dirty="0"/>
              <a:t>: Business Processes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7" y="1450428"/>
            <a:ext cx="7859110" cy="4808482"/>
          </a:xfrm>
        </p:spPr>
        <p:txBody>
          <a:bodyPr/>
          <a:lstStyle/>
          <a:p>
            <a:r>
              <a:rPr lang="en-US" dirty="0"/>
              <a:t>Account Management </a:t>
            </a:r>
          </a:p>
          <a:p>
            <a:r>
              <a:rPr lang="en-US" dirty="0"/>
              <a:t>Order &amp; Confirmation Processing </a:t>
            </a:r>
          </a:p>
          <a:p>
            <a:r>
              <a:rPr lang="en-US" dirty="0"/>
              <a:t>Funds - Portfolio Transfer </a:t>
            </a:r>
          </a:p>
          <a:p>
            <a:r>
              <a:rPr lang="en-US" dirty="0"/>
              <a:t>Reporting </a:t>
            </a:r>
          </a:p>
          <a:p>
            <a:r>
              <a:rPr lang="en-US" dirty="0"/>
              <a:t>Price reporting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12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S&amp;R MyStandards: Posting of MPs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086486"/>
              </p:ext>
            </p:extLst>
          </p:nvPr>
        </p:nvGraphicFramePr>
        <p:xfrm>
          <a:off x="209550" y="1473200"/>
          <a:ext cx="55435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75"/>
                <a:gridCol w="1228725"/>
                <a:gridCol w="752475"/>
                <a:gridCol w="12858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SMPG</a:t>
                      </a:r>
                      <a:r>
                        <a:rPr lang="en-US" baseline="0" dirty="0" smtClean="0">
                          <a:latin typeface="+mn-lt"/>
                        </a:rPr>
                        <a:t> SR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Public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SMPG</a:t>
                      </a:r>
                      <a:r>
                        <a:rPr lang="en-US" baseline="0" dirty="0" smtClean="0">
                          <a:latin typeface="+mn-lt"/>
                        </a:rPr>
                        <a:t> SR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10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UK</a:t>
                      </a:r>
                      <a:r>
                        <a:rPr lang="en-US" baseline="0" dirty="0" smtClean="0">
                          <a:latin typeface="+mn-lt"/>
                        </a:rPr>
                        <a:t> IE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RU SR CA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Public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 FR 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</a:t>
                      </a:r>
                      <a:r>
                        <a:rPr lang="en-US" sz="1800" baseline="0" dirty="0" smtClean="0">
                          <a:latin typeface="+mn-lt"/>
                          <a:cs typeface="Calibri" pitchFamily="34" charset="0"/>
                        </a:rPr>
                        <a:t> IN SR</a:t>
                      </a:r>
                      <a:endParaRPr lang="en-US" sz="180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 DE 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NMPG</a:t>
                      </a:r>
                      <a:r>
                        <a:rPr lang="en-US" sz="1800" baseline="0" dirty="0" smtClean="0">
                          <a:latin typeface="+mn-lt"/>
                          <a:cs typeface="Calibri" pitchFamily="34" charset="0"/>
                        </a:rPr>
                        <a:t> US ISITC</a:t>
                      </a:r>
                      <a:endParaRPr lang="en-US" sz="180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?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8349" y="4834508"/>
            <a:ext cx="3125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NMPG: No plan for MPs move to Public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8349" y="1528199"/>
            <a:ext cx="3228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SMPG: Efforts are underway: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to change status of 10 global documents to ‘public’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to upload the 15 remaining MPs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013618"/>
            <a:ext cx="81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SWIFT is providing as much support as it can!</a:t>
            </a:r>
          </a:p>
        </p:txBody>
      </p:sp>
    </p:spTree>
    <p:extLst>
      <p:ext uri="{BB962C8B-B14F-4D97-AF65-F5344CB8AC3E}">
        <p14:creationId xmlns:p14="http://schemas.microsoft.com/office/powerpoint/2010/main" val="40896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533400"/>
            <a:ext cx="8276896" cy="1143000"/>
          </a:xfrm>
        </p:spPr>
        <p:txBody>
          <a:bodyPr/>
          <a:lstStyle/>
          <a:p>
            <a:r>
              <a:rPr lang="en-US" dirty="0"/>
              <a:t>S&amp;R </a:t>
            </a:r>
            <a:r>
              <a:rPr lang="en-US" dirty="0" err="1"/>
              <a:t>MyStandards</a:t>
            </a:r>
            <a:r>
              <a:rPr lang="en-US" dirty="0"/>
              <a:t>: Business Processes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7" y="1450428"/>
            <a:ext cx="7859110" cy="48084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Common Elements</a:t>
            </a:r>
          </a:p>
          <a:p>
            <a:r>
              <a:rPr lang="en-US" dirty="0">
                <a:solidFill>
                  <a:schemeClr val="tx1"/>
                </a:solidFill>
              </a:rPr>
              <a:t>Hold Release (</a:t>
            </a:r>
            <a:r>
              <a:rPr lang="en-US" dirty="0" err="1">
                <a:solidFill>
                  <a:schemeClr val="tx1"/>
                </a:solidFill>
              </a:rPr>
              <a:t>Preadvice</a:t>
            </a:r>
            <a:r>
              <a:rPr lang="en-US" dirty="0">
                <a:solidFill>
                  <a:schemeClr val="tx1"/>
                </a:solidFill>
              </a:rPr>
              <a:t>) - Scenario 1</a:t>
            </a:r>
          </a:p>
          <a:p>
            <a:r>
              <a:rPr lang="en-US" dirty="0">
                <a:solidFill>
                  <a:schemeClr val="tx1"/>
                </a:solidFill>
              </a:rPr>
              <a:t>Hold Release (</a:t>
            </a:r>
            <a:r>
              <a:rPr lang="en-US" dirty="0" err="1">
                <a:solidFill>
                  <a:schemeClr val="tx1"/>
                </a:solidFill>
              </a:rPr>
              <a:t>Preadvice</a:t>
            </a:r>
            <a:r>
              <a:rPr lang="en-US" dirty="0">
                <a:solidFill>
                  <a:schemeClr val="tx1"/>
                </a:solidFill>
              </a:rPr>
              <a:t>) - Scenario 2</a:t>
            </a:r>
          </a:p>
          <a:p>
            <a:r>
              <a:rPr lang="en-US" dirty="0">
                <a:solidFill>
                  <a:schemeClr val="tx1"/>
                </a:solidFill>
              </a:rPr>
              <a:t>Automatic Registration </a:t>
            </a:r>
          </a:p>
          <a:p>
            <a:r>
              <a:rPr lang="en-US" dirty="0">
                <a:solidFill>
                  <a:schemeClr val="tx1"/>
                </a:solidFill>
              </a:rPr>
              <a:t>Bi-lateral Repo </a:t>
            </a:r>
          </a:p>
          <a:p>
            <a:r>
              <a:rPr lang="en-US" dirty="0">
                <a:solidFill>
                  <a:schemeClr val="tx1"/>
                </a:solidFill>
              </a:rPr>
              <a:t>FX Order and Confirmation - Final </a:t>
            </a:r>
          </a:p>
          <a:p>
            <a:r>
              <a:rPr lang="en-US" dirty="0">
                <a:solidFill>
                  <a:schemeClr val="tx1"/>
                </a:solidFill>
              </a:rPr>
              <a:t>Listed Derivatives </a:t>
            </a:r>
          </a:p>
          <a:p>
            <a:r>
              <a:rPr lang="en-US" dirty="0">
                <a:solidFill>
                  <a:schemeClr val="tx1"/>
                </a:solidFill>
              </a:rPr>
              <a:t>Block Trades</a:t>
            </a:r>
          </a:p>
          <a:p>
            <a:r>
              <a:rPr lang="en-US" dirty="0">
                <a:solidFill>
                  <a:schemeClr val="tx1"/>
                </a:solidFill>
              </a:rPr>
              <a:t>Cash-Securities Split Settlement </a:t>
            </a:r>
          </a:p>
          <a:p>
            <a:r>
              <a:rPr lang="en-US" dirty="0">
                <a:solidFill>
                  <a:schemeClr val="tx1"/>
                </a:solidFill>
              </a:rPr>
              <a:t>Global Time Deposit</a:t>
            </a:r>
          </a:p>
          <a:p>
            <a:r>
              <a:rPr lang="en-US" dirty="0">
                <a:solidFill>
                  <a:schemeClr val="tx1"/>
                </a:solidFill>
              </a:rPr>
              <a:t>Place of Safekeeping </a:t>
            </a:r>
          </a:p>
          <a:p>
            <a:r>
              <a:rPr lang="en-US" dirty="0">
                <a:solidFill>
                  <a:schemeClr val="tx1"/>
                </a:solidFill>
              </a:rPr>
              <a:t>Place of Settlement</a:t>
            </a:r>
          </a:p>
          <a:p>
            <a:r>
              <a:rPr lang="en-US" dirty="0">
                <a:solidFill>
                  <a:schemeClr val="tx1"/>
                </a:solidFill>
              </a:rPr>
              <a:t>Securities Lending/Borrowing Settlement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MyStandards: Posting of 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15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45341"/>
              </p:ext>
            </p:extLst>
          </p:nvPr>
        </p:nvGraphicFramePr>
        <p:xfrm>
          <a:off x="941696" y="1454376"/>
          <a:ext cx="764274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050"/>
                <a:gridCol w="1587831"/>
                <a:gridCol w="2059959"/>
                <a:gridCol w="1865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Collections (MPs)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SMPG</a:t>
                      </a:r>
                      <a:r>
                        <a:rPr lang="en-US" baseline="0" dirty="0" smtClean="0">
                          <a:latin typeface="+mn-lt"/>
                        </a:rPr>
                        <a:t> SR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20</a:t>
                      </a:r>
                      <a:r>
                        <a:rPr lang="en-US" baseline="0" dirty="0" smtClean="0">
                          <a:latin typeface="+mn-lt"/>
                        </a:rPr>
                        <a:t> (4 SMPG)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 (68 events)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Public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IN</a:t>
                      </a:r>
                      <a:r>
                        <a:rPr lang="en-US" baseline="0" dirty="0" smtClean="0">
                          <a:latin typeface="+mn-lt"/>
                        </a:rPr>
                        <a:t> CA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?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1 (4 events)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Public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NMPG RU SR CA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?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2</a:t>
                      </a:r>
                      <a:r>
                        <a:rPr lang="en-US" baseline="0" dirty="0" smtClean="0">
                          <a:latin typeface="+mn-lt"/>
                        </a:rPr>
                        <a:t> (2 MPs)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Public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MDPUG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?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?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Private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533400"/>
            <a:ext cx="8276896" cy="1143000"/>
          </a:xfrm>
        </p:spPr>
        <p:txBody>
          <a:bodyPr/>
          <a:lstStyle/>
          <a:p>
            <a:r>
              <a:rPr lang="en-US" dirty="0" smtClean="0"/>
              <a:t>CA </a:t>
            </a:r>
            <a:r>
              <a:rPr lang="en-US" dirty="0" err="1" smtClean="0"/>
              <a:t>MyStandards</a:t>
            </a:r>
            <a:r>
              <a:rPr lang="en-US" dirty="0"/>
              <a:t>: </a:t>
            </a:r>
            <a:r>
              <a:rPr lang="en-US" dirty="0" smtClean="0"/>
              <a:t>MPs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7" y="1529254"/>
            <a:ext cx="7859110" cy="3736427"/>
          </a:xfrm>
        </p:spPr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EIG+ Global </a:t>
            </a:r>
            <a:r>
              <a:rPr lang="fr-BE" dirty="0" err="1" smtClean="0">
                <a:solidFill>
                  <a:schemeClr val="tx1"/>
                </a:solidFill>
              </a:rPr>
              <a:t>Grid</a:t>
            </a:r>
            <a:r>
              <a:rPr lang="fr-BE" dirty="0" smtClean="0">
                <a:solidFill>
                  <a:schemeClr val="tx1"/>
                </a:solidFill>
              </a:rPr>
              <a:t> (</a:t>
            </a:r>
            <a:r>
              <a:rPr lang="fr-BE" dirty="0" err="1" smtClean="0">
                <a:solidFill>
                  <a:schemeClr val="tx1"/>
                </a:solidFill>
              </a:rPr>
              <a:t>based</a:t>
            </a:r>
            <a:r>
              <a:rPr lang="fr-BE" dirty="0" smtClean="0">
                <a:solidFill>
                  <a:schemeClr val="tx1"/>
                </a:solidFill>
              </a:rPr>
              <a:t> on the SMPG </a:t>
            </a:r>
            <a:r>
              <a:rPr lang="fr-BE" dirty="0" err="1" smtClean="0">
                <a:solidFill>
                  <a:schemeClr val="tx1"/>
                </a:solidFill>
              </a:rPr>
              <a:t>Templates</a:t>
            </a:r>
            <a:r>
              <a:rPr lang="fr-BE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16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MyStandards</a:t>
            </a:r>
            <a:r>
              <a:rPr lang="en-US" dirty="0" smtClean="0"/>
              <a:t> – Current and Next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1108" y="1666875"/>
            <a:ext cx="82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Get the SMPG groups set up on MyStandards (SWIFT).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108" y="2207123"/>
            <a:ext cx="82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SzPct val="110000"/>
              <a:buFont typeface="Arial" pitchFamily="34" charset="0"/>
              <a:buChar char="•"/>
            </a:pPr>
            <a:r>
              <a:rPr lang="en-US" dirty="0" smtClean="0">
                <a:solidFill>
                  <a:srgbClr val="9933FF"/>
                </a:solidFill>
              </a:rPr>
              <a:t>GRADUALLY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533" y="4345872"/>
            <a:ext cx="855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When uploading a reviewed MP, upload it into its official group.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533" y="3497031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Review the posted MPs for accuracy as it has not been verified. Fine-tune as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533" y="5194713"/>
            <a:ext cx="840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Use the tool in work sessions, etc,  to capture MP,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058" y="5674223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Continue to maintain MPs so that MyStandards is the central place for MP definitions, both global &amp; local.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533" y="2648190"/>
            <a:ext cx="840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00B0F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Each SMPG group will defines it’s own pace for the ‘uptake’ of MyStandards.</a:t>
            </a:r>
          </a:p>
        </p:txBody>
      </p:sp>
    </p:spTree>
    <p:extLst>
      <p:ext uri="{BB962C8B-B14F-4D97-AF65-F5344CB8AC3E}">
        <p14:creationId xmlns:p14="http://schemas.microsoft.com/office/powerpoint/2010/main" val="28792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3438" y="1233488"/>
            <a:ext cx="4086225" cy="1285875"/>
            <a:chOff x="833438" y="1909763"/>
            <a:chExt cx="4086225" cy="12858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438" y="1909763"/>
              <a:ext cx="4086225" cy="128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838199" y="1914525"/>
              <a:ext cx="4067175" cy="1276350"/>
            </a:xfrm>
            <a:prstGeom prst="rect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71787" y="2085975"/>
            <a:ext cx="2814637" cy="2457450"/>
            <a:chOff x="2871787" y="2085975"/>
            <a:chExt cx="2814637" cy="2457450"/>
          </a:xfrm>
        </p:grpSpPr>
        <p:sp>
          <p:nvSpPr>
            <p:cNvPr id="8" name="Oval 7"/>
            <p:cNvSpPr/>
            <p:nvPr/>
          </p:nvSpPr>
          <p:spPr bwMode="auto">
            <a:xfrm>
              <a:off x="2962275" y="2085975"/>
              <a:ext cx="2714625" cy="2457450"/>
            </a:xfrm>
            <a:prstGeom prst="ellipse">
              <a:avLst/>
            </a:prstGeom>
            <a:solidFill>
              <a:schemeClr val="bg1"/>
            </a:solidFill>
            <a:ln w="114300" cap="flat" cmpd="sng" algn="ctr">
              <a:solidFill>
                <a:srgbClr val="766A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71787" y="2601913"/>
              <a:ext cx="2814637" cy="152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en-GB" sz="8000" dirty="0" smtClean="0">
                  <a:solidFill>
                    <a:srgbClr val="00B0F0"/>
                  </a:solidFill>
                  <a:latin typeface="Calibri" pitchFamily="34" charset="0"/>
                  <a:cs typeface="Calibri" pitchFamily="34" charset="0"/>
                </a:rPr>
                <a:t>Q &amp; A</a:t>
              </a:r>
              <a:endParaRPr lang="en-US" sz="8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94472" y="4831069"/>
            <a:ext cx="382772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MyStandards@swift.com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86275" y="4220299"/>
            <a:ext cx="384381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Swift.com/MyStandards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95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01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908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314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720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127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533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2940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3346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3752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159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5656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49720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3784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7848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6191250"/>
            <a:ext cx="485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3655" y="583323"/>
            <a:ext cx="4210961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200" dirty="0" smtClean="0"/>
              <a:t>ING </a:t>
            </a:r>
            <a:r>
              <a:rPr lang="en-GB" sz="1200" dirty="0"/>
              <a:t>BANK NV</a:t>
            </a:r>
          </a:p>
          <a:p>
            <a:pPr lvl="0"/>
            <a:r>
              <a:rPr lang="en-GB" sz="1200" dirty="0"/>
              <a:t>JPMorgan</a:t>
            </a:r>
          </a:p>
          <a:p>
            <a:pPr lvl="0"/>
            <a:r>
              <a:rPr lang="fr-BE" sz="1200" dirty="0"/>
              <a:t>Banque de France</a:t>
            </a:r>
            <a:endParaRPr lang="en-GB" sz="1200" dirty="0"/>
          </a:p>
          <a:p>
            <a:pPr lvl="0"/>
            <a:r>
              <a:rPr lang="fr-BE" sz="1200" dirty="0"/>
              <a:t>ASX Ltd</a:t>
            </a:r>
            <a:endParaRPr lang="en-GB" sz="1200" dirty="0"/>
          </a:p>
          <a:p>
            <a:r>
              <a:rPr lang="fr-BE" sz="1200" dirty="0" err="1" smtClean="0"/>
              <a:t>Clearstream</a:t>
            </a:r>
            <a:endParaRPr lang="en-GB" sz="1200" dirty="0"/>
          </a:p>
          <a:p>
            <a:pPr lvl="0"/>
            <a:r>
              <a:rPr lang="de-DE" sz="1200" dirty="0" smtClean="0"/>
              <a:t>Deutsche </a:t>
            </a:r>
            <a:r>
              <a:rPr lang="de-DE" sz="1200" dirty="0"/>
              <a:t>Bundesbank T2S scope</a:t>
            </a:r>
            <a:endParaRPr lang="en-GB" sz="1200" dirty="0"/>
          </a:p>
          <a:p>
            <a:pPr lvl="0"/>
            <a:r>
              <a:rPr lang="fr-BE" sz="1200" dirty="0"/>
              <a:t>Banco d'</a:t>
            </a:r>
            <a:r>
              <a:rPr lang="fr-BE" sz="1200" dirty="0" err="1"/>
              <a:t>Espana</a:t>
            </a:r>
            <a:r>
              <a:rPr lang="fr-BE" sz="1200" dirty="0"/>
              <a:t> T2S scope</a:t>
            </a:r>
            <a:endParaRPr lang="en-GB" sz="1200" dirty="0"/>
          </a:p>
          <a:p>
            <a:pPr lvl="0"/>
            <a:r>
              <a:rPr lang="fr-BE" sz="1200" dirty="0"/>
              <a:t>Banque de France T2S scope</a:t>
            </a:r>
            <a:endParaRPr lang="en-GB" sz="1200" dirty="0"/>
          </a:p>
          <a:p>
            <a:pPr lvl="0"/>
            <a:r>
              <a:rPr lang="en-GB" sz="1200" dirty="0" err="1"/>
              <a:t>Jasdec</a:t>
            </a:r>
            <a:r>
              <a:rPr lang="en-GB" sz="1200" dirty="0"/>
              <a:t> corporate actions and </a:t>
            </a:r>
            <a:r>
              <a:rPr lang="en-GB" sz="1200" dirty="0" err="1"/>
              <a:t>Jasdec</a:t>
            </a:r>
            <a:r>
              <a:rPr lang="en-GB" sz="1200" dirty="0"/>
              <a:t> post trade service</a:t>
            </a:r>
          </a:p>
          <a:p>
            <a:pPr lvl="0"/>
            <a:r>
              <a:rPr lang="en-GB" sz="1200" dirty="0" smtClean="0"/>
              <a:t>SADC</a:t>
            </a:r>
            <a:r>
              <a:rPr lang="en-GB" sz="1200" dirty="0"/>
              <a:t>  Southern African MPG (payable distribution license)</a:t>
            </a:r>
          </a:p>
          <a:p>
            <a:pPr lvl="0"/>
            <a:r>
              <a:rPr lang="en-GB" sz="1200" dirty="0"/>
              <a:t>CMPG Russian Corporates</a:t>
            </a:r>
          </a:p>
          <a:p>
            <a:pPr lvl="0"/>
            <a:r>
              <a:rPr lang="en-GB" sz="1200" dirty="0"/>
              <a:t>NMPG RU SR CA</a:t>
            </a:r>
          </a:p>
          <a:p>
            <a:pPr lvl="0"/>
            <a:r>
              <a:rPr lang="en-GB" sz="1200" dirty="0"/>
              <a:t>BSK</a:t>
            </a:r>
          </a:p>
          <a:p>
            <a:pPr lvl="0"/>
            <a:r>
              <a:rPr lang="en-GB" sz="1200" dirty="0"/>
              <a:t>MNPG SE IF</a:t>
            </a:r>
          </a:p>
          <a:p>
            <a:pPr lvl="0"/>
            <a:r>
              <a:rPr lang="en-GB" sz="1200" dirty="0"/>
              <a:t>MNPG GB IF</a:t>
            </a:r>
          </a:p>
          <a:p>
            <a:pPr lvl="0"/>
            <a:r>
              <a:rPr lang="en-GB" sz="1200" dirty="0"/>
              <a:t>MPG </a:t>
            </a:r>
            <a:r>
              <a:rPr lang="en-GB" sz="1200" dirty="0" smtClean="0"/>
              <a:t>ISITC</a:t>
            </a:r>
            <a:endParaRPr lang="en-GB" sz="1200" dirty="0"/>
          </a:p>
          <a:p>
            <a:pPr lvl="0"/>
            <a:r>
              <a:rPr lang="en-GB" sz="1200" dirty="0" smtClean="0"/>
              <a:t>MACQUARIE </a:t>
            </a:r>
            <a:r>
              <a:rPr lang="en-GB" sz="1200" dirty="0"/>
              <a:t>BANK LIMITED</a:t>
            </a:r>
          </a:p>
          <a:p>
            <a:pPr lvl="0"/>
            <a:r>
              <a:rPr lang="en-GB" sz="1200" dirty="0"/>
              <a:t>BARCLAYS BANK PLC</a:t>
            </a:r>
          </a:p>
          <a:p>
            <a:pPr lvl="0"/>
            <a:r>
              <a:rPr lang="de-DE" sz="1200" dirty="0"/>
              <a:t>ALLGEMEINE SPARKASSE Austria</a:t>
            </a:r>
            <a:endParaRPr lang="en-GB" sz="1200" dirty="0"/>
          </a:p>
          <a:p>
            <a:pPr lvl="0"/>
            <a:r>
              <a:rPr lang="de-DE" sz="1200" dirty="0"/>
              <a:t>NIBC BANK N.V.</a:t>
            </a:r>
            <a:endParaRPr lang="en-GB" sz="1200" dirty="0"/>
          </a:p>
          <a:p>
            <a:pPr lvl="0"/>
            <a:r>
              <a:rPr lang="de-DE" sz="1200" dirty="0"/>
              <a:t>QATAR NATIONAL BANK</a:t>
            </a:r>
            <a:endParaRPr lang="en-GB" sz="1200" dirty="0"/>
          </a:p>
          <a:p>
            <a:pPr lvl="0"/>
            <a:r>
              <a:rPr lang="de-DE" sz="1200" dirty="0"/>
              <a:t>GOLDMAN SACHS</a:t>
            </a:r>
            <a:endParaRPr lang="en-GB" sz="1200" dirty="0"/>
          </a:p>
          <a:p>
            <a:pPr lvl="0"/>
            <a:r>
              <a:rPr lang="de-DE" sz="1200" dirty="0"/>
              <a:t>GIRO ZRT.</a:t>
            </a:r>
            <a:endParaRPr lang="en-GB" sz="1200" dirty="0"/>
          </a:p>
          <a:p>
            <a:pPr lvl="0"/>
            <a:r>
              <a:rPr lang="en-GB" sz="1200" dirty="0"/>
              <a:t>CHINA CONSTRUCTION BANK</a:t>
            </a:r>
          </a:p>
          <a:p>
            <a:pPr lvl="0"/>
            <a:r>
              <a:rPr lang="en-GB" sz="1200" dirty="0"/>
              <a:t>Wing Lung </a:t>
            </a:r>
            <a:r>
              <a:rPr lang="en-GB" sz="1200" dirty="0" smtClean="0"/>
              <a:t>Bank</a:t>
            </a:r>
            <a:endParaRPr lang="en-GB" sz="1200" dirty="0"/>
          </a:p>
          <a:p>
            <a:pPr lvl="0"/>
            <a:r>
              <a:rPr lang="en-GB" sz="1200" dirty="0" smtClean="0"/>
              <a:t>LCH </a:t>
            </a:r>
            <a:r>
              <a:rPr lang="en-GB" sz="1200" dirty="0" err="1"/>
              <a:t>Clearnet</a:t>
            </a:r>
            <a:endParaRPr lang="en-GB" sz="1200" dirty="0"/>
          </a:p>
          <a:p>
            <a:pPr lvl="0"/>
            <a:r>
              <a:rPr lang="en-GB" sz="1200" dirty="0"/>
              <a:t>CENTRAL SECURITIES CLEARING</a:t>
            </a:r>
          </a:p>
          <a:p>
            <a:pPr lvl="0"/>
            <a:r>
              <a:rPr lang="en-GB" sz="1200" dirty="0"/>
              <a:t>Bank of </a:t>
            </a:r>
            <a:r>
              <a:rPr lang="en-GB" sz="1200" dirty="0" smtClean="0"/>
              <a:t>Finland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93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Agenda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940310"/>
              </p:ext>
            </p:extLst>
          </p:nvPr>
        </p:nvGraphicFramePr>
        <p:xfrm>
          <a:off x="838200" y="1831975"/>
          <a:ext cx="7620000" cy="434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2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03" y="260648"/>
            <a:ext cx="7620000" cy="807368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MyStandards</a:t>
            </a:r>
            <a:r>
              <a:rPr lang="en-US" dirty="0" smtClean="0"/>
              <a:t> is about content…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17226011"/>
              </p:ext>
            </p:extLst>
          </p:nvPr>
        </p:nvGraphicFramePr>
        <p:xfrm>
          <a:off x="467544" y="1484784"/>
          <a:ext cx="4752527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5076054" y="1916709"/>
            <a:ext cx="38315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Everything in one place</a:t>
            </a:r>
            <a:endParaRPr lang="en-US" sz="4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4" y="3373866"/>
            <a:ext cx="38315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Consistently defined</a:t>
            </a:r>
            <a:endParaRPr lang="en-US" sz="2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815464" y="4948308"/>
            <a:ext cx="1176337" cy="573206"/>
          </a:xfrm>
          <a:prstGeom prst="rect">
            <a:avLst/>
          </a:prstGeom>
          <a:solidFill>
            <a:srgbClr val="00ACD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44201" y="4964230"/>
            <a:ext cx="1176337" cy="573206"/>
          </a:xfrm>
          <a:prstGeom prst="rect">
            <a:avLst/>
          </a:prstGeom>
          <a:solidFill>
            <a:srgbClr val="00ACD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MX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15464" y="4107978"/>
            <a:ext cx="2505074" cy="736979"/>
          </a:xfrm>
          <a:prstGeom prst="rect">
            <a:avLst/>
          </a:prstGeom>
          <a:solidFill>
            <a:srgbClr val="CC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Public &amp; </a:t>
            </a:r>
            <a:r>
              <a:rPr lang="fr-BE" sz="2000" dirty="0" err="1" smtClean="0">
                <a:solidFill>
                  <a:schemeClr val="bg1"/>
                </a:solidFill>
              </a:rPr>
              <a:t>s</a:t>
            </a:r>
            <a:r>
              <a:rPr kumimoji="0" lang="fr-BE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hared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Usage</a:t>
            </a:r>
            <a:r>
              <a:rPr kumimoji="0" lang="fr-B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guidelines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26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5" y="152636"/>
            <a:ext cx="8121473" cy="720080"/>
          </a:xfrm>
        </p:spPr>
        <p:txBody>
          <a:bodyPr/>
          <a:lstStyle/>
          <a:p>
            <a:r>
              <a:rPr lang="en-US" dirty="0" err="1" smtClean="0"/>
              <a:t>MyStandards</a:t>
            </a:r>
            <a:r>
              <a:rPr lang="en-US" dirty="0" smtClean="0"/>
              <a:t> is a platform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53400" y="6525344"/>
            <a:ext cx="762000" cy="228600"/>
          </a:xfrm>
        </p:spPr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61813" y="4995363"/>
            <a:ext cx="8682108" cy="800775"/>
          </a:xfrm>
          <a:prstGeom prst="roundRect">
            <a:avLst/>
          </a:prstGeom>
          <a:solidFill>
            <a:srgbClr val="BBB3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Standardized and formal guidelines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250147" y="2504534"/>
            <a:ext cx="2232248" cy="1008112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Testing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97819" y="1014450"/>
            <a:ext cx="85483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Standardize to build eco-systems and possibilities to mutualize costs</a:t>
            </a:r>
            <a:endParaRPr lang="en-GB" sz="2400" dirty="0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3005838" y="5953844"/>
            <a:ext cx="306034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FOUNDATION</a:t>
            </a:r>
            <a:endParaRPr lang="en-GB" sz="2800" dirty="0"/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866563" y="1772816"/>
            <a:ext cx="54726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ADDED -VALUE SERVICES</a:t>
            </a:r>
            <a:endParaRPr lang="en-GB" sz="2800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6120172" y="3728585"/>
            <a:ext cx="2726021" cy="1008112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</a:t>
            </a:r>
            <a:r>
              <a:rPr lang="en-US" dirty="0" smtClean="0"/>
              <a:t>alidation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779912" y="3735223"/>
            <a:ext cx="2237390" cy="1008112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Analysis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97819" y="3735223"/>
            <a:ext cx="3420380" cy="1008112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Documentation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97819" y="2504534"/>
            <a:ext cx="2726021" cy="1008112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Compliance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8072260" y="2504534"/>
            <a:ext cx="612068" cy="1008112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…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38387" y="2516716"/>
            <a:ext cx="2232248" cy="1008112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BI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06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305800" cy="1143000"/>
          </a:xfrm>
        </p:spPr>
        <p:txBody>
          <a:bodyPr/>
          <a:lstStyle/>
          <a:p>
            <a:r>
              <a:rPr lang="en-US" dirty="0"/>
              <a:t>Building a solution </a:t>
            </a:r>
            <a:r>
              <a:rPr lang="en-US" u="sng" dirty="0" smtClean="0"/>
              <a:t>collaboratively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98305" y="304393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July 2012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4010" y="453887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EPC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32600" y="1196752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SIX Group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9577" y="119687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Bundesbank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5034" y="1677631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RBC Dexia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9595" y="2363613"/>
            <a:ext cx="1806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BNY Mellon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68270" y="1336142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Citi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52895" y="1803793"/>
            <a:ext cx="175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JP Morgan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3775" y="5444380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Jasdec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0346" y="466948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UBS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6091" y="561246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ING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2651" y="5427802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Banque</a:t>
            </a:r>
            <a:r>
              <a:rPr lang="en-US" sz="2000" dirty="0" smtClean="0">
                <a:solidFill>
                  <a:schemeClr val="bg2"/>
                </a:solidFill>
              </a:rPr>
              <a:t> de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Luxembourg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937" y="5000539"/>
            <a:ext cx="211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BNP Paribas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53763" y="6074132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and others…</a:t>
            </a:r>
            <a:endParaRPr lang="en-GB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Striped Right Arrow 37"/>
          <p:cNvSpPr/>
          <p:nvPr/>
        </p:nvSpPr>
        <p:spPr bwMode="auto">
          <a:xfrm>
            <a:off x="734356" y="3465004"/>
            <a:ext cx="7896055" cy="864096"/>
          </a:xfrm>
          <a:prstGeom prst="stripedRightArrow">
            <a:avLst/>
          </a:prstGeom>
          <a:gradFill flip="none" rotWithShape="1">
            <a:gsLst>
              <a:gs pos="0">
                <a:srgbClr val="AEAD0D"/>
              </a:gs>
              <a:gs pos="50000">
                <a:srgbClr val="766A6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39526" y="3490608"/>
            <a:ext cx="98474" cy="689317"/>
          </a:xfrm>
          <a:prstGeom prst="rect">
            <a:avLst/>
          </a:prstGeom>
          <a:solidFill>
            <a:srgbClr val="AEAD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1062" y="3718023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P  i  l  o  t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19592" y="3722142"/>
            <a:ext cx="330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G e n e r a l  A v a i l a b i l i t y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2001" y="50892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BBH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2998" y="4887771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BSK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6447" y="4448163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SMPG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5556" y="1911515"/>
            <a:ext cx="1822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UK Payments 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Administration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777" y="3043939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June 2011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2998" y="3524541"/>
            <a:ext cx="98474" cy="689317"/>
          </a:xfrm>
          <a:prstGeom prst="rect">
            <a:avLst/>
          </a:prstGeom>
          <a:solidFill>
            <a:srgbClr val="AEAD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1466" y="6013158"/>
            <a:ext cx="3108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Banque</a:t>
            </a:r>
            <a:r>
              <a:rPr lang="en-US" b="1" dirty="0" smtClean="0">
                <a:solidFill>
                  <a:srgbClr val="00B050"/>
                </a:solidFill>
              </a:rPr>
              <a:t> de France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8124" y="2380258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DTCC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1178" y="4494287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ISITC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12894" y="5470663"/>
            <a:ext cx="257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Banco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d’Espana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45381" y="2668290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Banca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d’Italia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28794" y="1680682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Clearstream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0238" y="4538874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T2S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4667" y="3182438"/>
            <a:ext cx="3058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Standard Chartered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48264" y="492210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ASX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Overview</a:t>
            </a:r>
            <a:r>
              <a:rPr lang="fr-BE" dirty="0" smtClean="0"/>
              <a:t> - MyStandards in a </a:t>
            </a:r>
            <a:r>
              <a:rPr lang="fr-BE" dirty="0" err="1" smtClean="0"/>
              <a:t>Nutshell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173856" y="1217004"/>
            <a:ext cx="6875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766A62"/>
                </a:solidFill>
              </a:rPr>
              <a:t>… a collaborative web platform </a:t>
            </a:r>
            <a:r>
              <a:rPr lang="en-GB" sz="2800" dirty="0"/>
              <a:t>used to </a:t>
            </a:r>
            <a:r>
              <a:rPr lang="en-GB" sz="2800" b="1" dirty="0">
                <a:solidFill>
                  <a:srgbClr val="693695"/>
                </a:solidFill>
              </a:rPr>
              <a:t>manage standards</a:t>
            </a:r>
            <a:r>
              <a:rPr lang="en-GB" sz="2800" dirty="0"/>
              <a:t> definitions and usage in the industry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5649642" y="4343304"/>
            <a:ext cx="2682912" cy="496831"/>
          </a:xfrm>
          <a:prstGeom prst="round1Rect">
            <a:avLst/>
          </a:prstGeom>
          <a:solidFill>
            <a:srgbClr val="AEAD0D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Implement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9" name="Picture 18" descr="SSI_book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5C3C4"/>
              </a:clrFrom>
              <a:clrTo>
                <a:srgbClr val="C5C3C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62823" y="5306389"/>
            <a:ext cx="744940" cy="100812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658405" y="5951979"/>
            <a:ext cx="2232248" cy="496831"/>
          </a:xfrm>
          <a:prstGeom prst="round1Rect">
            <a:avLst/>
          </a:prstGeom>
          <a:solidFill>
            <a:srgbClr val="009BBB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Publish 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769640" y="3245918"/>
            <a:ext cx="1975126" cy="496831"/>
          </a:xfrm>
          <a:prstGeom prst="round1Rect">
            <a:avLst/>
          </a:prstGeom>
          <a:solidFill>
            <a:srgbClr val="97233F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Analyse  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23" name="Picture 22" descr="wrenc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10490" flipH="1">
            <a:off x="5149806" y="4463080"/>
            <a:ext cx="653280" cy="88246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0161" y="5226500"/>
            <a:ext cx="2345938" cy="804608"/>
          </a:xfrm>
          <a:prstGeom prst="round1Rect">
            <a:avLst/>
          </a:prstGeom>
          <a:solidFill>
            <a:srgbClr val="CC6633"/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Capture Market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Practices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6" name="Picture 5" descr="\\swift.corp\IOD\cvanes\My Pictures\MS_me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308890"/>
            <a:ext cx="1921827" cy="864096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256831" y="2722414"/>
            <a:ext cx="1820039" cy="1432935"/>
            <a:chOff x="6804248" y="2403262"/>
            <a:chExt cx="1820039" cy="1432935"/>
          </a:xfrm>
        </p:grpSpPr>
        <p:pic>
          <p:nvPicPr>
            <p:cNvPr id="18" name="Picture 2" descr="\\swift.corp\IOD\cvanes\MS_browse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20271" y="2403262"/>
              <a:ext cx="1602651" cy="1032988"/>
            </a:xfrm>
            <a:prstGeom prst="rect">
              <a:avLst/>
            </a:prstGeom>
            <a:noFill/>
          </p:spPr>
        </p:pic>
        <p:sp>
          <p:nvSpPr>
            <p:cNvPr id="27" name="TextBox 26"/>
            <p:cNvSpPr txBox="1"/>
            <p:nvPr/>
          </p:nvSpPr>
          <p:spPr>
            <a:xfrm flipH="1">
              <a:off x="6804248" y="3339366"/>
              <a:ext cx="1820039" cy="496831"/>
            </a:xfrm>
            <a:prstGeom prst="round1Rect">
              <a:avLst/>
            </a:prstGeom>
            <a:solidFill>
              <a:srgbClr val="766A62"/>
            </a:solidFill>
          </p:spPr>
          <p:txBody>
            <a:bodyPr wrap="square" lIns="65306" tIns="32653" rIns="65306" bIns="32653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Browse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6"/>
          <p:cNvGrpSpPr/>
          <p:nvPr/>
        </p:nvGrpSpPr>
        <p:grpSpPr>
          <a:xfrm>
            <a:off x="7853850" y="3551203"/>
            <a:ext cx="1152128" cy="785315"/>
            <a:chOff x="2743213" y="3367668"/>
            <a:chExt cx="1338133" cy="810866"/>
          </a:xfrm>
        </p:grpSpPr>
        <p:pic>
          <p:nvPicPr>
            <p:cNvPr id="29" name="Picture 7" descr="\\swift.corp\IOD\cvanes\My Pictures\Watch_binocular3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t="20731"/>
            <a:stretch>
              <a:fillRect/>
            </a:stretch>
          </p:blipFill>
          <p:spPr bwMode="auto">
            <a:xfrm>
              <a:off x="2743213" y="3426246"/>
              <a:ext cx="1265380" cy="752288"/>
            </a:xfrm>
            <a:prstGeom prst="rect">
              <a:avLst/>
            </a:prstGeom>
            <a:noFill/>
          </p:spPr>
        </p:pic>
        <p:sp>
          <p:nvSpPr>
            <p:cNvPr id="30" name="Freeform 29"/>
            <p:cNvSpPr/>
            <p:nvPr/>
          </p:nvSpPr>
          <p:spPr bwMode="auto">
            <a:xfrm>
              <a:off x="3916308" y="3367668"/>
              <a:ext cx="165038" cy="240867"/>
            </a:xfrm>
            <a:custGeom>
              <a:avLst/>
              <a:gdLst>
                <a:gd name="connsiteX0" fmla="*/ 0 w 165038"/>
                <a:gd name="connsiteY0" fmla="*/ 0 h 240867"/>
                <a:gd name="connsiteX1" fmla="*/ 31224 w 165038"/>
                <a:gd name="connsiteY1" fmla="*/ 223025 h 240867"/>
                <a:gd name="connsiteX2" fmla="*/ 165038 w 165038"/>
                <a:gd name="connsiteY2" fmla="*/ 240867 h 240867"/>
                <a:gd name="connsiteX3" fmla="*/ 165038 w 165038"/>
                <a:gd name="connsiteY3" fmla="*/ 57987 h 240867"/>
                <a:gd name="connsiteX4" fmla="*/ 0 w 165038"/>
                <a:gd name="connsiteY4" fmla="*/ 0 h 24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38" h="240867">
                  <a:moveTo>
                    <a:pt x="0" y="0"/>
                  </a:moveTo>
                  <a:lnTo>
                    <a:pt x="31224" y="223025"/>
                  </a:lnTo>
                  <a:lnTo>
                    <a:pt x="165038" y="240867"/>
                  </a:lnTo>
                  <a:lnTo>
                    <a:pt x="165038" y="57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 flipH="1">
            <a:off x="2183895" y="2523395"/>
            <a:ext cx="3168352" cy="804608"/>
          </a:xfrm>
          <a:prstGeom prst="round1Rect">
            <a:avLst/>
          </a:prstGeom>
          <a:solidFill>
            <a:srgbClr val="CC6633"/>
          </a:solidFill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MT / MX / ISO 15022 / ISO 20022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40536" y="3509118"/>
            <a:ext cx="2952328" cy="496831"/>
          </a:xfrm>
          <a:prstGeom prst="round1Rect">
            <a:avLst/>
          </a:prstGeom>
          <a:solidFill>
            <a:srgbClr val="AEAD0D"/>
          </a:solidFill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Market Practices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34" name="Picture 3" descr="\\swift.corp\IOD\cvanes\MS_rucksackOrange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884" y="2908869"/>
            <a:ext cx="648073" cy="720443"/>
          </a:xfrm>
          <a:prstGeom prst="rect">
            <a:avLst/>
          </a:prstGeom>
          <a:noFill/>
        </p:spPr>
      </p:pic>
      <p:pic>
        <p:nvPicPr>
          <p:cNvPr id="20" name="Picture 2" descr="C:\No_Backup\Sibos2011\SDK_test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4658" y="5028187"/>
            <a:ext cx="1316870" cy="1018421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 bwMode="auto">
          <a:xfrm>
            <a:off x="86264" y="4623756"/>
            <a:ext cx="8773064" cy="1035170"/>
          </a:xfrm>
          <a:custGeom>
            <a:avLst/>
            <a:gdLst>
              <a:gd name="connsiteX0" fmla="*/ 0 w 8773064"/>
              <a:gd name="connsiteY0" fmla="*/ 17253 h 1035170"/>
              <a:gd name="connsiteX1" fmla="*/ 94891 w 8773064"/>
              <a:gd name="connsiteY1" fmla="*/ 43132 h 1035170"/>
              <a:gd name="connsiteX2" fmla="*/ 163902 w 8773064"/>
              <a:gd name="connsiteY2" fmla="*/ 60385 h 1035170"/>
              <a:gd name="connsiteX3" fmla="*/ 207034 w 8773064"/>
              <a:gd name="connsiteY3" fmla="*/ 77638 h 1035170"/>
              <a:gd name="connsiteX4" fmla="*/ 232913 w 8773064"/>
              <a:gd name="connsiteY4" fmla="*/ 86265 h 1035170"/>
              <a:gd name="connsiteX5" fmla="*/ 267419 w 8773064"/>
              <a:gd name="connsiteY5" fmla="*/ 103517 h 1035170"/>
              <a:gd name="connsiteX6" fmla="*/ 345057 w 8773064"/>
              <a:gd name="connsiteY6" fmla="*/ 112144 h 1035170"/>
              <a:gd name="connsiteX7" fmla="*/ 388189 w 8773064"/>
              <a:gd name="connsiteY7" fmla="*/ 120770 h 1035170"/>
              <a:gd name="connsiteX8" fmla="*/ 526211 w 8773064"/>
              <a:gd name="connsiteY8" fmla="*/ 138023 h 1035170"/>
              <a:gd name="connsiteX9" fmla="*/ 646981 w 8773064"/>
              <a:gd name="connsiteY9" fmla="*/ 155276 h 1035170"/>
              <a:gd name="connsiteX10" fmla="*/ 1500996 w 8773064"/>
              <a:gd name="connsiteY10" fmla="*/ 146649 h 1035170"/>
              <a:gd name="connsiteX11" fmla="*/ 1526876 w 8773064"/>
              <a:gd name="connsiteY11" fmla="*/ 138023 h 1035170"/>
              <a:gd name="connsiteX12" fmla="*/ 1595887 w 8773064"/>
              <a:gd name="connsiteY12" fmla="*/ 129397 h 1035170"/>
              <a:gd name="connsiteX13" fmla="*/ 1897811 w 8773064"/>
              <a:gd name="connsiteY13" fmla="*/ 103517 h 1035170"/>
              <a:gd name="connsiteX14" fmla="*/ 1940944 w 8773064"/>
              <a:gd name="connsiteY14" fmla="*/ 94891 h 1035170"/>
              <a:gd name="connsiteX15" fmla="*/ 2087593 w 8773064"/>
              <a:gd name="connsiteY15" fmla="*/ 77638 h 1035170"/>
              <a:gd name="connsiteX16" fmla="*/ 2139351 w 8773064"/>
              <a:gd name="connsiteY16" fmla="*/ 69012 h 1035170"/>
              <a:gd name="connsiteX17" fmla="*/ 2234242 w 8773064"/>
              <a:gd name="connsiteY17" fmla="*/ 60385 h 1035170"/>
              <a:gd name="connsiteX18" fmla="*/ 2294627 w 8773064"/>
              <a:gd name="connsiteY18" fmla="*/ 51759 h 1035170"/>
              <a:gd name="connsiteX19" fmla="*/ 2346385 w 8773064"/>
              <a:gd name="connsiteY19" fmla="*/ 43132 h 1035170"/>
              <a:gd name="connsiteX20" fmla="*/ 2725947 w 8773064"/>
              <a:gd name="connsiteY20" fmla="*/ 17253 h 1035170"/>
              <a:gd name="connsiteX21" fmla="*/ 2924355 w 8773064"/>
              <a:gd name="connsiteY21" fmla="*/ 8627 h 1035170"/>
              <a:gd name="connsiteX22" fmla="*/ 3062378 w 8773064"/>
              <a:gd name="connsiteY22" fmla="*/ 0 h 1035170"/>
              <a:gd name="connsiteX23" fmla="*/ 3907766 w 8773064"/>
              <a:gd name="connsiteY23" fmla="*/ 8627 h 1035170"/>
              <a:gd name="connsiteX24" fmla="*/ 4097547 w 8773064"/>
              <a:gd name="connsiteY24" fmla="*/ 43132 h 1035170"/>
              <a:gd name="connsiteX25" fmla="*/ 4123427 w 8773064"/>
              <a:gd name="connsiteY25" fmla="*/ 51759 h 1035170"/>
              <a:gd name="connsiteX26" fmla="*/ 4166559 w 8773064"/>
              <a:gd name="connsiteY26" fmla="*/ 60385 h 1035170"/>
              <a:gd name="connsiteX27" fmla="*/ 4192438 w 8773064"/>
              <a:gd name="connsiteY27" fmla="*/ 69012 h 1035170"/>
              <a:gd name="connsiteX28" fmla="*/ 4226944 w 8773064"/>
              <a:gd name="connsiteY28" fmla="*/ 77638 h 1035170"/>
              <a:gd name="connsiteX29" fmla="*/ 4278702 w 8773064"/>
              <a:gd name="connsiteY29" fmla="*/ 103517 h 1035170"/>
              <a:gd name="connsiteX30" fmla="*/ 4347713 w 8773064"/>
              <a:gd name="connsiteY30" fmla="*/ 138023 h 1035170"/>
              <a:gd name="connsiteX31" fmla="*/ 4416725 w 8773064"/>
              <a:gd name="connsiteY31" fmla="*/ 172529 h 1035170"/>
              <a:gd name="connsiteX32" fmla="*/ 4451230 w 8773064"/>
              <a:gd name="connsiteY32" fmla="*/ 198408 h 1035170"/>
              <a:gd name="connsiteX33" fmla="*/ 4494362 w 8773064"/>
              <a:gd name="connsiteY33" fmla="*/ 224287 h 1035170"/>
              <a:gd name="connsiteX34" fmla="*/ 4520242 w 8773064"/>
              <a:gd name="connsiteY34" fmla="*/ 250166 h 1035170"/>
              <a:gd name="connsiteX35" fmla="*/ 4546121 w 8773064"/>
              <a:gd name="connsiteY35" fmla="*/ 267419 h 1035170"/>
              <a:gd name="connsiteX36" fmla="*/ 4606506 w 8773064"/>
              <a:gd name="connsiteY36" fmla="*/ 327804 h 1035170"/>
              <a:gd name="connsiteX37" fmla="*/ 4649638 w 8773064"/>
              <a:gd name="connsiteY37" fmla="*/ 396816 h 1035170"/>
              <a:gd name="connsiteX38" fmla="*/ 4666891 w 8773064"/>
              <a:gd name="connsiteY38" fmla="*/ 422695 h 1035170"/>
              <a:gd name="connsiteX39" fmla="*/ 4779034 w 8773064"/>
              <a:gd name="connsiteY39" fmla="*/ 517585 h 1035170"/>
              <a:gd name="connsiteX40" fmla="*/ 4804913 w 8773064"/>
              <a:gd name="connsiteY40" fmla="*/ 534838 h 1035170"/>
              <a:gd name="connsiteX41" fmla="*/ 4839419 w 8773064"/>
              <a:gd name="connsiteY41" fmla="*/ 552091 h 1035170"/>
              <a:gd name="connsiteX42" fmla="*/ 4873925 w 8773064"/>
              <a:gd name="connsiteY42" fmla="*/ 577970 h 1035170"/>
              <a:gd name="connsiteX43" fmla="*/ 4925683 w 8773064"/>
              <a:gd name="connsiteY43" fmla="*/ 603849 h 1035170"/>
              <a:gd name="connsiteX44" fmla="*/ 4994694 w 8773064"/>
              <a:gd name="connsiteY44" fmla="*/ 638355 h 1035170"/>
              <a:gd name="connsiteX45" fmla="*/ 5037827 w 8773064"/>
              <a:gd name="connsiteY45" fmla="*/ 672861 h 1035170"/>
              <a:gd name="connsiteX46" fmla="*/ 5063706 w 8773064"/>
              <a:gd name="connsiteY46" fmla="*/ 681487 h 1035170"/>
              <a:gd name="connsiteX47" fmla="*/ 5098211 w 8773064"/>
              <a:gd name="connsiteY47" fmla="*/ 698740 h 1035170"/>
              <a:gd name="connsiteX48" fmla="*/ 5141344 w 8773064"/>
              <a:gd name="connsiteY48" fmla="*/ 715993 h 1035170"/>
              <a:gd name="connsiteX49" fmla="*/ 5218981 w 8773064"/>
              <a:gd name="connsiteY49" fmla="*/ 750499 h 1035170"/>
              <a:gd name="connsiteX50" fmla="*/ 5270740 w 8773064"/>
              <a:gd name="connsiteY50" fmla="*/ 759125 h 1035170"/>
              <a:gd name="connsiteX51" fmla="*/ 5322498 w 8773064"/>
              <a:gd name="connsiteY51" fmla="*/ 776378 h 1035170"/>
              <a:gd name="connsiteX52" fmla="*/ 5365630 w 8773064"/>
              <a:gd name="connsiteY52" fmla="*/ 793631 h 1035170"/>
              <a:gd name="connsiteX53" fmla="*/ 5417389 w 8773064"/>
              <a:gd name="connsiteY53" fmla="*/ 802257 h 1035170"/>
              <a:gd name="connsiteX54" fmla="*/ 5477774 w 8773064"/>
              <a:gd name="connsiteY54" fmla="*/ 819510 h 1035170"/>
              <a:gd name="connsiteX55" fmla="*/ 5607170 w 8773064"/>
              <a:gd name="connsiteY55" fmla="*/ 836763 h 1035170"/>
              <a:gd name="connsiteX56" fmla="*/ 5676181 w 8773064"/>
              <a:gd name="connsiteY56" fmla="*/ 862642 h 1035170"/>
              <a:gd name="connsiteX57" fmla="*/ 5831457 w 8773064"/>
              <a:gd name="connsiteY57" fmla="*/ 879895 h 1035170"/>
              <a:gd name="connsiteX58" fmla="*/ 5900468 w 8773064"/>
              <a:gd name="connsiteY58" fmla="*/ 888521 h 1035170"/>
              <a:gd name="connsiteX59" fmla="*/ 6055744 w 8773064"/>
              <a:gd name="connsiteY59" fmla="*/ 905774 h 1035170"/>
              <a:gd name="connsiteX60" fmla="*/ 6133381 w 8773064"/>
              <a:gd name="connsiteY60" fmla="*/ 923027 h 1035170"/>
              <a:gd name="connsiteX61" fmla="*/ 6202393 w 8773064"/>
              <a:gd name="connsiteY61" fmla="*/ 931653 h 1035170"/>
              <a:gd name="connsiteX62" fmla="*/ 6357668 w 8773064"/>
              <a:gd name="connsiteY62" fmla="*/ 948906 h 1035170"/>
              <a:gd name="connsiteX63" fmla="*/ 6435306 w 8773064"/>
              <a:gd name="connsiteY63" fmla="*/ 957532 h 1035170"/>
              <a:gd name="connsiteX64" fmla="*/ 6659593 w 8773064"/>
              <a:gd name="connsiteY64" fmla="*/ 974785 h 1035170"/>
              <a:gd name="connsiteX65" fmla="*/ 6728604 w 8773064"/>
              <a:gd name="connsiteY65" fmla="*/ 983412 h 1035170"/>
              <a:gd name="connsiteX66" fmla="*/ 6901132 w 8773064"/>
              <a:gd name="connsiteY66" fmla="*/ 1000665 h 1035170"/>
              <a:gd name="connsiteX67" fmla="*/ 7039155 w 8773064"/>
              <a:gd name="connsiteY67" fmla="*/ 1017917 h 1035170"/>
              <a:gd name="connsiteX68" fmla="*/ 7116793 w 8773064"/>
              <a:gd name="connsiteY68" fmla="*/ 1026544 h 1035170"/>
              <a:gd name="connsiteX69" fmla="*/ 7341079 w 8773064"/>
              <a:gd name="connsiteY69" fmla="*/ 1035170 h 1035170"/>
              <a:gd name="connsiteX70" fmla="*/ 8074325 w 8773064"/>
              <a:gd name="connsiteY70" fmla="*/ 1026544 h 1035170"/>
              <a:gd name="connsiteX71" fmla="*/ 8272732 w 8773064"/>
              <a:gd name="connsiteY71" fmla="*/ 1000665 h 1035170"/>
              <a:gd name="connsiteX72" fmla="*/ 8548778 w 8773064"/>
              <a:gd name="connsiteY72" fmla="*/ 974785 h 1035170"/>
              <a:gd name="connsiteX73" fmla="*/ 8609162 w 8773064"/>
              <a:gd name="connsiteY73" fmla="*/ 948906 h 1035170"/>
              <a:gd name="connsiteX74" fmla="*/ 8678174 w 8773064"/>
              <a:gd name="connsiteY74" fmla="*/ 931653 h 1035170"/>
              <a:gd name="connsiteX75" fmla="*/ 8721306 w 8773064"/>
              <a:gd name="connsiteY75" fmla="*/ 888521 h 1035170"/>
              <a:gd name="connsiteX76" fmla="*/ 8747185 w 8773064"/>
              <a:gd name="connsiteY76" fmla="*/ 871268 h 1035170"/>
              <a:gd name="connsiteX77" fmla="*/ 8755811 w 8773064"/>
              <a:gd name="connsiteY77" fmla="*/ 845389 h 1035170"/>
              <a:gd name="connsiteX78" fmla="*/ 8773064 w 8773064"/>
              <a:gd name="connsiteY78" fmla="*/ 81951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8773064" h="1035170">
                <a:moveTo>
                  <a:pt x="0" y="17253"/>
                </a:moveTo>
                <a:cubicBezTo>
                  <a:pt x="149198" y="47095"/>
                  <a:pt x="-80218" y="-646"/>
                  <a:pt x="94891" y="43132"/>
                </a:cubicBezTo>
                <a:cubicBezTo>
                  <a:pt x="117895" y="48883"/>
                  <a:pt x="141239" y="53412"/>
                  <a:pt x="163902" y="60385"/>
                </a:cubicBezTo>
                <a:cubicBezTo>
                  <a:pt x="178702" y="64939"/>
                  <a:pt x="192535" y="72201"/>
                  <a:pt x="207034" y="77638"/>
                </a:cubicBezTo>
                <a:cubicBezTo>
                  <a:pt x="215548" y="80831"/>
                  <a:pt x="224555" y="82683"/>
                  <a:pt x="232913" y="86265"/>
                </a:cubicBezTo>
                <a:cubicBezTo>
                  <a:pt x="244733" y="91331"/>
                  <a:pt x="254889" y="100625"/>
                  <a:pt x="267419" y="103517"/>
                </a:cubicBezTo>
                <a:cubicBezTo>
                  <a:pt x="292791" y="109372"/>
                  <a:pt x="319280" y="108462"/>
                  <a:pt x="345057" y="112144"/>
                </a:cubicBezTo>
                <a:cubicBezTo>
                  <a:pt x="359572" y="114218"/>
                  <a:pt x="373674" y="118696"/>
                  <a:pt x="388189" y="120770"/>
                </a:cubicBezTo>
                <a:cubicBezTo>
                  <a:pt x="434088" y="127327"/>
                  <a:pt x="480476" y="130401"/>
                  <a:pt x="526211" y="138023"/>
                </a:cubicBezTo>
                <a:cubicBezTo>
                  <a:pt x="600837" y="150460"/>
                  <a:pt x="560614" y="144479"/>
                  <a:pt x="646981" y="155276"/>
                </a:cubicBezTo>
                <a:lnTo>
                  <a:pt x="1500996" y="146649"/>
                </a:lnTo>
                <a:cubicBezTo>
                  <a:pt x="1510087" y="146471"/>
                  <a:pt x="1517929" y="139650"/>
                  <a:pt x="1526876" y="138023"/>
                </a:cubicBezTo>
                <a:cubicBezTo>
                  <a:pt x="1549685" y="133876"/>
                  <a:pt x="1572857" y="132054"/>
                  <a:pt x="1595887" y="129397"/>
                </a:cubicBezTo>
                <a:cubicBezTo>
                  <a:pt x="1784427" y="107642"/>
                  <a:pt x="1713658" y="114350"/>
                  <a:pt x="1897811" y="103517"/>
                </a:cubicBezTo>
                <a:cubicBezTo>
                  <a:pt x="1912189" y="100642"/>
                  <a:pt x="1926452" y="97120"/>
                  <a:pt x="1940944" y="94891"/>
                </a:cubicBezTo>
                <a:cubicBezTo>
                  <a:pt x="1999489" y="85885"/>
                  <a:pt x="2027690" y="85625"/>
                  <a:pt x="2087593" y="77638"/>
                </a:cubicBezTo>
                <a:cubicBezTo>
                  <a:pt x="2104930" y="75326"/>
                  <a:pt x="2121980" y="71056"/>
                  <a:pt x="2139351" y="69012"/>
                </a:cubicBezTo>
                <a:cubicBezTo>
                  <a:pt x="2170894" y="65301"/>
                  <a:pt x="2202675" y="63892"/>
                  <a:pt x="2234242" y="60385"/>
                </a:cubicBezTo>
                <a:cubicBezTo>
                  <a:pt x="2254450" y="58140"/>
                  <a:pt x="2274531" y="54851"/>
                  <a:pt x="2294627" y="51759"/>
                </a:cubicBezTo>
                <a:cubicBezTo>
                  <a:pt x="2311914" y="49099"/>
                  <a:pt x="2328976" y="44817"/>
                  <a:pt x="2346385" y="43132"/>
                </a:cubicBezTo>
                <a:cubicBezTo>
                  <a:pt x="2492625" y="28980"/>
                  <a:pt x="2584065" y="24009"/>
                  <a:pt x="2725947" y="17253"/>
                </a:cubicBezTo>
                <a:lnTo>
                  <a:pt x="2924355" y="8627"/>
                </a:lnTo>
                <a:cubicBezTo>
                  <a:pt x="2970392" y="6266"/>
                  <a:pt x="3016370" y="2876"/>
                  <a:pt x="3062378" y="0"/>
                </a:cubicBezTo>
                <a:lnTo>
                  <a:pt x="3907766" y="8627"/>
                </a:lnTo>
                <a:cubicBezTo>
                  <a:pt x="3933135" y="9502"/>
                  <a:pt x="4044129" y="27870"/>
                  <a:pt x="4097547" y="43132"/>
                </a:cubicBezTo>
                <a:cubicBezTo>
                  <a:pt x="4106290" y="45630"/>
                  <a:pt x="4114605" y="49554"/>
                  <a:pt x="4123427" y="51759"/>
                </a:cubicBezTo>
                <a:cubicBezTo>
                  <a:pt x="4137651" y="55315"/>
                  <a:pt x="4152335" y="56829"/>
                  <a:pt x="4166559" y="60385"/>
                </a:cubicBezTo>
                <a:cubicBezTo>
                  <a:pt x="4175381" y="62590"/>
                  <a:pt x="4183695" y="66514"/>
                  <a:pt x="4192438" y="69012"/>
                </a:cubicBezTo>
                <a:cubicBezTo>
                  <a:pt x="4203838" y="72269"/>
                  <a:pt x="4215442" y="74763"/>
                  <a:pt x="4226944" y="77638"/>
                </a:cubicBezTo>
                <a:cubicBezTo>
                  <a:pt x="4301114" y="127085"/>
                  <a:pt x="4207270" y="67800"/>
                  <a:pt x="4278702" y="103517"/>
                </a:cubicBezTo>
                <a:cubicBezTo>
                  <a:pt x="4360188" y="144261"/>
                  <a:pt x="4289356" y="118571"/>
                  <a:pt x="4347713" y="138023"/>
                </a:cubicBezTo>
                <a:cubicBezTo>
                  <a:pt x="4435939" y="196839"/>
                  <a:pt x="4290094" y="102178"/>
                  <a:pt x="4416725" y="172529"/>
                </a:cubicBezTo>
                <a:cubicBezTo>
                  <a:pt x="4429293" y="179511"/>
                  <a:pt x="4439268" y="190433"/>
                  <a:pt x="4451230" y="198408"/>
                </a:cubicBezTo>
                <a:cubicBezTo>
                  <a:pt x="4465181" y="207708"/>
                  <a:pt x="4480949" y="214227"/>
                  <a:pt x="4494362" y="224287"/>
                </a:cubicBezTo>
                <a:cubicBezTo>
                  <a:pt x="4504122" y="231607"/>
                  <a:pt x="4510870" y="242356"/>
                  <a:pt x="4520242" y="250166"/>
                </a:cubicBezTo>
                <a:cubicBezTo>
                  <a:pt x="4528207" y="256803"/>
                  <a:pt x="4538415" y="260483"/>
                  <a:pt x="4546121" y="267419"/>
                </a:cubicBezTo>
                <a:cubicBezTo>
                  <a:pt x="4567279" y="286462"/>
                  <a:pt x="4606506" y="327804"/>
                  <a:pt x="4606506" y="327804"/>
                </a:cubicBezTo>
                <a:cubicBezTo>
                  <a:pt x="4621946" y="374127"/>
                  <a:pt x="4607443" y="340556"/>
                  <a:pt x="4649638" y="396816"/>
                </a:cubicBezTo>
                <a:cubicBezTo>
                  <a:pt x="4655859" y="405110"/>
                  <a:pt x="4660144" y="414823"/>
                  <a:pt x="4666891" y="422695"/>
                </a:cubicBezTo>
                <a:cubicBezTo>
                  <a:pt x="4695375" y="455926"/>
                  <a:pt x="4747420" y="496508"/>
                  <a:pt x="4779034" y="517585"/>
                </a:cubicBezTo>
                <a:cubicBezTo>
                  <a:pt x="4787660" y="523336"/>
                  <a:pt x="4795911" y="529694"/>
                  <a:pt x="4804913" y="534838"/>
                </a:cubicBezTo>
                <a:cubicBezTo>
                  <a:pt x="4816078" y="541218"/>
                  <a:pt x="4828514" y="545275"/>
                  <a:pt x="4839419" y="552091"/>
                </a:cubicBezTo>
                <a:cubicBezTo>
                  <a:pt x="4851611" y="559711"/>
                  <a:pt x="4861596" y="570573"/>
                  <a:pt x="4873925" y="577970"/>
                </a:cubicBezTo>
                <a:cubicBezTo>
                  <a:pt x="4890465" y="587894"/>
                  <a:pt x="4909143" y="593925"/>
                  <a:pt x="4925683" y="603849"/>
                </a:cubicBezTo>
                <a:cubicBezTo>
                  <a:pt x="4988527" y="641556"/>
                  <a:pt x="4930694" y="622356"/>
                  <a:pt x="4994694" y="638355"/>
                </a:cubicBezTo>
                <a:cubicBezTo>
                  <a:pt x="5009072" y="649857"/>
                  <a:pt x="5022213" y="663103"/>
                  <a:pt x="5037827" y="672861"/>
                </a:cubicBezTo>
                <a:cubicBezTo>
                  <a:pt x="5045538" y="677680"/>
                  <a:pt x="5055348" y="677905"/>
                  <a:pt x="5063706" y="681487"/>
                </a:cubicBezTo>
                <a:cubicBezTo>
                  <a:pt x="5075526" y="686553"/>
                  <a:pt x="5086460" y="693517"/>
                  <a:pt x="5098211" y="698740"/>
                </a:cubicBezTo>
                <a:cubicBezTo>
                  <a:pt x="5112362" y="705029"/>
                  <a:pt x="5127193" y="709704"/>
                  <a:pt x="5141344" y="715993"/>
                </a:cubicBezTo>
                <a:cubicBezTo>
                  <a:pt x="5171448" y="729373"/>
                  <a:pt x="5185887" y="741473"/>
                  <a:pt x="5218981" y="750499"/>
                </a:cubicBezTo>
                <a:cubicBezTo>
                  <a:pt x="5235856" y="755101"/>
                  <a:pt x="5253487" y="756250"/>
                  <a:pt x="5270740" y="759125"/>
                </a:cubicBezTo>
                <a:cubicBezTo>
                  <a:pt x="5287993" y="764876"/>
                  <a:pt x="5305407" y="770163"/>
                  <a:pt x="5322498" y="776378"/>
                </a:cubicBezTo>
                <a:cubicBezTo>
                  <a:pt x="5337051" y="781670"/>
                  <a:pt x="5350691" y="789557"/>
                  <a:pt x="5365630" y="793631"/>
                </a:cubicBezTo>
                <a:cubicBezTo>
                  <a:pt x="5382505" y="798233"/>
                  <a:pt x="5400346" y="798324"/>
                  <a:pt x="5417389" y="802257"/>
                </a:cubicBezTo>
                <a:cubicBezTo>
                  <a:pt x="5437787" y="806964"/>
                  <a:pt x="5457305" y="815124"/>
                  <a:pt x="5477774" y="819510"/>
                </a:cubicBezTo>
                <a:cubicBezTo>
                  <a:pt x="5494428" y="823079"/>
                  <a:pt x="5594011" y="835118"/>
                  <a:pt x="5607170" y="836763"/>
                </a:cubicBezTo>
                <a:cubicBezTo>
                  <a:pt x="5630174" y="845389"/>
                  <a:pt x="5652347" y="856684"/>
                  <a:pt x="5676181" y="862642"/>
                </a:cubicBezTo>
                <a:cubicBezTo>
                  <a:pt x="5692958" y="866836"/>
                  <a:pt x="5822981" y="878953"/>
                  <a:pt x="5831457" y="879895"/>
                </a:cubicBezTo>
                <a:cubicBezTo>
                  <a:pt x="5854498" y="882455"/>
                  <a:pt x="5877427" y="885961"/>
                  <a:pt x="5900468" y="888521"/>
                </a:cubicBezTo>
                <a:cubicBezTo>
                  <a:pt x="5932470" y="892077"/>
                  <a:pt x="6020094" y="899483"/>
                  <a:pt x="6055744" y="905774"/>
                </a:cubicBezTo>
                <a:cubicBezTo>
                  <a:pt x="6081851" y="910381"/>
                  <a:pt x="6107274" y="918420"/>
                  <a:pt x="6133381" y="923027"/>
                </a:cubicBezTo>
                <a:cubicBezTo>
                  <a:pt x="6156211" y="927056"/>
                  <a:pt x="6179363" y="928996"/>
                  <a:pt x="6202393" y="931653"/>
                </a:cubicBezTo>
                <a:lnTo>
                  <a:pt x="6357668" y="948906"/>
                </a:lnTo>
                <a:cubicBezTo>
                  <a:pt x="6383547" y="951781"/>
                  <a:pt x="6409318" y="955908"/>
                  <a:pt x="6435306" y="957532"/>
                </a:cubicBezTo>
                <a:cubicBezTo>
                  <a:pt x="6553962" y="964949"/>
                  <a:pt x="6557682" y="963461"/>
                  <a:pt x="6659593" y="974785"/>
                </a:cubicBezTo>
                <a:cubicBezTo>
                  <a:pt x="6682634" y="977345"/>
                  <a:pt x="6705553" y="980942"/>
                  <a:pt x="6728604" y="983412"/>
                </a:cubicBezTo>
                <a:cubicBezTo>
                  <a:pt x="6786071" y="989569"/>
                  <a:pt x="6843782" y="993497"/>
                  <a:pt x="6901132" y="1000665"/>
                </a:cubicBezTo>
                <a:lnTo>
                  <a:pt x="7039155" y="1017917"/>
                </a:lnTo>
                <a:cubicBezTo>
                  <a:pt x="7065008" y="1021019"/>
                  <a:pt x="7090797" y="1025058"/>
                  <a:pt x="7116793" y="1026544"/>
                </a:cubicBezTo>
                <a:cubicBezTo>
                  <a:pt x="7191488" y="1030812"/>
                  <a:pt x="7266317" y="1032295"/>
                  <a:pt x="7341079" y="1035170"/>
                </a:cubicBezTo>
                <a:lnTo>
                  <a:pt x="8074325" y="1026544"/>
                </a:lnTo>
                <a:cubicBezTo>
                  <a:pt x="8165798" y="1023827"/>
                  <a:pt x="8195708" y="1008367"/>
                  <a:pt x="8272732" y="1000665"/>
                </a:cubicBezTo>
                <a:cubicBezTo>
                  <a:pt x="8760213" y="951917"/>
                  <a:pt x="8301951" y="1002212"/>
                  <a:pt x="8548778" y="974785"/>
                </a:cubicBezTo>
                <a:cubicBezTo>
                  <a:pt x="8577059" y="960644"/>
                  <a:pt x="8581235" y="956522"/>
                  <a:pt x="8609162" y="948906"/>
                </a:cubicBezTo>
                <a:cubicBezTo>
                  <a:pt x="8632038" y="942667"/>
                  <a:pt x="8678174" y="931653"/>
                  <a:pt x="8678174" y="931653"/>
                </a:cubicBezTo>
                <a:cubicBezTo>
                  <a:pt x="8747185" y="885645"/>
                  <a:pt x="8663797" y="946030"/>
                  <a:pt x="8721306" y="888521"/>
                </a:cubicBezTo>
                <a:cubicBezTo>
                  <a:pt x="8728637" y="881190"/>
                  <a:pt x="8738559" y="877019"/>
                  <a:pt x="8747185" y="871268"/>
                </a:cubicBezTo>
                <a:cubicBezTo>
                  <a:pt x="8750060" y="862642"/>
                  <a:pt x="8751745" y="853522"/>
                  <a:pt x="8755811" y="845389"/>
                </a:cubicBezTo>
                <a:cubicBezTo>
                  <a:pt x="8760448" y="836116"/>
                  <a:pt x="8773064" y="819510"/>
                  <a:pt x="8773064" y="81951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6588224" y="3717032"/>
            <a:ext cx="2448272" cy="2880320"/>
          </a:xfrm>
          <a:prstGeom prst="roundRect">
            <a:avLst/>
          </a:prstGeom>
          <a:solidFill>
            <a:srgbClr val="B5A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Overview</a:t>
            </a:r>
            <a:r>
              <a:rPr lang="fr-BE" dirty="0" smtClean="0"/>
              <a:t> - MyStandards in a </a:t>
            </a:r>
            <a:r>
              <a:rPr lang="fr-BE" dirty="0" err="1" smtClean="0"/>
              <a:t>Nutshell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Picture 21" descr="network-big_cmyk_warmgray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3528392" cy="3744416"/>
          </a:xfrm>
          <a:prstGeom prst="rect">
            <a:avLst/>
          </a:prstGeom>
          <a:noFill/>
        </p:spPr>
      </p:pic>
      <p:pic>
        <p:nvPicPr>
          <p:cNvPr id="10" name="Picture 25" descr="User_cmyk_warmgray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1127150" cy="1152128"/>
          </a:xfrm>
          <a:prstGeom prst="rect">
            <a:avLst/>
          </a:prstGeom>
          <a:noFill/>
        </p:spPr>
      </p:pic>
      <p:pic>
        <p:nvPicPr>
          <p:cNvPr id="11" name="Picture 58" descr="Transf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2632" y="3919909"/>
            <a:ext cx="1125537" cy="1571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23771" y="351316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b="1" smtClean="0">
                <a:solidFill>
                  <a:srgbClr val="894523"/>
                </a:solidFill>
              </a:rPr>
              <a:t>Internet</a:t>
            </a:r>
            <a:endParaRPr lang="en-GB" sz="3600" b="1">
              <a:solidFill>
                <a:srgbClr val="894523"/>
              </a:solidFill>
            </a:endParaRPr>
          </a:p>
        </p:txBody>
      </p:sp>
      <p:pic>
        <p:nvPicPr>
          <p:cNvPr id="14" name="Picture 43" descr="mainframe_cmyk_warmgray_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845157"/>
            <a:ext cx="1008112" cy="1464163"/>
          </a:xfrm>
          <a:prstGeom prst="rect">
            <a:avLst/>
          </a:prstGeom>
          <a:noFill/>
        </p:spPr>
      </p:pic>
      <p:pic>
        <p:nvPicPr>
          <p:cNvPr id="15" name="Picture 58" descr="Transf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6051">
            <a:off x="6333032" y="4621348"/>
            <a:ext cx="1125537" cy="15716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568615" y="3750131"/>
            <a:ext cx="2575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MyStandards</a:t>
            </a:r>
          </a:p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Web Application</a:t>
            </a:r>
            <a:endParaRPr lang="en-GB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607295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smtClean="0">
                <a:solidFill>
                  <a:srgbClr val="CC6633"/>
                </a:solidFill>
              </a:rPr>
              <a:t>User PC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79512" y="3140968"/>
            <a:ext cx="2592288" cy="129614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23528" y="3284984"/>
            <a:ext cx="1008112" cy="1008112"/>
          </a:xfrm>
          <a:prstGeom prst="roundRect">
            <a:avLst/>
          </a:prstGeom>
          <a:solidFill>
            <a:srgbClr val="CC6633"/>
          </a:solidFill>
          <a:ln w="9525" cap="flat" cmpd="sng" algn="ctr">
            <a:solidFill>
              <a:srgbClr val="89452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fr-BE" sz="1400" b="1" smtClean="0">
              <a:solidFill>
                <a:schemeClr val="bg1">
                  <a:lumMod val="95000"/>
                </a:schemeClr>
              </a:solidFill>
            </a:endParaRPr>
          </a:p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Web Browser</a:t>
            </a:r>
            <a:endParaRPr lang="en-GB" sz="1400" b="1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452320" y="2924944"/>
            <a:ext cx="792088" cy="792088"/>
          </a:xfrm>
          <a:prstGeom prst="ellipse">
            <a:avLst/>
          </a:prstGeom>
          <a:solidFill>
            <a:srgbClr val="B5A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rPr>
              <a:t>1</a:t>
            </a: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" name="Arc 30"/>
          <p:cNvSpPr/>
          <p:nvPr/>
        </p:nvSpPr>
        <p:spPr bwMode="auto">
          <a:xfrm>
            <a:off x="7452320" y="5445224"/>
            <a:ext cx="914400" cy="914400"/>
          </a:xfrm>
          <a:prstGeom prst="arc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03648" y="2276872"/>
            <a:ext cx="5994679" cy="3185777"/>
            <a:chOff x="1403648" y="2276872"/>
            <a:chExt cx="5994679" cy="318577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1403648" y="3284984"/>
              <a:ext cx="1296144" cy="1008112"/>
            </a:xfrm>
            <a:prstGeom prst="roundRect">
              <a:avLst/>
            </a:prstGeom>
            <a:solidFill>
              <a:srgbClr val="B5A3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2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BE" sz="1200" b="1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Arial" charset="0"/>
                </a:rPr>
                <a:t>MyStandards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BE" sz="1200" b="1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Arial" charset="0"/>
                </a:rPr>
                <a:t>Editor</a:t>
              </a:r>
              <a:endParaRPr kumimoji="0" lang="en-GB" sz="12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763688" y="2276872"/>
              <a:ext cx="792088" cy="792088"/>
            </a:xfrm>
            <a:prstGeom prst="ellipse">
              <a:avLst/>
            </a:prstGeom>
            <a:solidFill>
              <a:srgbClr val="B5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BE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555776" y="4221088"/>
              <a:ext cx="4842551" cy="1241561"/>
            </a:xfrm>
            <a:custGeom>
              <a:avLst/>
              <a:gdLst>
                <a:gd name="connsiteX0" fmla="*/ 4643252 w 4643252"/>
                <a:gd name="connsiteY0" fmla="*/ 1056904 h 1056904"/>
                <a:gd name="connsiteX1" fmla="*/ 2493819 w 4643252"/>
                <a:gd name="connsiteY1" fmla="*/ 154380 h 1056904"/>
                <a:gd name="connsiteX2" fmla="*/ 510639 w 4643252"/>
                <a:gd name="connsiteY2" fmla="*/ 178130 h 1056904"/>
                <a:gd name="connsiteX3" fmla="*/ 0 w 4643252"/>
                <a:gd name="connsiteY3" fmla="*/ 0 h 1056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3252" h="1056904">
                  <a:moveTo>
                    <a:pt x="4643252" y="1056904"/>
                  </a:moveTo>
                  <a:cubicBezTo>
                    <a:pt x="3912920" y="678873"/>
                    <a:pt x="3182588" y="300842"/>
                    <a:pt x="2493819" y="154380"/>
                  </a:cubicBezTo>
                  <a:cubicBezTo>
                    <a:pt x="1805050" y="7918"/>
                    <a:pt x="926276" y="203860"/>
                    <a:pt x="510639" y="178130"/>
                  </a:cubicBezTo>
                  <a:cubicBezTo>
                    <a:pt x="95003" y="152400"/>
                    <a:pt x="47501" y="76200"/>
                    <a:pt x="0" y="0"/>
                  </a:cubicBezTo>
                </a:path>
              </a:pathLst>
            </a:custGeom>
            <a:noFill/>
            <a:ln w="76200" cap="flat" cmpd="sng" algn="ctr">
              <a:solidFill>
                <a:srgbClr val="894523"/>
              </a:solidFill>
              <a:prstDash val="sysDash"/>
              <a:round/>
              <a:headEnd type="diamond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8692" y="4437112"/>
              <a:ext cx="14414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800" b="1" smtClean="0">
                  <a:solidFill>
                    <a:srgbClr val="894523"/>
                  </a:solidFill>
                </a:rPr>
                <a:t>Download</a:t>
              </a:r>
            </a:p>
            <a:p>
              <a:r>
                <a:rPr lang="fr-BE" sz="1800" b="1" smtClean="0">
                  <a:solidFill>
                    <a:srgbClr val="894523"/>
                  </a:solidFill>
                </a:rPr>
                <a:t>Application</a:t>
              </a:r>
              <a:endParaRPr lang="en-GB" sz="1800" b="1" smtClean="0">
                <a:solidFill>
                  <a:srgbClr val="894523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95699" y="2780928"/>
            <a:ext cx="4833257" cy="2111707"/>
            <a:chOff x="2695699" y="2780928"/>
            <a:chExt cx="4833257" cy="2111707"/>
          </a:xfrm>
        </p:grpSpPr>
        <p:sp>
          <p:nvSpPr>
            <p:cNvPr id="36" name="Freeform 35"/>
            <p:cNvSpPr/>
            <p:nvPr/>
          </p:nvSpPr>
          <p:spPr bwMode="auto">
            <a:xfrm>
              <a:off x="2695699" y="3212977"/>
              <a:ext cx="4833257" cy="1679658"/>
            </a:xfrm>
            <a:custGeom>
              <a:avLst/>
              <a:gdLst>
                <a:gd name="connsiteX0" fmla="*/ 0 w 4833257"/>
                <a:gd name="connsiteY0" fmla="*/ 340426 h 1670463"/>
                <a:gd name="connsiteX1" fmla="*/ 2731324 w 4833257"/>
                <a:gd name="connsiteY1" fmla="*/ 221673 h 1670463"/>
                <a:gd name="connsiteX2" fmla="*/ 4833257 w 4833257"/>
                <a:gd name="connsiteY2" fmla="*/ 1670463 h 167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33257" h="1670463">
                  <a:moveTo>
                    <a:pt x="0" y="340426"/>
                  </a:moveTo>
                  <a:cubicBezTo>
                    <a:pt x="962890" y="170213"/>
                    <a:pt x="1925781" y="0"/>
                    <a:pt x="2731324" y="221673"/>
                  </a:cubicBezTo>
                  <a:cubicBezTo>
                    <a:pt x="3536867" y="443346"/>
                    <a:pt x="4185062" y="1056904"/>
                    <a:pt x="4833257" y="1670463"/>
                  </a:cubicBezTo>
                </a:path>
              </a:pathLst>
            </a:custGeom>
            <a:noFill/>
            <a:ln w="76200" cap="flat" cmpd="sng" algn="ctr">
              <a:solidFill>
                <a:srgbClr val="894523"/>
              </a:solidFill>
              <a:prstDash val="sysDash"/>
              <a:round/>
              <a:headEnd type="diamond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67944" y="2780928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800" b="1" smtClean="0">
                  <a:solidFill>
                    <a:srgbClr val="894523"/>
                  </a:solidFill>
                </a:rPr>
                <a:t>Upload MPs</a:t>
              </a:r>
              <a:endParaRPr lang="en-GB" sz="1800" b="1" smtClean="0">
                <a:solidFill>
                  <a:srgbClr val="894523"/>
                </a:solidFill>
              </a:endParaRPr>
            </a:p>
          </p:txBody>
        </p:sp>
      </p:grpSp>
      <p:sp>
        <p:nvSpPr>
          <p:cNvPr id="40" name="Freeform 39"/>
          <p:cNvSpPr/>
          <p:nvPr/>
        </p:nvSpPr>
        <p:spPr bwMode="auto">
          <a:xfrm>
            <a:off x="595745" y="4370119"/>
            <a:ext cx="6980712" cy="1686297"/>
          </a:xfrm>
          <a:custGeom>
            <a:avLst/>
            <a:gdLst>
              <a:gd name="connsiteX0" fmla="*/ 294904 w 6980712"/>
              <a:gd name="connsiteY0" fmla="*/ 0 h 1686297"/>
              <a:gd name="connsiteX1" fmla="*/ 769917 w 6980712"/>
              <a:gd name="connsiteY1" fmla="*/ 795647 h 1686297"/>
              <a:gd name="connsiteX2" fmla="*/ 4914406 w 6980712"/>
              <a:gd name="connsiteY2" fmla="*/ 807523 h 1686297"/>
              <a:gd name="connsiteX3" fmla="*/ 6030686 w 6980712"/>
              <a:gd name="connsiteY3" fmla="*/ 1508167 h 1686297"/>
              <a:gd name="connsiteX4" fmla="*/ 6980712 w 6980712"/>
              <a:gd name="connsiteY4" fmla="*/ 1686297 h 168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712" h="1686297">
                <a:moveTo>
                  <a:pt x="294904" y="0"/>
                </a:moveTo>
                <a:cubicBezTo>
                  <a:pt x="147452" y="330530"/>
                  <a:pt x="0" y="661060"/>
                  <a:pt x="769917" y="795647"/>
                </a:cubicBezTo>
                <a:cubicBezTo>
                  <a:pt x="1539834" y="930234"/>
                  <a:pt x="4037611" y="688770"/>
                  <a:pt x="4914406" y="807523"/>
                </a:cubicBezTo>
                <a:cubicBezTo>
                  <a:pt x="5791201" y="926276"/>
                  <a:pt x="5686302" y="1361705"/>
                  <a:pt x="6030686" y="1508167"/>
                </a:cubicBezTo>
                <a:cubicBezTo>
                  <a:pt x="6375070" y="1654629"/>
                  <a:pt x="6677891" y="1670463"/>
                  <a:pt x="6980712" y="1686297"/>
                </a:cubicBezTo>
              </a:path>
            </a:pathLst>
          </a:custGeom>
          <a:noFill/>
          <a:ln w="76200" cap="flat" cmpd="sng" algn="ctr">
            <a:solidFill>
              <a:srgbClr val="CC6633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/>
          </a:p>
        </p:txBody>
      </p:sp>
      <p:sp>
        <p:nvSpPr>
          <p:cNvPr id="41" name="TextBox 40"/>
          <p:cNvSpPr txBox="1"/>
          <p:nvPr/>
        </p:nvSpPr>
        <p:spPr>
          <a:xfrm>
            <a:off x="1115616" y="5301208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smtClean="0">
                <a:solidFill>
                  <a:srgbClr val="CC6633"/>
                </a:solidFill>
              </a:rPr>
              <a:t>Interact with</a:t>
            </a:r>
          </a:p>
          <a:p>
            <a:r>
              <a:rPr lang="fr-BE" sz="1800" b="1" smtClean="0">
                <a:solidFill>
                  <a:srgbClr val="CC6633"/>
                </a:solidFill>
              </a:rPr>
              <a:t>MyStandards</a:t>
            </a:r>
            <a:endParaRPr lang="en-GB" sz="1800" b="1" smtClean="0">
              <a:solidFill>
                <a:srgbClr val="CC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1" descr="network-big_cmyk_warmgray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210" y="1345714"/>
            <a:ext cx="4382219" cy="1940943"/>
          </a:xfrm>
          <a:prstGeom prst="rect">
            <a:avLst/>
          </a:prstGeom>
          <a:noFill/>
        </p:spPr>
      </p:pic>
      <p:sp>
        <p:nvSpPr>
          <p:cNvPr id="64" name="Rounded Rectangle 63"/>
          <p:cNvSpPr/>
          <p:nvPr/>
        </p:nvSpPr>
        <p:spPr bwMode="auto">
          <a:xfrm>
            <a:off x="854015" y="1733908"/>
            <a:ext cx="3757765" cy="888521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955" y="1743799"/>
            <a:ext cx="3860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MyStandards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(Swift.com/MyStandards)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the components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822146" y="1664905"/>
            <a:ext cx="4364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View MTs &amp; MX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View market practice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Comment on a market practice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822146" y="4983155"/>
            <a:ext cx="4019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Enter market practice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78030" y="4922788"/>
            <a:ext cx="3757765" cy="888521"/>
            <a:chOff x="878030" y="4456984"/>
            <a:chExt cx="3757765" cy="888521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878030" y="4456984"/>
              <a:ext cx="3757765" cy="88852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50550" y="4466875"/>
              <a:ext cx="33152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Usage Guideline Editor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999" y="2469349"/>
            <a:ext cx="4146493" cy="2560320"/>
            <a:chOff x="63999" y="2469349"/>
            <a:chExt cx="4146493" cy="2560320"/>
          </a:xfrm>
        </p:grpSpPr>
        <p:cxnSp>
          <p:nvCxnSpPr>
            <p:cNvPr id="70" name="Straight Arrow Connector 69"/>
            <p:cNvCxnSpPr/>
            <p:nvPr/>
          </p:nvCxnSpPr>
          <p:spPr bwMode="auto">
            <a:xfrm flipV="1">
              <a:off x="2656921" y="2469349"/>
              <a:ext cx="0" cy="256032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2665548" y="3467819"/>
              <a:ext cx="914400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4"/>
            <p:cNvSpPr/>
            <p:nvPr/>
          </p:nvSpPr>
          <p:spPr bwMode="auto">
            <a:xfrm>
              <a:off x="2604977" y="3359474"/>
              <a:ext cx="106325" cy="7336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99" y="3239710"/>
              <a:ext cx="41464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Import (upload) a message usage &amp; other documents to MyStandards</a:t>
              </a:r>
              <a:endParaRPr lang="en-US" i="1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502" y="6268657"/>
            <a:ext cx="855523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Only publishers can download the editor.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0426526">
            <a:off x="716693" y="133930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 err="1" smtClean="0">
                <a:solidFill>
                  <a:srgbClr val="894523"/>
                </a:solidFill>
              </a:rPr>
              <a:t>Inte</a:t>
            </a:r>
            <a:endParaRPr lang="en-GB" sz="1200" b="1" dirty="0">
              <a:solidFill>
                <a:srgbClr val="8945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1342412">
            <a:off x="994251" y="128466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 err="1" smtClean="0">
                <a:solidFill>
                  <a:srgbClr val="894523"/>
                </a:solidFill>
              </a:rPr>
              <a:t>rnet</a:t>
            </a:r>
            <a:endParaRPr lang="en-GB" sz="1200" b="1" dirty="0">
              <a:solidFill>
                <a:srgbClr val="89452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755" y="4718629"/>
            <a:ext cx="1268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</a:rPr>
              <a:t>Your computer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6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Standards – some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1084" y="1599643"/>
            <a:ext cx="617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 more formal and less ambiguous method to specify the use of a message.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84" y="2469885"/>
            <a:ext cx="6289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All market practice, NMPG and other usage restrictions in the same place, following the same conventions.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083" y="3683027"/>
            <a:ext cx="6348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Easier collaboration for the review of a market practice and consensus building.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083" y="4551750"/>
            <a:ext cx="968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Allows easier impact analysis when a standard changes.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7109" y="1199449"/>
            <a:ext cx="26125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FFCC00"/>
              </a:buClr>
            </a:pPr>
            <a:r>
              <a:rPr lang="en-US" i="1" dirty="0">
                <a:solidFill>
                  <a:srgbClr val="0070C0"/>
                </a:solidFill>
              </a:rPr>
              <a:t>S</a:t>
            </a:r>
            <a:r>
              <a:rPr lang="en-US" i="1" dirty="0" smtClean="0">
                <a:solidFill>
                  <a:srgbClr val="0070C0"/>
                </a:solidFill>
              </a:rPr>
              <a:t>hould ease the implementation </a:t>
            </a:r>
          </a:p>
          <a:p>
            <a:pPr algn="r">
              <a:buClr>
                <a:srgbClr val="FFCC00"/>
              </a:buClr>
            </a:pPr>
            <a:r>
              <a:rPr lang="en-US" i="1" dirty="0" smtClean="0">
                <a:solidFill>
                  <a:srgbClr val="0070C0"/>
                </a:solidFill>
              </a:rPr>
              <a:t>of a standard at institution level (schemas can be generated to facilitate this)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083" y="5033609"/>
            <a:ext cx="7889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smtClean="0"/>
              <a:t>Easier migration of a market practice from one </a:t>
            </a:r>
          </a:p>
          <a:p>
            <a:pPr marL="342900" indent="-342900">
              <a:buClr>
                <a:srgbClr val="FFCC00"/>
              </a:buClr>
            </a:pPr>
            <a:r>
              <a:rPr lang="en-US" dirty="0"/>
              <a:t>	</a:t>
            </a:r>
            <a:r>
              <a:rPr lang="en-US" dirty="0" smtClean="0"/>
              <a:t>version of the standard to another.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6195210" y="1720964"/>
            <a:ext cx="409575" cy="1686470"/>
          </a:xfrm>
          <a:prstGeom prst="rightBrac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083" y="5811910"/>
            <a:ext cx="500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C00"/>
              </a:buClr>
              <a:buFont typeface="Arial" pitchFamily="34" charset="0"/>
              <a:buChar char="•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0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purl.org/dc/dcmitype/"/>
    <ds:schemaRef ds:uri="http://schemas.microsoft.com/sharepoint/v3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46416</TotalTime>
  <Words>1046</Words>
  <Application>Microsoft Office PowerPoint</Application>
  <PresentationFormat>On-screen Show (4:3)</PresentationFormat>
  <Paragraphs>338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SWIFT_PPT_Template_20080902</vt:lpstr>
      <vt:lpstr>Default Design</vt:lpstr>
      <vt:lpstr>MyStandards  Status of Market Practices Contents</vt:lpstr>
      <vt:lpstr>Agenda</vt:lpstr>
      <vt:lpstr>1. MyStandards is about content…</vt:lpstr>
      <vt:lpstr>MyStandards is a platform</vt:lpstr>
      <vt:lpstr>Building a solution collaboratively </vt:lpstr>
      <vt:lpstr>2. Overview - MyStandards in a Nutshell</vt:lpstr>
      <vt:lpstr>Overview - MyStandards in a Nutshell</vt:lpstr>
      <vt:lpstr>MyStandards – the components</vt:lpstr>
      <vt:lpstr>My Standards – some benefits</vt:lpstr>
      <vt:lpstr>3. Funds MyStandards Groups on MyStandards</vt:lpstr>
      <vt:lpstr>IF MyStandards: Posting of MPs </vt:lpstr>
      <vt:lpstr>IF MyStandards: Business Processes Covered</vt:lpstr>
      <vt:lpstr>S&amp;R MyStandards: Posting of MPs </vt:lpstr>
      <vt:lpstr>S&amp;R MyStandards: Business Processes Covered</vt:lpstr>
      <vt:lpstr>CA MyStandards: Posting of MPs</vt:lpstr>
      <vt:lpstr>CA MyStandards: MPs Covered</vt:lpstr>
      <vt:lpstr>4. MyStandards – Current and Next steps</vt:lpstr>
      <vt:lpstr>PowerPoint Presentation</vt:lpstr>
      <vt:lpstr>PowerPoint Presentation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LITTRE Jacques</cp:lastModifiedBy>
  <cp:revision>671</cp:revision>
  <cp:lastPrinted>2012-04-10T08:16:55Z</cp:lastPrinted>
  <dcterms:created xsi:type="dcterms:W3CDTF">2010-08-25T06:24:33Z</dcterms:created>
  <dcterms:modified xsi:type="dcterms:W3CDTF">2012-11-05T00:06:42Z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