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4" r:id="rId3"/>
    <p:sldId id="271" r:id="rId4"/>
    <p:sldId id="275" r:id="rId5"/>
    <p:sldId id="263" r:id="rId6"/>
  </p:sldIdLst>
  <p:sldSz cx="10287000" cy="6858000" type="35mm"/>
  <p:notesSz cx="672465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463" autoAdjust="0"/>
  </p:normalViewPr>
  <p:slideViewPr>
    <p:cSldViewPr>
      <p:cViewPr varScale="1">
        <p:scale>
          <a:sx n="103" d="100"/>
          <a:sy n="103" d="100"/>
        </p:scale>
        <p:origin x="-162" y="-10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B06893-2643-47DA-A0BB-7621FAEE10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85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54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8963" y="741363"/>
            <a:ext cx="5548312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465" y="4690269"/>
            <a:ext cx="537972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955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541" y="9378955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B612BC-73C4-4C3B-A435-6E52AFA883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66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9771428" y="116632"/>
            <a:ext cx="376706" cy="155364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baseline="0" dirty="0" smtClean="0">
                <a:solidFill>
                  <a:schemeClr val="bg1"/>
                </a:solidFill>
              </a:rPr>
              <a:t>Public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00300" y="2730500"/>
            <a:ext cx="6602412" cy="10795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00300" y="3962401"/>
            <a:ext cx="6602412" cy="685799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02A12-8246-4EA4-B74C-2213FCBB7E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9761069" y="116632"/>
            <a:ext cx="376706" cy="15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baseline="0" dirty="0" smtClean="0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248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663" y="2057400"/>
            <a:ext cx="3567112" cy="3698875"/>
          </a:xfrm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175" y="2057400"/>
            <a:ext cx="3568700" cy="3698875"/>
          </a:xfrm>
        </p:spPr>
        <p:txBody>
          <a:bodyPr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2559C8-3212-43B0-A3B3-EDFF9A84334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9761069" y="116632"/>
            <a:ext cx="376706" cy="15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baseline="0" dirty="0" smtClean="0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07892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02A12-8246-4EA4-B74C-2213FCBB7E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9761070" y="116632"/>
            <a:ext cx="376705" cy="15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baseline="0" dirty="0" smtClean="0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5152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02A12-8246-4EA4-B74C-2213FCBB7E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9761070" y="116632"/>
            <a:ext cx="376705" cy="15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000" b="0" baseline="0" dirty="0" smtClean="0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791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4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500063"/>
            <a:ext cx="72882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title</a:t>
            </a:r>
            <a:br>
              <a:rPr lang="en-GB" altLang="en-US" dirty="0" smtClean="0"/>
            </a:br>
            <a:r>
              <a:rPr lang="en-GB" altLang="en-US" dirty="0" smtClean="0"/>
              <a:t>Subtitle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7663" y="2057400"/>
            <a:ext cx="728821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Bullet list level 1</a:t>
            </a:r>
          </a:p>
          <a:p>
            <a:pPr lvl="1"/>
            <a:r>
              <a:rPr lang="en-GB" altLang="en-US" dirty="0" smtClean="0"/>
              <a:t>Bullet list level 2</a:t>
            </a:r>
          </a:p>
          <a:p>
            <a:pPr lvl="2"/>
            <a:r>
              <a:rPr lang="en-GB" altLang="en-US" dirty="0" smtClean="0"/>
              <a:t>Bullet list level 3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2011" y="6525344"/>
            <a:ext cx="385763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9DC1BE01-4DFE-4A9C-BDA9-2ECDD8CBAD8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6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698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Century Gothic" panose="020B0502020202020204" pitchFamily="34" charset="0"/>
        <a:buChar char="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30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" panose="02020603050405020304" pitchFamily="18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173538" indent="-2286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rgbClr val="4C4C4C"/>
          </a:solidFill>
          <a:latin typeface="+mn-lt"/>
          <a:ea typeface="+mn-ea"/>
          <a:cs typeface="+mn-cs"/>
        </a:defRPr>
      </a:lvl4pPr>
      <a:lvl5pPr marL="4581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CMH-TF – Corporate 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(slide from the ECB)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100" t="14160" r="24801" b="7441"/>
          <a:stretch/>
        </p:blipFill>
        <p:spPr>
          <a:xfrm>
            <a:off x="1609329" y="1249345"/>
            <a:ext cx="7296546" cy="54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 harmonisation to support ECMS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21819" y="1988840"/>
            <a:ext cx="2521480" cy="527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/>
              <a:t>CSD</a:t>
            </a:r>
          </a:p>
        </p:txBody>
      </p:sp>
      <p:sp>
        <p:nvSpPr>
          <p:cNvPr id="8" name="Left-Right Arrow 7"/>
          <p:cNvSpPr/>
          <p:nvPr/>
        </p:nvSpPr>
        <p:spPr bwMode="auto">
          <a:xfrm rot="16200000">
            <a:off x="758269" y="2911056"/>
            <a:ext cx="992397" cy="369332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9134" y="2664833"/>
            <a:ext cx="10406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Announcement</a:t>
            </a:r>
          </a:p>
          <a:p>
            <a:r>
              <a:rPr lang="en-US" sz="1000" dirty="0" smtClean="0"/>
              <a:t>Instructions</a:t>
            </a:r>
          </a:p>
          <a:p>
            <a:r>
              <a:rPr lang="en-US" sz="1000" dirty="0" smtClean="0"/>
              <a:t>Entitlement</a:t>
            </a:r>
          </a:p>
          <a:p>
            <a:r>
              <a:rPr lang="en-US" sz="1000" dirty="0" smtClean="0"/>
              <a:t>Payment</a:t>
            </a:r>
          </a:p>
          <a:p>
            <a:r>
              <a:rPr lang="en-US" sz="1000" dirty="0" smtClean="0"/>
              <a:t>(Reversal)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818" y="5361708"/>
            <a:ext cx="2521481" cy="527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/>
              <a:t>Counterparties</a:t>
            </a:r>
          </a:p>
          <a:p>
            <a:pPr algn="ctr"/>
            <a:r>
              <a:rPr lang="en-US" sz="1400" b="1" dirty="0"/>
              <a:t>(collateral giver</a:t>
            </a:r>
            <a:r>
              <a:rPr lang="en-US" sz="1400" b="1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819" y="3675275"/>
            <a:ext cx="865297" cy="527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/>
              <a:t>ECMS</a:t>
            </a:r>
            <a:endParaRPr lang="en-US" sz="1400" b="1" dirty="0"/>
          </a:p>
        </p:txBody>
      </p:sp>
      <p:sp>
        <p:nvSpPr>
          <p:cNvPr id="16" name="Left-Right Arrow 15"/>
          <p:cNvSpPr/>
          <p:nvPr/>
        </p:nvSpPr>
        <p:spPr bwMode="auto">
          <a:xfrm rot="16200000">
            <a:off x="758270" y="4597489"/>
            <a:ext cx="992397" cy="369332"/>
          </a:xfrm>
          <a:prstGeom prst="left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9134" y="4356103"/>
            <a:ext cx="10406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Announcement</a:t>
            </a:r>
          </a:p>
          <a:p>
            <a:r>
              <a:rPr lang="en-US" sz="1000" dirty="0"/>
              <a:t>Instructions</a:t>
            </a:r>
          </a:p>
          <a:p>
            <a:r>
              <a:rPr lang="en-US" sz="1000" dirty="0"/>
              <a:t>Entitlement</a:t>
            </a:r>
          </a:p>
          <a:p>
            <a:r>
              <a:rPr lang="en-US" sz="1000" dirty="0"/>
              <a:t>Payment</a:t>
            </a:r>
          </a:p>
          <a:p>
            <a:r>
              <a:rPr lang="en-US" sz="1000" dirty="0"/>
              <a:t>(Reversal)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207396" y="1988840"/>
            <a:ext cx="5472608" cy="3975751"/>
          </a:xfrm>
          <a:noFill/>
          <a:ln w="3175">
            <a:noFill/>
          </a:ln>
          <a:effectLst/>
        </p:spPr>
        <p:txBody>
          <a:bodyPr/>
          <a:lstStyle/>
          <a:p>
            <a:pPr marL="0" indent="0">
              <a:buNone/>
            </a:pPr>
            <a:r>
              <a:rPr lang="en-GB" sz="1300" b="1" dirty="0" smtClean="0"/>
              <a:t>Harmonisation principles…</a:t>
            </a:r>
          </a:p>
          <a:p>
            <a:pPr marL="0" indent="0">
              <a:buNone/>
            </a:pPr>
            <a:endParaRPr lang="en-GB" sz="1300" b="1" dirty="0"/>
          </a:p>
          <a:p>
            <a:pPr marL="0" indent="0">
              <a:buNone/>
            </a:pPr>
            <a:r>
              <a:rPr lang="en-GB" sz="1300" b="1" dirty="0" smtClean="0"/>
              <a:t>… driven by </a:t>
            </a:r>
            <a:r>
              <a:rPr lang="en-GB" sz="1300" b="1" dirty="0"/>
              <a:t>the need to have common </a:t>
            </a:r>
            <a:r>
              <a:rPr lang="en-GB" sz="1300" b="1" dirty="0" smtClean="0"/>
              <a:t>processes and interactions</a:t>
            </a:r>
            <a:endParaRPr lang="en-GB" sz="1300" dirty="0"/>
          </a:p>
          <a:p>
            <a:pPr lvl="1"/>
            <a:r>
              <a:rPr lang="en-GB" sz="1200" dirty="0"/>
              <a:t>between ECMS and the CSDs</a:t>
            </a:r>
          </a:p>
          <a:p>
            <a:pPr lvl="1"/>
            <a:r>
              <a:rPr lang="en-GB" sz="1200" dirty="0"/>
              <a:t>between ECMS and </a:t>
            </a:r>
            <a:r>
              <a:rPr lang="en-GB" sz="1200" dirty="0" smtClean="0"/>
              <a:t>the counterparties</a:t>
            </a:r>
          </a:p>
          <a:p>
            <a:pPr lvl="1"/>
            <a:endParaRPr lang="en-GB" sz="1300" dirty="0"/>
          </a:p>
          <a:p>
            <a:pPr marL="0" indent="0">
              <a:buNone/>
            </a:pPr>
            <a:r>
              <a:rPr lang="en-GB" sz="1300" dirty="0" smtClean="0"/>
              <a:t>… </a:t>
            </a:r>
            <a:r>
              <a:rPr lang="en-GB" sz="1300" b="1" dirty="0" smtClean="0"/>
              <a:t>leveraging </a:t>
            </a:r>
            <a:r>
              <a:rPr lang="en-GB" sz="1300" b="1" dirty="0"/>
              <a:t>existing standards</a:t>
            </a:r>
          </a:p>
          <a:p>
            <a:pPr lvl="1"/>
            <a:r>
              <a:rPr lang="en-GB" sz="1200" dirty="0"/>
              <a:t>CAJWG</a:t>
            </a:r>
          </a:p>
          <a:p>
            <a:pPr lvl="1"/>
            <a:r>
              <a:rPr lang="en-GB" sz="1200" dirty="0"/>
              <a:t>CASG</a:t>
            </a:r>
          </a:p>
          <a:p>
            <a:pPr lvl="1"/>
            <a:r>
              <a:rPr lang="en-GB" sz="1200" dirty="0" smtClean="0"/>
              <a:t>ISO</a:t>
            </a:r>
          </a:p>
          <a:p>
            <a:pPr lvl="1"/>
            <a:r>
              <a:rPr lang="en-GB" sz="1200" dirty="0" smtClean="0"/>
              <a:t>SMPG</a:t>
            </a:r>
          </a:p>
          <a:p>
            <a:pPr lvl="1"/>
            <a:endParaRPr lang="en-GB" sz="1300" dirty="0"/>
          </a:p>
          <a:p>
            <a:pPr marL="0" indent="0">
              <a:buNone/>
            </a:pPr>
            <a:r>
              <a:rPr lang="en-GB" sz="1300" dirty="0" smtClean="0"/>
              <a:t>… </a:t>
            </a:r>
            <a:r>
              <a:rPr lang="en-GB" sz="1300" b="1" dirty="0" smtClean="0"/>
              <a:t>relying on ISO20022 messaging</a:t>
            </a:r>
          </a:p>
          <a:p>
            <a:pPr lvl="1"/>
            <a:r>
              <a:rPr lang="en-GB" sz="1200" dirty="0" smtClean="0"/>
              <a:t>CSDs </a:t>
            </a:r>
            <a:r>
              <a:rPr lang="en-GB" sz="1200" dirty="0"/>
              <a:t>and </a:t>
            </a:r>
            <a:r>
              <a:rPr lang="en-GB" sz="1200" dirty="0" smtClean="0"/>
              <a:t>counterparties </a:t>
            </a:r>
            <a:r>
              <a:rPr lang="en-GB" sz="1200" dirty="0"/>
              <a:t>must be ready for </a:t>
            </a:r>
            <a:r>
              <a:rPr lang="en-GB" sz="1200" dirty="0" smtClean="0"/>
              <a:t>ISO20022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757922" y="3675273"/>
            <a:ext cx="1585378" cy="527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 smtClean="0"/>
              <a:t>NCB</a:t>
            </a:r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/>
              <a:t>collateral taker)</a:t>
            </a:r>
          </a:p>
        </p:txBody>
      </p:sp>
    </p:spTree>
    <p:extLst>
      <p:ext uri="{BB962C8B-B14F-4D97-AF65-F5344CB8AC3E}">
        <p14:creationId xmlns:p14="http://schemas.microsoft.com/office/powerpoint/2010/main" val="35439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 harmonisation - Main </a:t>
            </a:r>
            <a:r>
              <a:rPr lang="en-GB" dirty="0"/>
              <a:t>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83060" y="1772816"/>
            <a:ext cx="6784071" cy="25710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/>
              <a:t>Focus (at this stage) on event types relevant to </a:t>
            </a:r>
            <a:r>
              <a:rPr lang="en-GB" sz="1200" b="1" dirty="0" err="1" smtClean="0"/>
              <a:t>Eurosystem</a:t>
            </a:r>
            <a:r>
              <a:rPr lang="en-GB" sz="1200" b="1" dirty="0" smtClean="0"/>
              <a:t> eligible debt instruments</a:t>
            </a:r>
            <a:endParaRPr lang="en-GB" sz="1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83060" y="2099880"/>
            <a:ext cx="6776560" cy="2577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/>
              <a:t>All cash payments must be made on a T2S DCA</a:t>
            </a:r>
            <a:endParaRPr lang="en-GB" sz="1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83060" y="3526341"/>
            <a:ext cx="6776560" cy="100165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/>
              <a:t>Proceeds calculation consistency</a:t>
            </a:r>
          </a:p>
          <a:p>
            <a:pPr lvl="1"/>
            <a:r>
              <a:rPr lang="en-GB" sz="1200" dirty="0" smtClean="0"/>
              <a:t>Objective is to avoid reconciliation issues</a:t>
            </a:r>
          </a:p>
          <a:p>
            <a:pPr lvl="1"/>
            <a:r>
              <a:rPr lang="en-GB" sz="1200" dirty="0" smtClean="0"/>
              <a:t>Identification of elements required for each event type (based on SMPG grids)</a:t>
            </a:r>
          </a:p>
          <a:p>
            <a:pPr lvl="1"/>
            <a:r>
              <a:rPr lang="en-GB" sz="1200" dirty="0" smtClean="0"/>
              <a:t>Number of decimals and rounding/truncation principles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83060" y="4597959"/>
            <a:ext cx="6776560" cy="70014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/>
              <a:t>Elective events - </a:t>
            </a:r>
            <a:r>
              <a:rPr lang="en-GB" sz="1200" b="1" dirty="0"/>
              <a:t>b</a:t>
            </a:r>
            <a:r>
              <a:rPr lang="en-GB" sz="1200" b="1" dirty="0" smtClean="0"/>
              <a:t>locking</a:t>
            </a:r>
          </a:p>
          <a:p>
            <a:pPr lvl="1"/>
            <a:r>
              <a:rPr lang="en-GB" sz="1200" dirty="0" smtClean="0"/>
              <a:t>Identification of events requiring blocking</a:t>
            </a:r>
          </a:p>
          <a:p>
            <a:pPr lvl="1"/>
            <a:r>
              <a:rPr lang="en-GB" sz="1200" dirty="0" smtClean="0"/>
              <a:t>Blocking mechanism and related reporting</a:t>
            </a:r>
          </a:p>
          <a:p>
            <a:pPr lvl="1"/>
            <a:endParaRPr lang="en-GB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83060" y="6213702"/>
            <a:ext cx="6776560" cy="23963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smtClean="0"/>
              <a:t>Tax</a:t>
            </a:r>
            <a:endParaRPr lang="en-GB" sz="12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83060" y="5904109"/>
            <a:ext cx="6776560" cy="23963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/>
              <a:t>Negative cash flows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83060" y="5368070"/>
            <a:ext cx="6776560" cy="4660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/>
              <a:t>Non EUR </a:t>
            </a:r>
            <a:r>
              <a:rPr lang="en-GB" sz="1200" b="1" dirty="0"/>
              <a:t>payments</a:t>
            </a:r>
          </a:p>
          <a:p>
            <a:pPr lvl="1"/>
            <a:r>
              <a:rPr lang="en-GB" sz="1200" dirty="0" smtClean="0"/>
              <a:t>Payment in announced currency</a:t>
            </a:r>
            <a:endParaRPr lang="en-GB" sz="1200" dirty="0"/>
          </a:p>
          <a:p>
            <a:pPr marL="0" indent="0">
              <a:buNone/>
            </a:pPr>
            <a:endParaRPr lang="en-GB" sz="1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183061" y="2427571"/>
            <a:ext cx="6776560" cy="2577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Fixed income </a:t>
            </a:r>
            <a:r>
              <a:rPr lang="en-US" sz="1200" b="1" dirty="0" smtClean="0"/>
              <a:t>instruments </a:t>
            </a:r>
            <a:r>
              <a:rPr lang="en-US" sz="1200" b="1" dirty="0"/>
              <a:t>in nominal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83061" y="2755262"/>
            <a:ext cx="6776560" cy="7011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/>
              <a:t>Harmonisation of messages flows</a:t>
            </a:r>
          </a:p>
          <a:p>
            <a:pPr lvl="1"/>
            <a:r>
              <a:rPr lang="en-GB" sz="1200" dirty="0" smtClean="0"/>
              <a:t>Between CSD, collateral taker (NCB) and collateral giver</a:t>
            </a:r>
          </a:p>
          <a:p>
            <a:pPr lvl="1"/>
            <a:r>
              <a:rPr lang="en-GB" sz="1200" dirty="0" smtClean="0"/>
              <a:t>Announcement, instructions, statuses, entitlement, confirmations</a:t>
            </a:r>
            <a:endParaRPr lang="en-GB" sz="1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489142" y="1700808"/>
            <a:ext cx="1656184" cy="1229627"/>
          </a:xfrm>
          <a:prstGeom prst="rect">
            <a:avLst/>
          </a:prstGeom>
          <a:noFill/>
          <a:ln w="9525">
            <a:noFill/>
            <a:prstDash val="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Century Gothic" panose="020B0502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Times" panose="02020603050405020304" pitchFamily="18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173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4581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 smtClean="0">
                <a:solidFill>
                  <a:srgbClr val="C00000"/>
                </a:solidFill>
              </a:rPr>
              <a:t>Due to local market practices or legal constraints, full harmonisation might not be achieved on some topics.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489142" y="1700808"/>
            <a:ext cx="164863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8489142" y="1700810"/>
            <a:ext cx="0" cy="2005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69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7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">
  <a:themeElements>
    <a:clrScheme name="Euroclear Corporate">
      <a:dk1>
        <a:srgbClr val="000000"/>
      </a:dk1>
      <a:lt1>
        <a:srgbClr val="FFFFFF"/>
      </a:lt1>
      <a:dk2>
        <a:srgbClr val="A00000"/>
      </a:dk2>
      <a:lt2>
        <a:srgbClr val="555555"/>
      </a:lt2>
      <a:accent1>
        <a:srgbClr val="BF2F38"/>
      </a:accent1>
      <a:accent2>
        <a:srgbClr val="ED1C24"/>
      </a:accent2>
      <a:accent3>
        <a:srgbClr val="F58220"/>
      </a:accent3>
      <a:accent4>
        <a:srgbClr val="FFC000"/>
      </a:accent4>
      <a:accent5>
        <a:srgbClr val="555555"/>
      </a:accent5>
      <a:accent6>
        <a:srgbClr val="B4B4B4"/>
      </a:accent6>
      <a:hlink>
        <a:srgbClr val="D7D7D7"/>
      </a:hlink>
      <a:folHlink>
        <a:srgbClr val="FFFFFF"/>
      </a:folHlink>
    </a:clrScheme>
    <a:fontScheme name="Corporate_3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orporate_35 1">
        <a:dk1>
          <a:srgbClr val="000000"/>
        </a:dk1>
        <a:lt1>
          <a:srgbClr val="FFFFFF"/>
        </a:lt1>
        <a:dk2>
          <a:srgbClr val="000000"/>
        </a:dk2>
        <a:lt2>
          <a:srgbClr val="555555"/>
        </a:lt2>
        <a:accent1>
          <a:srgbClr val="BF2F38"/>
        </a:accent1>
        <a:accent2>
          <a:srgbClr val="ED7E23"/>
        </a:accent2>
        <a:accent3>
          <a:srgbClr val="FFFFFF"/>
        </a:accent3>
        <a:accent4>
          <a:srgbClr val="000000"/>
        </a:accent4>
        <a:accent5>
          <a:srgbClr val="DCADAE"/>
        </a:accent5>
        <a:accent6>
          <a:srgbClr val="D7721F"/>
        </a:accent6>
        <a:hlink>
          <a:srgbClr val="4B4B4B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xternal_50YA_Corporate_Template.potx" id="{C37FD7B3-4668-457A-81BD-DFF2CA4205AC}" vid="{028CA7C6-BD27-4950-B33B-72B8D0E5E4A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External_50YA_Corporate_Template</Template>
  <TotalTime>3636</TotalTime>
  <Words>224</Words>
  <Application>Microsoft Office PowerPoint</Application>
  <PresentationFormat>35mm Slides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Corporate</vt:lpstr>
      <vt:lpstr>CMH-TF – Corporate Actions</vt:lpstr>
      <vt:lpstr>Context (slide from the ECB)</vt:lpstr>
      <vt:lpstr>CA harmonisation to support ECMS</vt:lpstr>
      <vt:lpstr>CA harmonisation - Main topics</vt:lpstr>
      <vt:lpstr>PowerPoint Presentation</vt:lpstr>
    </vt:vector>
  </TitlesOfParts>
  <Company>Euroclear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LAMBOTTE JEAN-PAUL</dc:creator>
  <cp:lastModifiedBy>LITTRE Jacques</cp:lastModifiedBy>
  <cp:revision>131</cp:revision>
  <cp:lastPrinted>2018-09-26T13:23:36Z</cp:lastPrinted>
  <dcterms:created xsi:type="dcterms:W3CDTF">2018-09-26T08:35:02Z</dcterms:created>
  <dcterms:modified xsi:type="dcterms:W3CDTF">2018-09-30T20:13:39Z</dcterms:modified>
</cp:coreProperties>
</file>