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768" r:id="rId5"/>
    <p:sldMasterId id="2147483784" r:id="rId6"/>
  </p:sldMasterIdLst>
  <p:notesMasterIdLst>
    <p:notesMasterId r:id="rId15"/>
  </p:notesMasterIdLst>
  <p:handoutMasterIdLst>
    <p:handoutMasterId r:id="rId16"/>
  </p:handoutMasterIdLst>
  <p:sldIdLst>
    <p:sldId id="822" r:id="rId7"/>
    <p:sldId id="907" r:id="rId8"/>
    <p:sldId id="905" r:id="rId9"/>
    <p:sldId id="914" r:id="rId10"/>
    <p:sldId id="916" r:id="rId11"/>
    <p:sldId id="908" r:id="rId12"/>
    <p:sldId id="909" r:id="rId13"/>
    <p:sldId id="915" r:id="rId14"/>
  </p:sldIdLst>
  <p:sldSz cx="10801350" cy="6076950"/>
  <p:notesSz cx="6883400" cy="9906000"/>
  <p:custDataLst>
    <p:tags r:id="rId17"/>
  </p:custDataLst>
  <p:defaultTextStyle>
    <a:defPPr>
      <a:defRPr lang="en-GB"/>
    </a:defPPr>
    <a:lvl1pPr algn="l" rtl="0" eaLnBrk="0" fontAlgn="base" hangingPunct="0">
      <a:spcBef>
        <a:spcPct val="0"/>
      </a:spcBef>
      <a:spcAft>
        <a:spcPct val="0"/>
      </a:spcAft>
      <a:defRPr sz="2800" kern="1200">
        <a:solidFill>
          <a:schemeClr val="tx1"/>
        </a:solidFill>
        <a:latin typeface="Arial" charset="0"/>
        <a:ea typeface="+mn-ea"/>
        <a:cs typeface="+mn-cs"/>
      </a:defRPr>
    </a:lvl1pPr>
    <a:lvl2pPr marL="539823" algn="l" rtl="0" eaLnBrk="0" fontAlgn="base" hangingPunct="0">
      <a:spcBef>
        <a:spcPct val="0"/>
      </a:spcBef>
      <a:spcAft>
        <a:spcPct val="0"/>
      </a:spcAft>
      <a:defRPr sz="2800" kern="1200">
        <a:solidFill>
          <a:schemeClr val="tx1"/>
        </a:solidFill>
        <a:latin typeface="Arial" charset="0"/>
        <a:ea typeface="+mn-ea"/>
        <a:cs typeface="+mn-cs"/>
      </a:defRPr>
    </a:lvl2pPr>
    <a:lvl3pPr marL="1079642" algn="l" rtl="0" eaLnBrk="0" fontAlgn="base" hangingPunct="0">
      <a:spcBef>
        <a:spcPct val="0"/>
      </a:spcBef>
      <a:spcAft>
        <a:spcPct val="0"/>
      </a:spcAft>
      <a:defRPr sz="2800" kern="1200">
        <a:solidFill>
          <a:schemeClr val="tx1"/>
        </a:solidFill>
        <a:latin typeface="Arial" charset="0"/>
        <a:ea typeface="+mn-ea"/>
        <a:cs typeface="+mn-cs"/>
      </a:defRPr>
    </a:lvl3pPr>
    <a:lvl4pPr marL="1619466" algn="l" rtl="0" eaLnBrk="0" fontAlgn="base" hangingPunct="0">
      <a:spcBef>
        <a:spcPct val="0"/>
      </a:spcBef>
      <a:spcAft>
        <a:spcPct val="0"/>
      </a:spcAft>
      <a:defRPr sz="2800" kern="1200">
        <a:solidFill>
          <a:schemeClr val="tx1"/>
        </a:solidFill>
        <a:latin typeface="Arial" charset="0"/>
        <a:ea typeface="+mn-ea"/>
        <a:cs typeface="+mn-cs"/>
      </a:defRPr>
    </a:lvl4pPr>
    <a:lvl5pPr marL="2159287" algn="l" rtl="0" eaLnBrk="0" fontAlgn="base" hangingPunct="0">
      <a:spcBef>
        <a:spcPct val="0"/>
      </a:spcBef>
      <a:spcAft>
        <a:spcPct val="0"/>
      </a:spcAft>
      <a:defRPr sz="2800" kern="1200">
        <a:solidFill>
          <a:schemeClr val="tx1"/>
        </a:solidFill>
        <a:latin typeface="Arial" charset="0"/>
        <a:ea typeface="+mn-ea"/>
        <a:cs typeface="+mn-cs"/>
      </a:defRPr>
    </a:lvl5pPr>
    <a:lvl6pPr marL="2699110" algn="l" defTabSz="1079642" rtl="0" eaLnBrk="1" latinLnBrk="0" hangingPunct="1">
      <a:defRPr sz="2800" kern="1200">
        <a:solidFill>
          <a:schemeClr val="tx1"/>
        </a:solidFill>
        <a:latin typeface="Arial" charset="0"/>
        <a:ea typeface="+mn-ea"/>
        <a:cs typeface="+mn-cs"/>
      </a:defRPr>
    </a:lvl6pPr>
    <a:lvl7pPr marL="3238932" algn="l" defTabSz="1079642" rtl="0" eaLnBrk="1" latinLnBrk="0" hangingPunct="1">
      <a:defRPr sz="2800" kern="1200">
        <a:solidFill>
          <a:schemeClr val="tx1"/>
        </a:solidFill>
        <a:latin typeface="Arial" charset="0"/>
        <a:ea typeface="+mn-ea"/>
        <a:cs typeface="+mn-cs"/>
      </a:defRPr>
    </a:lvl7pPr>
    <a:lvl8pPr marL="3778754" algn="l" defTabSz="1079642" rtl="0" eaLnBrk="1" latinLnBrk="0" hangingPunct="1">
      <a:defRPr sz="2800" kern="1200">
        <a:solidFill>
          <a:schemeClr val="tx1"/>
        </a:solidFill>
        <a:latin typeface="Arial" charset="0"/>
        <a:ea typeface="+mn-ea"/>
        <a:cs typeface="+mn-cs"/>
      </a:defRPr>
    </a:lvl8pPr>
    <a:lvl9pPr marL="4318576" algn="l" defTabSz="1079642" rtl="0" eaLnBrk="1" latinLnBrk="0" hangingPunct="1">
      <a:defRPr sz="28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tandards all hands" id="{E66FE39C-44E2-4EC6-9DEC-D76289A1D351}">
          <p14:sldIdLst>
            <p14:sldId id="822"/>
            <p14:sldId id="907"/>
            <p14:sldId id="905"/>
            <p14:sldId id="914"/>
            <p14:sldId id="916"/>
            <p14:sldId id="908"/>
            <p14:sldId id="909"/>
            <p14:sldId id="915"/>
          </p14:sldIdLst>
        </p14:section>
      </p14:sectionLst>
    </p:ext>
    <p:ext uri="{EFAFB233-063F-42B5-8137-9DF3F51BA10A}">
      <p15:sldGuideLst xmlns:p15="http://schemas.microsoft.com/office/powerpoint/2012/main">
        <p15:guide id="1" orient="horz" pos="3502">
          <p15:clr>
            <a:srgbClr val="A4A3A4"/>
          </p15:clr>
        </p15:guide>
        <p15:guide id="2" orient="horz" pos="190">
          <p15:clr>
            <a:srgbClr val="A4A3A4"/>
          </p15:clr>
        </p15:guide>
        <p15:guide id="3" orient="horz" pos="3411">
          <p15:clr>
            <a:srgbClr val="A4A3A4"/>
          </p15:clr>
        </p15:guide>
        <p15:guide id="4" orient="horz" pos="372">
          <p15:clr>
            <a:srgbClr val="A4A3A4"/>
          </p15:clr>
        </p15:guide>
        <p15:guide id="5" orient="horz" pos="735">
          <p15:clr>
            <a:srgbClr val="A4A3A4"/>
          </p15:clr>
        </p15:guide>
        <p15:guide id="6" pos="181">
          <p15:clr>
            <a:srgbClr val="A4A3A4"/>
          </p15:clr>
        </p15:guide>
        <p15:guide id="7" pos="6623">
          <p15:clr>
            <a:srgbClr val="A4A3A4"/>
          </p15:clr>
        </p15:guide>
        <p15:guide id="8" pos="363">
          <p15:clr>
            <a:srgbClr val="A4A3A4"/>
          </p15:clr>
        </p15:guide>
        <p15:guide id="9" pos="726">
          <p15:clr>
            <a:srgbClr val="A4A3A4"/>
          </p15:clr>
        </p15:guide>
        <p15:guide id="10" pos="1089">
          <p15:clr>
            <a:srgbClr val="A4A3A4"/>
          </p15:clr>
        </p15:guide>
      </p15:sldGuideLst>
    </p:ext>
    <p:ext uri="{2D200454-40CA-4A62-9FC3-DE9A4176ACB9}">
      <p15:notesGuideLst xmlns:p15="http://schemas.microsoft.com/office/powerpoint/2012/main">
        <p15:guide id="1" orient="horz" pos="3120">
          <p15:clr>
            <a:srgbClr val="A4A3A4"/>
          </p15:clr>
        </p15:guide>
        <p15:guide id="2" pos="216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ELHAM Nils" initials="WN" lastIdx="2" clrIdx="0"/>
  <p:cmAuthor id="1" name="MESTDAG Gregory" initials="MG" lastIdx="1" clrIdx="1">
    <p:extLst>
      <p:ext uri="{19B8F6BF-5375-455C-9EA6-DF929625EA0E}">
        <p15:presenceInfo xmlns:p15="http://schemas.microsoft.com/office/powerpoint/2012/main" userId="S::Gregory.MESTDAG@swift.com::fe64001e-a81a-420c-9e3e-71c421f1e1c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5A00"/>
    <a:srgbClr val="E9928E"/>
    <a:srgbClr val="065C53"/>
    <a:srgbClr val="009BCC"/>
    <a:srgbClr val="FFDFCD"/>
    <a:srgbClr val="E7F6F4"/>
    <a:srgbClr val="71C6EE"/>
    <a:srgbClr val="BFBFBF"/>
    <a:srgbClr val="88D0C8"/>
    <a:srgbClr val="009B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02" autoAdjust="0"/>
    <p:restoredTop sz="95503" autoAdjust="0"/>
  </p:normalViewPr>
  <p:slideViewPr>
    <p:cSldViewPr>
      <p:cViewPr varScale="1">
        <p:scale>
          <a:sx n="129" d="100"/>
          <a:sy n="129" d="100"/>
        </p:scale>
        <p:origin x="192" y="132"/>
      </p:cViewPr>
      <p:guideLst>
        <p:guide orient="horz" pos="3502"/>
        <p:guide orient="horz" pos="190"/>
        <p:guide orient="horz" pos="3411"/>
        <p:guide orient="horz" pos="372"/>
        <p:guide orient="horz" pos="735"/>
        <p:guide pos="181"/>
        <p:guide pos="6623"/>
        <p:guide pos="363"/>
        <p:guide pos="726"/>
        <p:guide pos="1089"/>
      </p:guideLst>
    </p:cSldViewPr>
  </p:slideViewPr>
  <p:outlineViewPr>
    <p:cViewPr>
      <p:scale>
        <a:sx n="33" d="100"/>
        <a:sy n="33" d="100"/>
      </p:scale>
      <p:origin x="0" y="-2648"/>
    </p:cViewPr>
  </p:outlineViewPr>
  <p:notesTextViewPr>
    <p:cViewPr>
      <p:scale>
        <a:sx n="125" d="100"/>
        <a:sy n="125" d="100"/>
      </p:scale>
      <p:origin x="0" y="0"/>
    </p:cViewPr>
  </p:notesTextViewPr>
  <p:sorterViewPr>
    <p:cViewPr>
      <p:scale>
        <a:sx n="80" d="100"/>
        <a:sy n="80" d="100"/>
      </p:scale>
      <p:origin x="0" y="-2676"/>
    </p:cViewPr>
  </p:sorterViewPr>
  <p:notesViewPr>
    <p:cSldViewPr>
      <p:cViewPr varScale="1">
        <p:scale>
          <a:sx n="53" d="100"/>
          <a:sy n="53" d="100"/>
        </p:scale>
        <p:origin x="2652" y="72"/>
      </p:cViewPr>
      <p:guideLst>
        <p:guide orient="horz" pos="3120"/>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82913"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defTabSz="958850">
              <a:defRPr sz="1300">
                <a:latin typeface="Times New Roman" pitchFamily="18" charset="0"/>
              </a:defRPr>
            </a:lvl1pPr>
          </a:lstStyle>
          <a:p>
            <a:endParaRPr lang="en-GB"/>
          </a:p>
        </p:txBody>
      </p:sp>
      <p:sp>
        <p:nvSpPr>
          <p:cNvPr id="27651" name="Rectangle 3"/>
          <p:cNvSpPr>
            <a:spLocks noGrp="1" noChangeArrowheads="1"/>
          </p:cNvSpPr>
          <p:nvPr>
            <p:ph type="dt" sz="quarter" idx="1"/>
          </p:nvPr>
        </p:nvSpPr>
        <p:spPr bwMode="auto">
          <a:xfrm>
            <a:off x="3900488" y="0"/>
            <a:ext cx="2982912"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r" defTabSz="958850">
              <a:defRPr sz="1300">
                <a:latin typeface="Times New Roman" pitchFamily="18" charset="0"/>
              </a:defRPr>
            </a:lvl1pPr>
          </a:lstStyle>
          <a:p>
            <a:endParaRPr lang="en-GB"/>
          </a:p>
        </p:txBody>
      </p:sp>
      <p:sp>
        <p:nvSpPr>
          <p:cNvPr id="27652" name="Rectangle 4"/>
          <p:cNvSpPr>
            <a:spLocks noGrp="1" noChangeArrowheads="1"/>
          </p:cNvSpPr>
          <p:nvPr>
            <p:ph type="ftr" sz="quarter" idx="2"/>
          </p:nvPr>
        </p:nvSpPr>
        <p:spPr bwMode="auto">
          <a:xfrm>
            <a:off x="0" y="9410700"/>
            <a:ext cx="2982913"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defTabSz="958850">
              <a:defRPr sz="1300">
                <a:latin typeface="Times New Roman" pitchFamily="18" charset="0"/>
              </a:defRPr>
            </a:lvl1pPr>
          </a:lstStyle>
          <a:p>
            <a:endParaRPr lang="en-GB"/>
          </a:p>
        </p:txBody>
      </p:sp>
    </p:spTree>
    <p:extLst>
      <p:ext uri="{BB962C8B-B14F-4D97-AF65-F5344CB8AC3E}">
        <p14:creationId xmlns:p14="http://schemas.microsoft.com/office/powerpoint/2010/main" val="2243990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82913"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defTabSz="958850">
              <a:defRPr sz="1300">
                <a:latin typeface="Times New Roman" pitchFamily="18" charset="0"/>
              </a:defRPr>
            </a:lvl1pPr>
          </a:lstStyle>
          <a:p>
            <a:endParaRPr lang="en-GB"/>
          </a:p>
        </p:txBody>
      </p:sp>
      <p:sp>
        <p:nvSpPr>
          <p:cNvPr id="3075" name="Rectangle 3"/>
          <p:cNvSpPr>
            <a:spLocks noGrp="1" noChangeArrowheads="1"/>
          </p:cNvSpPr>
          <p:nvPr>
            <p:ph type="dt" idx="1"/>
          </p:nvPr>
        </p:nvSpPr>
        <p:spPr bwMode="auto">
          <a:xfrm>
            <a:off x="3900488" y="0"/>
            <a:ext cx="2982912"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r" defTabSz="958850">
              <a:defRPr sz="1300">
                <a:latin typeface="Times New Roman" pitchFamily="18" charset="0"/>
              </a:defRPr>
            </a:lvl1pPr>
          </a:lstStyle>
          <a:p>
            <a:endParaRPr lang="en-GB"/>
          </a:p>
        </p:txBody>
      </p:sp>
      <p:sp>
        <p:nvSpPr>
          <p:cNvPr id="3076" name="Rectangle 4"/>
          <p:cNvSpPr>
            <a:spLocks noGrp="1" noRot="1" noChangeAspect="1" noChangeArrowheads="1" noTextEdit="1"/>
          </p:cNvSpPr>
          <p:nvPr>
            <p:ph type="sldImg" idx="2"/>
          </p:nvPr>
        </p:nvSpPr>
        <p:spPr bwMode="auto">
          <a:xfrm>
            <a:off x="139700" y="742950"/>
            <a:ext cx="6604000" cy="37147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17575" y="4705350"/>
            <a:ext cx="5048250" cy="44577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3078" name="Rectangle 6"/>
          <p:cNvSpPr>
            <a:spLocks noGrp="1" noChangeArrowheads="1"/>
          </p:cNvSpPr>
          <p:nvPr>
            <p:ph type="ftr" sz="quarter" idx="4"/>
          </p:nvPr>
        </p:nvSpPr>
        <p:spPr bwMode="auto">
          <a:xfrm>
            <a:off x="0" y="9410700"/>
            <a:ext cx="2982913"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defTabSz="958850">
              <a:defRPr sz="1300">
                <a:latin typeface="Times New Roman" pitchFamily="18" charset="0"/>
              </a:defRPr>
            </a:lvl1pPr>
          </a:lstStyle>
          <a:p>
            <a:endParaRPr lang="en-GB"/>
          </a:p>
        </p:txBody>
      </p:sp>
      <p:sp>
        <p:nvSpPr>
          <p:cNvPr id="3079" name="Rectangle 7"/>
          <p:cNvSpPr>
            <a:spLocks noGrp="1" noChangeArrowheads="1"/>
          </p:cNvSpPr>
          <p:nvPr>
            <p:ph type="sldNum" sz="quarter" idx="5"/>
          </p:nvPr>
        </p:nvSpPr>
        <p:spPr bwMode="auto">
          <a:xfrm>
            <a:off x="3900488" y="9410700"/>
            <a:ext cx="2982912"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algn="r" defTabSz="958850">
              <a:defRPr sz="1300">
                <a:latin typeface="Times New Roman" pitchFamily="18" charset="0"/>
              </a:defRPr>
            </a:lvl1pPr>
          </a:lstStyle>
          <a:p>
            <a:fld id="{CF25249E-1E51-4E7D-A7EE-849F86720824}" type="slidenum">
              <a:rPr lang="en-GB"/>
              <a:pPr/>
              <a:t>‹#›</a:t>
            </a:fld>
            <a:endParaRPr lang="en-GB"/>
          </a:p>
        </p:txBody>
      </p:sp>
    </p:spTree>
    <p:extLst>
      <p:ext uri="{BB962C8B-B14F-4D97-AF65-F5344CB8AC3E}">
        <p14:creationId xmlns:p14="http://schemas.microsoft.com/office/powerpoint/2010/main" val="28203800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400" kern="1200">
        <a:solidFill>
          <a:schemeClr val="tx1"/>
        </a:solidFill>
        <a:latin typeface="Times New Roman" pitchFamily="18" charset="0"/>
        <a:ea typeface="+mn-ea"/>
        <a:cs typeface="+mn-cs"/>
      </a:defRPr>
    </a:lvl1pPr>
    <a:lvl2pPr marL="539823" algn="l" rtl="0" fontAlgn="base">
      <a:spcBef>
        <a:spcPct val="30000"/>
      </a:spcBef>
      <a:spcAft>
        <a:spcPct val="0"/>
      </a:spcAft>
      <a:defRPr sz="1400" kern="1200">
        <a:solidFill>
          <a:schemeClr val="tx1"/>
        </a:solidFill>
        <a:latin typeface="Times New Roman" pitchFamily="18" charset="0"/>
        <a:ea typeface="+mn-ea"/>
        <a:cs typeface="+mn-cs"/>
      </a:defRPr>
    </a:lvl2pPr>
    <a:lvl3pPr marL="1079642" algn="l" rtl="0" fontAlgn="base">
      <a:spcBef>
        <a:spcPct val="30000"/>
      </a:spcBef>
      <a:spcAft>
        <a:spcPct val="0"/>
      </a:spcAft>
      <a:defRPr sz="1400" kern="1200">
        <a:solidFill>
          <a:schemeClr val="tx1"/>
        </a:solidFill>
        <a:latin typeface="Times New Roman" pitchFamily="18" charset="0"/>
        <a:ea typeface="+mn-ea"/>
        <a:cs typeface="+mn-cs"/>
      </a:defRPr>
    </a:lvl3pPr>
    <a:lvl4pPr marL="1619466" algn="l" rtl="0" fontAlgn="base">
      <a:spcBef>
        <a:spcPct val="30000"/>
      </a:spcBef>
      <a:spcAft>
        <a:spcPct val="0"/>
      </a:spcAft>
      <a:defRPr sz="1400" kern="1200">
        <a:solidFill>
          <a:schemeClr val="tx1"/>
        </a:solidFill>
        <a:latin typeface="Times New Roman" pitchFamily="18" charset="0"/>
        <a:ea typeface="+mn-ea"/>
        <a:cs typeface="+mn-cs"/>
      </a:defRPr>
    </a:lvl4pPr>
    <a:lvl5pPr marL="2159287" algn="l" rtl="0" fontAlgn="base">
      <a:spcBef>
        <a:spcPct val="30000"/>
      </a:spcBef>
      <a:spcAft>
        <a:spcPct val="0"/>
      </a:spcAft>
      <a:defRPr sz="1400" kern="1200">
        <a:solidFill>
          <a:schemeClr val="tx1"/>
        </a:solidFill>
        <a:latin typeface="Times New Roman" pitchFamily="18" charset="0"/>
        <a:ea typeface="+mn-ea"/>
        <a:cs typeface="+mn-cs"/>
      </a:defRPr>
    </a:lvl5pPr>
    <a:lvl6pPr marL="2699110" algn="l" defTabSz="1079642" rtl="0" eaLnBrk="1" latinLnBrk="0" hangingPunct="1">
      <a:defRPr sz="1400" kern="1200">
        <a:solidFill>
          <a:schemeClr val="tx1"/>
        </a:solidFill>
        <a:latin typeface="+mn-lt"/>
        <a:ea typeface="+mn-ea"/>
        <a:cs typeface="+mn-cs"/>
      </a:defRPr>
    </a:lvl6pPr>
    <a:lvl7pPr marL="3238932" algn="l" defTabSz="1079642" rtl="0" eaLnBrk="1" latinLnBrk="0" hangingPunct="1">
      <a:defRPr sz="1400" kern="1200">
        <a:solidFill>
          <a:schemeClr val="tx1"/>
        </a:solidFill>
        <a:latin typeface="+mn-lt"/>
        <a:ea typeface="+mn-ea"/>
        <a:cs typeface="+mn-cs"/>
      </a:defRPr>
    </a:lvl7pPr>
    <a:lvl8pPr marL="3778754" algn="l" defTabSz="1079642" rtl="0" eaLnBrk="1" latinLnBrk="0" hangingPunct="1">
      <a:defRPr sz="1400" kern="1200">
        <a:solidFill>
          <a:schemeClr val="tx1"/>
        </a:solidFill>
        <a:latin typeface="+mn-lt"/>
        <a:ea typeface="+mn-ea"/>
        <a:cs typeface="+mn-cs"/>
      </a:defRPr>
    </a:lvl8pPr>
    <a:lvl9pPr marL="4318576" algn="l" defTabSz="1079642"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25249E-1E51-4E7D-A7EE-849F86720824}" type="slidenum">
              <a:rPr lang="en-GB" smtClean="0"/>
              <a:pPr/>
              <a:t>1</a:t>
            </a:fld>
            <a:endParaRPr lang="en-GB"/>
          </a:p>
        </p:txBody>
      </p:sp>
    </p:spTree>
    <p:extLst>
      <p:ext uri="{BB962C8B-B14F-4D97-AF65-F5344CB8AC3E}">
        <p14:creationId xmlns:p14="http://schemas.microsoft.com/office/powerpoint/2010/main" val="2207559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GB" dirty="0"/>
              <a:t>J-F Cecconello: </a:t>
            </a:r>
            <a:r>
              <a:rPr lang="en-GB" sz="1800" dirty="0">
                <a:effectLst/>
                <a:latin typeface="Verdana Pro" panose="020B0604030504040204" pitchFamily="34" charset="0"/>
                <a:ea typeface="Calibri" panose="020F0502020204030204" pitchFamily="34" charset="0"/>
              </a:rPr>
              <a:t> Indeed, the understanding for Investment Funds the timeline would be RD (Record date) – XD (Ex-Date) – PD (Payment date) </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Verdana Pro" panose="020B0604030504040204" pitchFamily="34" charset="0"/>
              <a:buChar char="-"/>
            </a:pPr>
            <a:r>
              <a:rPr lang="en-GB" sz="1800" dirty="0">
                <a:effectLst/>
                <a:latin typeface="Verdana Pro" panose="020B0604030504040204" pitchFamily="34" charset="0"/>
                <a:ea typeface="Times New Roman" panose="02020603050405020304" pitchFamily="18" charset="0"/>
                <a:cs typeface="Tahoma" panose="020B0604030504040204" pitchFamily="34" charset="0"/>
              </a:rPr>
              <a:t>where the XD can either be on RD or after); my understanding is that usually the XD will be on the day after the RD; the XD remains.</a:t>
            </a:r>
            <a:endParaRPr lang="en-US" sz="1800" dirty="0">
              <a:effectLst/>
              <a:latin typeface="Calibri" panose="020F0502020204030204" pitchFamily="34" charset="0"/>
              <a:ea typeface="DengXian" panose="020B0503020204020204" pitchFamily="2" charset="-122"/>
              <a:cs typeface="Tahoma" panose="020B0604030504040204" pitchFamily="34" charset="0"/>
            </a:endParaRPr>
          </a:p>
          <a:p>
            <a:pPr marL="342900" marR="0" lvl="0" indent="-342900">
              <a:spcBef>
                <a:spcPts val="0"/>
              </a:spcBef>
              <a:spcAft>
                <a:spcPts val="0"/>
              </a:spcAft>
              <a:buFont typeface="Verdana Pro" panose="020B0604030504040204" pitchFamily="34" charset="0"/>
              <a:buChar char="-"/>
            </a:pPr>
            <a:r>
              <a:rPr lang="en-GB" sz="1800" i="1" dirty="0">
                <a:effectLst/>
                <a:latin typeface="Verdana Pro" panose="020B0604030504040204" pitchFamily="34" charset="0"/>
                <a:ea typeface="Times New Roman" panose="02020603050405020304" pitchFamily="18" charset="0"/>
                <a:cs typeface="Tahoma" panose="020B0604030504040204" pitchFamily="34" charset="0"/>
              </a:rPr>
              <a:t>I take an assumption as well that whenever we sent MT566 (confirmation); you may as well still send MT564</a:t>
            </a:r>
            <a:endParaRPr lang="en-US" sz="1800" dirty="0">
              <a:effectLst/>
              <a:latin typeface="Calibri" panose="020F0502020204030204" pitchFamily="34" charset="0"/>
              <a:ea typeface="DengXian" panose="020B0503020204020204" pitchFamily="2" charset="-122"/>
              <a:cs typeface="Tahoma" panose="020B0604030504040204" pitchFamily="34" charset="0"/>
            </a:endParaRPr>
          </a:p>
        </p:txBody>
      </p:sp>
      <p:sp>
        <p:nvSpPr>
          <p:cNvPr id="4" name="Slide Number Placeholder 3"/>
          <p:cNvSpPr>
            <a:spLocks noGrp="1"/>
          </p:cNvSpPr>
          <p:nvPr>
            <p:ph type="sldNum" sz="quarter" idx="5"/>
          </p:nvPr>
        </p:nvSpPr>
        <p:spPr/>
        <p:txBody>
          <a:bodyPr/>
          <a:lstStyle/>
          <a:p>
            <a:fld id="{CF25249E-1E51-4E7D-A7EE-849F86720824}" type="slidenum">
              <a:rPr lang="en-GB" smtClean="0"/>
              <a:pPr/>
              <a:t>3</a:t>
            </a:fld>
            <a:endParaRPr lang="en-GB"/>
          </a:p>
        </p:txBody>
      </p:sp>
    </p:spTree>
    <p:extLst>
      <p:ext uri="{BB962C8B-B14F-4D97-AF65-F5344CB8AC3E}">
        <p14:creationId xmlns:p14="http://schemas.microsoft.com/office/powerpoint/2010/main" val="275187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25249E-1E51-4E7D-A7EE-849F86720824}" type="slidenum">
              <a:rPr lang="en-GB" smtClean="0"/>
              <a:pPr/>
              <a:t>4</a:t>
            </a:fld>
            <a:endParaRPr lang="en-GB"/>
          </a:p>
        </p:txBody>
      </p:sp>
    </p:spTree>
    <p:extLst>
      <p:ext uri="{BB962C8B-B14F-4D97-AF65-F5344CB8AC3E}">
        <p14:creationId xmlns:p14="http://schemas.microsoft.com/office/powerpoint/2010/main" val="2826645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25249E-1E51-4E7D-A7EE-849F86720824}" type="slidenum">
              <a:rPr lang="en-GB" smtClean="0"/>
              <a:pPr/>
              <a:t>5</a:t>
            </a:fld>
            <a:endParaRPr lang="en-GB"/>
          </a:p>
        </p:txBody>
      </p:sp>
    </p:spTree>
    <p:extLst>
      <p:ext uri="{BB962C8B-B14F-4D97-AF65-F5344CB8AC3E}">
        <p14:creationId xmlns:p14="http://schemas.microsoft.com/office/powerpoint/2010/main" val="893619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GB" dirty="0"/>
              <a:t>J-F Cecconello: </a:t>
            </a:r>
            <a:r>
              <a:rPr lang="en-GB" sz="1800" dirty="0">
                <a:effectLst/>
                <a:latin typeface="Verdana Pro" panose="020B0604030504040204" pitchFamily="34" charset="0"/>
                <a:ea typeface="Calibri" panose="020F0502020204030204" pitchFamily="34" charset="0"/>
              </a:rPr>
              <a:t>Yes, the RD and XD and PD are mandatory information. The XD is indicating as, this means that you need to buy the units before this date (to be understood as “paid”).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800" dirty="0">
                <a:effectLst/>
                <a:latin typeface="Verdana Pro" panose="020B0604030504040204" pitchFamily="34" charset="0"/>
                <a:ea typeface="Calibri" panose="020F0502020204030204" pitchFamily="34" charset="0"/>
              </a:rPr>
              <a:t>If units are not paid prior or on XD, shareholders are not entitled to the dividend.</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800" dirty="0">
                <a:effectLst/>
                <a:latin typeface="Verdana Pro" panose="020B060403050404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GB" sz="1800"/>
              <a:t>J-F Cecconello: </a:t>
            </a:r>
            <a:r>
              <a:rPr lang="en-GB" sz="1800">
                <a:effectLst/>
                <a:latin typeface="Verdana Pro" panose="020B0604030504040204" pitchFamily="34" charset="0"/>
                <a:ea typeface="Calibri" panose="020F0502020204030204" pitchFamily="34" charset="0"/>
              </a:rPr>
              <a:t>On </a:t>
            </a:r>
            <a:r>
              <a:rPr lang="en-GB" sz="1800" dirty="0">
                <a:effectLst/>
                <a:latin typeface="Verdana Pro" panose="020B0604030504040204" pitchFamily="34" charset="0"/>
                <a:ea typeface="Calibri" panose="020F0502020204030204" pitchFamily="34" charset="0"/>
              </a:rPr>
              <a:t>the TAXR/NETT; I need to check this but it will be usually a “default” (but tax treatment depends on the investor – and this may be something that will be rather visible at MT566 level on the payment).</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CF25249E-1E51-4E7D-A7EE-849F86720824}" type="slidenum">
              <a:rPr lang="en-GB" smtClean="0"/>
              <a:pPr/>
              <a:t>6</a:t>
            </a:fld>
            <a:endParaRPr lang="en-GB"/>
          </a:p>
        </p:txBody>
      </p:sp>
    </p:spTree>
    <p:extLst>
      <p:ext uri="{BB962C8B-B14F-4D97-AF65-F5344CB8AC3E}">
        <p14:creationId xmlns:p14="http://schemas.microsoft.com/office/powerpoint/2010/main" val="2363575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25249E-1E51-4E7D-A7EE-849F86720824}" type="slidenum">
              <a:rPr lang="en-GB" smtClean="0"/>
              <a:pPr/>
              <a:t>7</a:t>
            </a:fld>
            <a:endParaRPr lang="en-GB"/>
          </a:p>
        </p:txBody>
      </p:sp>
    </p:spTree>
    <p:extLst>
      <p:ext uri="{BB962C8B-B14F-4D97-AF65-F5344CB8AC3E}">
        <p14:creationId xmlns:p14="http://schemas.microsoft.com/office/powerpoint/2010/main" val="17008617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4.vml"/><Relationship Id="rId5" Type="http://schemas.openxmlformats.org/officeDocument/2006/relationships/image" Target="../media/image3.emf"/><Relationship Id="rId4" Type="http://schemas.openxmlformats.org/officeDocument/2006/relationships/oleObject" Target="../embeddings/oleObject4.bin"/></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9" name="Text Placeholder 11"/>
          <p:cNvSpPr>
            <a:spLocks noGrp="1"/>
          </p:cNvSpPr>
          <p:nvPr>
            <p:ph type="body" sz="quarter" idx="14" hasCustomPrompt="1"/>
          </p:nvPr>
        </p:nvSpPr>
        <p:spPr>
          <a:xfrm>
            <a:off x="576263" y="1742332"/>
            <a:ext cx="7200900" cy="2352675"/>
          </a:xfrm>
          <a:prstGeom prst="rect">
            <a:avLst/>
          </a:prstGeom>
        </p:spPr>
        <p:txBody>
          <a:bodyPr/>
          <a:lstStyle>
            <a:lvl1pPr marL="0" indent="0">
              <a:lnSpc>
                <a:spcPct val="100000"/>
              </a:lnSpc>
              <a:buNone/>
              <a:defRPr sz="4400" b="1">
                <a:solidFill>
                  <a:schemeClr val="tx2"/>
                </a:solidFill>
                <a:latin typeface="Arial" panose="020B0604020202020204" pitchFamily="34" charset="0"/>
                <a:cs typeface="Arial" panose="020B0604020202020204" pitchFamily="34" charset="0"/>
              </a:defRPr>
            </a:lvl1pPr>
          </a:lstStyle>
          <a:p>
            <a:r>
              <a:rPr lang="en-US" kern="0" dirty="0"/>
              <a:t>ISO 20022 </a:t>
            </a:r>
            <a:r>
              <a:rPr lang="en-US" kern="0" dirty="0" err="1"/>
              <a:t>Programme</a:t>
            </a:r>
            <a:r>
              <a:rPr lang="en-US" kern="0" dirty="0"/>
              <a:t> title to go here</a:t>
            </a:r>
          </a:p>
        </p:txBody>
      </p:sp>
      <p:sp>
        <p:nvSpPr>
          <p:cNvPr id="10" name="Subtitle 2"/>
          <p:cNvSpPr>
            <a:spLocks noGrp="1"/>
          </p:cNvSpPr>
          <p:nvPr>
            <p:ph type="subTitle" idx="1" hasCustomPrompt="1"/>
          </p:nvPr>
        </p:nvSpPr>
        <p:spPr>
          <a:xfrm>
            <a:off x="576263" y="4094602"/>
            <a:ext cx="7200900" cy="349114"/>
          </a:xfrm>
          <a:prstGeom prst="rect">
            <a:avLst/>
          </a:prstGeom>
        </p:spPr>
        <p:txBody>
          <a:bodyPr numCol="1" anchor="ctr" anchorCtr="0">
            <a:noAutofit/>
          </a:bodyPr>
          <a:lstStyle>
            <a:lvl1pPr marL="0" indent="0" algn="l">
              <a:buFont typeface="Arial" panose="020B0604020202020204" pitchFamily="34" charset="0"/>
              <a:buNone/>
              <a:defRPr sz="2400" b="1" i="0" baseline="0">
                <a:solidFill>
                  <a:srgbClr val="065C53"/>
                </a:solidFill>
                <a:latin typeface="Arial" panose="020B0604020202020204" pitchFamily="34" charset="0"/>
                <a:ea typeface="Arial" panose="020B0604020202020204" pitchFamily="34" charset="0"/>
                <a:cs typeface="Arial" panose="020B0604020202020204" pitchFamily="34" charset="0"/>
              </a:defRPr>
            </a:lvl1pPr>
            <a:lvl2pPr marL="457172" indent="0" algn="ctr">
              <a:buNone/>
              <a:defRPr sz="2000"/>
            </a:lvl2pPr>
            <a:lvl3pPr marL="914345" indent="0" algn="ctr">
              <a:buNone/>
              <a:defRPr sz="1800"/>
            </a:lvl3pPr>
            <a:lvl4pPr marL="1371517" indent="0" algn="ctr">
              <a:buNone/>
              <a:defRPr sz="1600"/>
            </a:lvl4pPr>
            <a:lvl5pPr marL="1828690" indent="0" algn="ctr">
              <a:buNone/>
              <a:defRPr sz="1600"/>
            </a:lvl5pPr>
            <a:lvl6pPr marL="2285862" indent="0" algn="ctr">
              <a:buNone/>
              <a:defRPr sz="1600"/>
            </a:lvl6pPr>
            <a:lvl7pPr marL="2743035" indent="0" algn="ctr">
              <a:buNone/>
              <a:defRPr sz="1600"/>
            </a:lvl7pPr>
            <a:lvl8pPr marL="3200206" indent="0" algn="ctr">
              <a:buNone/>
              <a:defRPr sz="1600"/>
            </a:lvl8pPr>
            <a:lvl9pPr marL="3657379" indent="0" algn="ctr">
              <a:buNone/>
              <a:defRPr sz="1600"/>
            </a:lvl9pPr>
          </a:lstStyle>
          <a:p>
            <a:r>
              <a:rPr lang="en-US" dirty="0"/>
              <a:t>Subtitle here</a:t>
            </a:r>
          </a:p>
        </p:txBody>
      </p:sp>
      <p:sp>
        <p:nvSpPr>
          <p:cNvPr id="11" name="Text Placeholder 6"/>
          <p:cNvSpPr>
            <a:spLocks noGrp="1"/>
          </p:cNvSpPr>
          <p:nvPr>
            <p:ph type="body" sz="quarter" idx="12" hasCustomPrompt="1"/>
          </p:nvPr>
        </p:nvSpPr>
        <p:spPr>
          <a:xfrm>
            <a:off x="576264" y="4443583"/>
            <a:ext cx="7201335" cy="365125"/>
          </a:xfrm>
          <a:prstGeom prst="rect">
            <a:avLst/>
          </a:prstGeom>
        </p:spPr>
        <p:txBody>
          <a:bodyPr anchor="ctr" anchorCtr="0">
            <a:noAutofit/>
          </a:bodyPr>
          <a:lstStyle>
            <a:lvl1pPr marL="0" indent="0">
              <a:buNone/>
              <a:defRPr sz="1600" b="0" baseline="0">
                <a:solidFill>
                  <a:srgbClr val="065C53"/>
                </a:solidFill>
                <a:latin typeface="Arial" panose="020B0604020202020204" pitchFamily="34" charset="0"/>
                <a:cs typeface="Arial" panose="020B0604020202020204" pitchFamily="34" charset="0"/>
              </a:defRPr>
            </a:lvl1pPr>
          </a:lstStyle>
          <a:p>
            <a:pPr lvl="0"/>
            <a:r>
              <a:rPr lang="en-US" dirty="0"/>
              <a:t>Date here</a:t>
            </a:r>
          </a:p>
        </p:txBody>
      </p:sp>
      <p:grpSp>
        <p:nvGrpSpPr>
          <p:cNvPr id="6" name="Group 4"/>
          <p:cNvGrpSpPr>
            <a:grpSpLocks noChangeAspect="1"/>
          </p:cNvGrpSpPr>
          <p:nvPr userDrawn="1"/>
        </p:nvGrpSpPr>
        <p:grpSpPr bwMode="auto">
          <a:xfrm>
            <a:off x="576263" y="590551"/>
            <a:ext cx="579437" cy="579438"/>
            <a:chOff x="181" y="190"/>
            <a:chExt cx="365" cy="365"/>
          </a:xfrm>
          <a:solidFill>
            <a:schemeClr val="tx2"/>
          </a:solidFill>
        </p:grpSpPr>
        <p:sp>
          <p:nvSpPr>
            <p:cNvPr id="7" name="Freeform 5"/>
            <p:cNvSpPr>
              <a:spLocks noEditPoints="1"/>
            </p:cNvSpPr>
            <p:nvPr userDrawn="1"/>
          </p:nvSpPr>
          <p:spPr bwMode="auto">
            <a:xfrm>
              <a:off x="181" y="190"/>
              <a:ext cx="365" cy="365"/>
            </a:xfrm>
            <a:custGeom>
              <a:avLst/>
              <a:gdLst>
                <a:gd name="T0" fmla="*/ 113 w 226"/>
                <a:gd name="T1" fmla="*/ 226 h 226"/>
                <a:gd name="T2" fmla="*/ 112 w 226"/>
                <a:gd name="T3" fmla="*/ 0 h 226"/>
                <a:gd name="T4" fmla="*/ 101 w 226"/>
                <a:gd name="T5" fmla="*/ 6 h 226"/>
                <a:gd name="T6" fmla="*/ 70 w 226"/>
                <a:gd name="T7" fmla="*/ 36 h 226"/>
                <a:gd name="T8" fmla="*/ 77 w 226"/>
                <a:gd name="T9" fmla="*/ 36 h 226"/>
                <a:gd name="T10" fmla="*/ 111 w 226"/>
                <a:gd name="T11" fmla="*/ 36 h 226"/>
                <a:gd name="T12" fmla="*/ 116 w 226"/>
                <a:gd name="T13" fmla="*/ 5 h 226"/>
                <a:gd name="T14" fmla="*/ 149 w 226"/>
                <a:gd name="T15" fmla="*/ 36 h 226"/>
                <a:gd name="T16" fmla="*/ 156 w 226"/>
                <a:gd name="T17" fmla="*/ 36 h 226"/>
                <a:gd name="T18" fmla="*/ 127 w 226"/>
                <a:gd name="T19" fmla="*/ 6 h 226"/>
                <a:gd name="T20" fmla="*/ 156 w 226"/>
                <a:gd name="T21" fmla="*/ 36 h 226"/>
                <a:gd name="T22" fmla="*/ 66 w 226"/>
                <a:gd name="T23" fmla="*/ 42 h 226"/>
                <a:gd name="T24" fmla="*/ 12 w 226"/>
                <a:gd name="T25" fmla="*/ 74 h 226"/>
                <a:gd name="T26" fmla="*/ 32 w 226"/>
                <a:gd name="T27" fmla="*/ 42 h 226"/>
                <a:gd name="T28" fmla="*/ 111 w 226"/>
                <a:gd name="T29" fmla="*/ 74 h 226"/>
                <a:gd name="T30" fmla="*/ 73 w 226"/>
                <a:gd name="T31" fmla="*/ 42 h 226"/>
                <a:gd name="T32" fmla="*/ 153 w 226"/>
                <a:gd name="T33" fmla="*/ 42 h 226"/>
                <a:gd name="T34" fmla="*/ 167 w 226"/>
                <a:gd name="T35" fmla="*/ 74 h 226"/>
                <a:gd name="T36" fmla="*/ 153 w 226"/>
                <a:gd name="T37" fmla="*/ 42 h 226"/>
                <a:gd name="T38" fmla="*/ 214 w 226"/>
                <a:gd name="T39" fmla="*/ 74 h 226"/>
                <a:gd name="T40" fmla="*/ 172 w 226"/>
                <a:gd name="T41" fmla="*/ 74 h 226"/>
                <a:gd name="T42" fmla="*/ 194 w 226"/>
                <a:gd name="T43" fmla="*/ 42 h 226"/>
                <a:gd name="T44" fmla="*/ 221 w 226"/>
                <a:gd name="T45" fmla="*/ 113 h 226"/>
                <a:gd name="T46" fmla="*/ 11 w 226"/>
                <a:gd name="T47" fmla="*/ 147 h 226"/>
                <a:gd name="T48" fmla="*/ 5 w 226"/>
                <a:gd name="T49" fmla="*/ 113 h 226"/>
                <a:gd name="T50" fmla="*/ 216 w 226"/>
                <a:gd name="T51" fmla="*/ 80 h 226"/>
                <a:gd name="T52" fmla="*/ 66 w 226"/>
                <a:gd name="T53" fmla="*/ 184 h 226"/>
                <a:gd name="T54" fmla="*/ 32 w 226"/>
                <a:gd name="T55" fmla="*/ 184 h 226"/>
                <a:gd name="T56" fmla="*/ 12 w 226"/>
                <a:gd name="T57" fmla="*/ 152 h 226"/>
                <a:gd name="T58" fmla="*/ 111 w 226"/>
                <a:gd name="T59" fmla="*/ 184 h 226"/>
                <a:gd name="T60" fmla="*/ 60 w 226"/>
                <a:gd name="T61" fmla="*/ 152 h 226"/>
                <a:gd name="T62" fmla="*/ 167 w 226"/>
                <a:gd name="T63" fmla="*/ 152 h 226"/>
                <a:gd name="T64" fmla="*/ 153 w 226"/>
                <a:gd name="T65" fmla="*/ 184 h 226"/>
                <a:gd name="T66" fmla="*/ 167 w 226"/>
                <a:gd name="T67" fmla="*/ 152 h 226"/>
                <a:gd name="T68" fmla="*/ 194 w 226"/>
                <a:gd name="T69" fmla="*/ 184 h 226"/>
                <a:gd name="T70" fmla="*/ 160 w 226"/>
                <a:gd name="T71" fmla="*/ 184 h 226"/>
                <a:gd name="T72" fmla="*/ 172 w 226"/>
                <a:gd name="T73" fmla="*/ 152 h 226"/>
                <a:gd name="T74" fmla="*/ 70 w 226"/>
                <a:gd name="T75" fmla="*/ 190 h 226"/>
                <a:gd name="T76" fmla="*/ 99 w 226"/>
                <a:gd name="T77" fmla="*/ 220 h 226"/>
                <a:gd name="T78" fmla="*/ 37 w 226"/>
                <a:gd name="T79" fmla="*/ 190 h 226"/>
                <a:gd name="T80" fmla="*/ 111 w 226"/>
                <a:gd name="T81" fmla="*/ 220 h 226"/>
                <a:gd name="T82" fmla="*/ 77 w 226"/>
                <a:gd name="T83" fmla="*/ 190 h 226"/>
                <a:gd name="T84" fmla="*/ 149 w 226"/>
                <a:gd name="T85" fmla="*/ 190 h 226"/>
                <a:gd name="T86" fmla="*/ 116 w 226"/>
                <a:gd name="T87" fmla="*/ 190 h 226"/>
                <a:gd name="T88" fmla="*/ 188 w 226"/>
                <a:gd name="T89" fmla="*/ 190 h 226"/>
                <a:gd name="T90" fmla="*/ 127 w 226"/>
                <a:gd name="T91" fmla="*/ 219 h 226"/>
                <a:gd name="T92" fmla="*/ 189 w 226"/>
                <a:gd name="T93" fmla="*/ 19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6" h="226">
                  <a:moveTo>
                    <a:pt x="112" y="0"/>
                  </a:moveTo>
                  <a:cubicBezTo>
                    <a:pt x="50" y="0"/>
                    <a:pt x="0" y="51"/>
                    <a:pt x="0" y="113"/>
                  </a:cubicBezTo>
                  <a:cubicBezTo>
                    <a:pt x="0" y="176"/>
                    <a:pt x="51" y="226"/>
                    <a:pt x="113" y="226"/>
                  </a:cubicBezTo>
                  <a:cubicBezTo>
                    <a:pt x="176" y="226"/>
                    <a:pt x="226" y="176"/>
                    <a:pt x="226" y="113"/>
                  </a:cubicBezTo>
                  <a:cubicBezTo>
                    <a:pt x="226" y="51"/>
                    <a:pt x="176" y="0"/>
                    <a:pt x="114" y="0"/>
                  </a:cubicBezTo>
                  <a:cubicBezTo>
                    <a:pt x="114" y="0"/>
                    <a:pt x="112" y="0"/>
                    <a:pt x="112" y="0"/>
                  </a:cubicBezTo>
                  <a:close/>
                  <a:moveTo>
                    <a:pt x="38" y="36"/>
                  </a:moveTo>
                  <a:cubicBezTo>
                    <a:pt x="54" y="20"/>
                    <a:pt x="76" y="9"/>
                    <a:pt x="99" y="6"/>
                  </a:cubicBezTo>
                  <a:cubicBezTo>
                    <a:pt x="99" y="6"/>
                    <a:pt x="100" y="6"/>
                    <a:pt x="101" y="6"/>
                  </a:cubicBezTo>
                  <a:cubicBezTo>
                    <a:pt x="100" y="6"/>
                    <a:pt x="99" y="7"/>
                    <a:pt x="99" y="7"/>
                  </a:cubicBezTo>
                  <a:cubicBezTo>
                    <a:pt x="93" y="12"/>
                    <a:pt x="80" y="21"/>
                    <a:pt x="70" y="36"/>
                  </a:cubicBezTo>
                  <a:cubicBezTo>
                    <a:pt x="70" y="36"/>
                    <a:pt x="70" y="36"/>
                    <a:pt x="70" y="36"/>
                  </a:cubicBezTo>
                  <a:cubicBezTo>
                    <a:pt x="70" y="36"/>
                    <a:pt x="39" y="36"/>
                    <a:pt x="37" y="36"/>
                  </a:cubicBezTo>
                  <a:cubicBezTo>
                    <a:pt x="37" y="36"/>
                    <a:pt x="38" y="36"/>
                    <a:pt x="38" y="36"/>
                  </a:cubicBezTo>
                  <a:close/>
                  <a:moveTo>
                    <a:pt x="77" y="36"/>
                  </a:moveTo>
                  <a:cubicBezTo>
                    <a:pt x="87" y="23"/>
                    <a:pt x="97" y="14"/>
                    <a:pt x="105" y="9"/>
                  </a:cubicBezTo>
                  <a:cubicBezTo>
                    <a:pt x="105" y="9"/>
                    <a:pt x="109" y="6"/>
                    <a:pt x="111" y="5"/>
                  </a:cubicBezTo>
                  <a:cubicBezTo>
                    <a:pt x="111" y="7"/>
                    <a:pt x="111" y="36"/>
                    <a:pt x="111" y="36"/>
                  </a:cubicBezTo>
                  <a:cubicBezTo>
                    <a:pt x="110" y="36"/>
                    <a:pt x="78" y="36"/>
                    <a:pt x="77" y="36"/>
                  </a:cubicBezTo>
                  <a:cubicBezTo>
                    <a:pt x="77" y="36"/>
                    <a:pt x="77" y="36"/>
                    <a:pt x="77" y="36"/>
                  </a:cubicBezTo>
                  <a:close/>
                  <a:moveTo>
                    <a:pt x="116" y="5"/>
                  </a:moveTo>
                  <a:cubicBezTo>
                    <a:pt x="117" y="6"/>
                    <a:pt x="122" y="9"/>
                    <a:pt x="122" y="9"/>
                  </a:cubicBezTo>
                  <a:cubicBezTo>
                    <a:pt x="129" y="14"/>
                    <a:pt x="139" y="23"/>
                    <a:pt x="149" y="36"/>
                  </a:cubicBezTo>
                  <a:cubicBezTo>
                    <a:pt x="149" y="36"/>
                    <a:pt x="149" y="36"/>
                    <a:pt x="149" y="36"/>
                  </a:cubicBezTo>
                  <a:cubicBezTo>
                    <a:pt x="148" y="36"/>
                    <a:pt x="116" y="36"/>
                    <a:pt x="116" y="36"/>
                  </a:cubicBezTo>
                  <a:cubicBezTo>
                    <a:pt x="116" y="36"/>
                    <a:pt x="116" y="7"/>
                    <a:pt x="116" y="5"/>
                  </a:cubicBezTo>
                  <a:close/>
                  <a:moveTo>
                    <a:pt x="156" y="36"/>
                  </a:moveTo>
                  <a:cubicBezTo>
                    <a:pt x="149" y="25"/>
                    <a:pt x="139" y="16"/>
                    <a:pt x="127" y="7"/>
                  </a:cubicBezTo>
                  <a:cubicBezTo>
                    <a:pt x="127" y="7"/>
                    <a:pt x="126" y="6"/>
                    <a:pt x="125" y="6"/>
                  </a:cubicBezTo>
                  <a:cubicBezTo>
                    <a:pt x="126" y="6"/>
                    <a:pt x="127" y="6"/>
                    <a:pt x="127" y="6"/>
                  </a:cubicBezTo>
                  <a:cubicBezTo>
                    <a:pt x="151" y="9"/>
                    <a:pt x="172" y="19"/>
                    <a:pt x="188" y="36"/>
                  </a:cubicBezTo>
                  <a:cubicBezTo>
                    <a:pt x="188" y="36"/>
                    <a:pt x="189" y="36"/>
                    <a:pt x="189" y="36"/>
                  </a:cubicBezTo>
                  <a:cubicBezTo>
                    <a:pt x="187" y="36"/>
                    <a:pt x="156" y="36"/>
                    <a:pt x="156" y="36"/>
                  </a:cubicBezTo>
                  <a:cubicBezTo>
                    <a:pt x="156" y="36"/>
                    <a:pt x="156" y="36"/>
                    <a:pt x="156" y="36"/>
                  </a:cubicBezTo>
                  <a:close/>
                  <a:moveTo>
                    <a:pt x="67" y="42"/>
                  </a:moveTo>
                  <a:cubicBezTo>
                    <a:pt x="66" y="42"/>
                    <a:pt x="66" y="42"/>
                    <a:pt x="66" y="42"/>
                  </a:cubicBezTo>
                  <a:cubicBezTo>
                    <a:pt x="60" y="52"/>
                    <a:pt x="56" y="63"/>
                    <a:pt x="54" y="74"/>
                  </a:cubicBezTo>
                  <a:cubicBezTo>
                    <a:pt x="54" y="74"/>
                    <a:pt x="54" y="74"/>
                    <a:pt x="54" y="74"/>
                  </a:cubicBezTo>
                  <a:cubicBezTo>
                    <a:pt x="53" y="74"/>
                    <a:pt x="13" y="74"/>
                    <a:pt x="12" y="74"/>
                  </a:cubicBezTo>
                  <a:cubicBezTo>
                    <a:pt x="13" y="74"/>
                    <a:pt x="13" y="74"/>
                    <a:pt x="13" y="74"/>
                  </a:cubicBezTo>
                  <a:cubicBezTo>
                    <a:pt x="17" y="62"/>
                    <a:pt x="24" y="51"/>
                    <a:pt x="32" y="42"/>
                  </a:cubicBezTo>
                  <a:cubicBezTo>
                    <a:pt x="32" y="42"/>
                    <a:pt x="32" y="42"/>
                    <a:pt x="32" y="42"/>
                  </a:cubicBezTo>
                  <a:cubicBezTo>
                    <a:pt x="32" y="42"/>
                    <a:pt x="65" y="42"/>
                    <a:pt x="67" y="42"/>
                  </a:cubicBezTo>
                  <a:close/>
                  <a:moveTo>
                    <a:pt x="111" y="42"/>
                  </a:moveTo>
                  <a:cubicBezTo>
                    <a:pt x="111" y="43"/>
                    <a:pt x="111" y="73"/>
                    <a:pt x="111" y="74"/>
                  </a:cubicBezTo>
                  <a:cubicBezTo>
                    <a:pt x="110" y="74"/>
                    <a:pt x="60" y="74"/>
                    <a:pt x="60" y="74"/>
                  </a:cubicBezTo>
                  <a:cubicBezTo>
                    <a:pt x="60" y="74"/>
                    <a:pt x="60" y="74"/>
                    <a:pt x="60" y="74"/>
                  </a:cubicBezTo>
                  <a:cubicBezTo>
                    <a:pt x="62" y="63"/>
                    <a:pt x="67" y="52"/>
                    <a:pt x="73" y="42"/>
                  </a:cubicBezTo>
                  <a:cubicBezTo>
                    <a:pt x="73" y="42"/>
                    <a:pt x="73" y="42"/>
                    <a:pt x="73" y="42"/>
                  </a:cubicBezTo>
                  <a:cubicBezTo>
                    <a:pt x="73" y="42"/>
                    <a:pt x="110" y="42"/>
                    <a:pt x="111" y="42"/>
                  </a:cubicBezTo>
                  <a:close/>
                  <a:moveTo>
                    <a:pt x="153" y="42"/>
                  </a:moveTo>
                  <a:cubicBezTo>
                    <a:pt x="153" y="42"/>
                    <a:pt x="153" y="42"/>
                    <a:pt x="153" y="42"/>
                  </a:cubicBezTo>
                  <a:cubicBezTo>
                    <a:pt x="160" y="52"/>
                    <a:pt x="164" y="63"/>
                    <a:pt x="167" y="74"/>
                  </a:cubicBezTo>
                  <a:cubicBezTo>
                    <a:pt x="167" y="74"/>
                    <a:pt x="167" y="74"/>
                    <a:pt x="167" y="74"/>
                  </a:cubicBezTo>
                  <a:cubicBezTo>
                    <a:pt x="166" y="74"/>
                    <a:pt x="116" y="74"/>
                    <a:pt x="116" y="74"/>
                  </a:cubicBezTo>
                  <a:cubicBezTo>
                    <a:pt x="116" y="73"/>
                    <a:pt x="116" y="43"/>
                    <a:pt x="116" y="42"/>
                  </a:cubicBezTo>
                  <a:cubicBezTo>
                    <a:pt x="116" y="42"/>
                    <a:pt x="153" y="42"/>
                    <a:pt x="153" y="42"/>
                  </a:cubicBezTo>
                  <a:close/>
                  <a:moveTo>
                    <a:pt x="194" y="42"/>
                  </a:moveTo>
                  <a:cubicBezTo>
                    <a:pt x="194" y="42"/>
                    <a:pt x="194" y="42"/>
                    <a:pt x="194" y="42"/>
                  </a:cubicBezTo>
                  <a:cubicBezTo>
                    <a:pt x="202" y="51"/>
                    <a:pt x="209" y="62"/>
                    <a:pt x="214" y="74"/>
                  </a:cubicBezTo>
                  <a:cubicBezTo>
                    <a:pt x="214" y="74"/>
                    <a:pt x="214" y="74"/>
                    <a:pt x="214" y="74"/>
                  </a:cubicBezTo>
                  <a:cubicBezTo>
                    <a:pt x="213" y="74"/>
                    <a:pt x="173" y="74"/>
                    <a:pt x="172" y="74"/>
                  </a:cubicBezTo>
                  <a:cubicBezTo>
                    <a:pt x="172" y="74"/>
                    <a:pt x="172" y="74"/>
                    <a:pt x="172" y="74"/>
                  </a:cubicBezTo>
                  <a:cubicBezTo>
                    <a:pt x="170" y="63"/>
                    <a:pt x="166" y="52"/>
                    <a:pt x="160" y="42"/>
                  </a:cubicBezTo>
                  <a:cubicBezTo>
                    <a:pt x="160" y="42"/>
                    <a:pt x="160" y="42"/>
                    <a:pt x="160" y="42"/>
                  </a:cubicBezTo>
                  <a:cubicBezTo>
                    <a:pt x="161" y="42"/>
                    <a:pt x="194" y="42"/>
                    <a:pt x="194" y="42"/>
                  </a:cubicBezTo>
                  <a:close/>
                  <a:moveTo>
                    <a:pt x="216" y="80"/>
                  </a:moveTo>
                  <a:cubicBezTo>
                    <a:pt x="216" y="80"/>
                    <a:pt x="216" y="80"/>
                    <a:pt x="216" y="80"/>
                  </a:cubicBezTo>
                  <a:cubicBezTo>
                    <a:pt x="219" y="90"/>
                    <a:pt x="221" y="102"/>
                    <a:pt x="221" y="113"/>
                  </a:cubicBezTo>
                  <a:cubicBezTo>
                    <a:pt x="221" y="125"/>
                    <a:pt x="219" y="136"/>
                    <a:pt x="216" y="147"/>
                  </a:cubicBezTo>
                  <a:cubicBezTo>
                    <a:pt x="216" y="147"/>
                    <a:pt x="216" y="147"/>
                    <a:pt x="216" y="147"/>
                  </a:cubicBezTo>
                  <a:cubicBezTo>
                    <a:pt x="215" y="147"/>
                    <a:pt x="11" y="147"/>
                    <a:pt x="11" y="147"/>
                  </a:cubicBezTo>
                  <a:cubicBezTo>
                    <a:pt x="10" y="147"/>
                    <a:pt x="10" y="147"/>
                    <a:pt x="10" y="147"/>
                  </a:cubicBezTo>
                  <a:cubicBezTo>
                    <a:pt x="10" y="147"/>
                    <a:pt x="10" y="147"/>
                    <a:pt x="10" y="147"/>
                  </a:cubicBezTo>
                  <a:cubicBezTo>
                    <a:pt x="7" y="136"/>
                    <a:pt x="5" y="125"/>
                    <a:pt x="5" y="113"/>
                  </a:cubicBezTo>
                  <a:cubicBezTo>
                    <a:pt x="5" y="102"/>
                    <a:pt x="7" y="90"/>
                    <a:pt x="10" y="80"/>
                  </a:cubicBezTo>
                  <a:cubicBezTo>
                    <a:pt x="10" y="80"/>
                    <a:pt x="10" y="80"/>
                    <a:pt x="10" y="80"/>
                  </a:cubicBezTo>
                  <a:cubicBezTo>
                    <a:pt x="11" y="80"/>
                    <a:pt x="215" y="80"/>
                    <a:pt x="216" y="80"/>
                  </a:cubicBezTo>
                  <a:close/>
                  <a:moveTo>
                    <a:pt x="54" y="152"/>
                  </a:moveTo>
                  <a:cubicBezTo>
                    <a:pt x="54" y="152"/>
                    <a:pt x="54" y="152"/>
                    <a:pt x="54" y="152"/>
                  </a:cubicBezTo>
                  <a:cubicBezTo>
                    <a:pt x="56" y="163"/>
                    <a:pt x="60" y="174"/>
                    <a:pt x="66" y="184"/>
                  </a:cubicBezTo>
                  <a:cubicBezTo>
                    <a:pt x="66" y="184"/>
                    <a:pt x="66" y="184"/>
                    <a:pt x="67" y="184"/>
                  </a:cubicBezTo>
                  <a:cubicBezTo>
                    <a:pt x="65" y="184"/>
                    <a:pt x="32" y="184"/>
                    <a:pt x="32" y="184"/>
                  </a:cubicBezTo>
                  <a:cubicBezTo>
                    <a:pt x="32" y="184"/>
                    <a:pt x="32" y="184"/>
                    <a:pt x="32" y="184"/>
                  </a:cubicBezTo>
                  <a:cubicBezTo>
                    <a:pt x="32" y="184"/>
                    <a:pt x="32" y="184"/>
                    <a:pt x="32" y="184"/>
                  </a:cubicBezTo>
                  <a:cubicBezTo>
                    <a:pt x="24" y="175"/>
                    <a:pt x="17" y="164"/>
                    <a:pt x="13" y="152"/>
                  </a:cubicBezTo>
                  <a:cubicBezTo>
                    <a:pt x="13" y="152"/>
                    <a:pt x="13" y="152"/>
                    <a:pt x="12" y="152"/>
                  </a:cubicBezTo>
                  <a:cubicBezTo>
                    <a:pt x="13" y="152"/>
                    <a:pt x="53" y="152"/>
                    <a:pt x="54" y="152"/>
                  </a:cubicBezTo>
                  <a:close/>
                  <a:moveTo>
                    <a:pt x="111" y="152"/>
                  </a:moveTo>
                  <a:cubicBezTo>
                    <a:pt x="111" y="153"/>
                    <a:pt x="111" y="183"/>
                    <a:pt x="111" y="184"/>
                  </a:cubicBezTo>
                  <a:cubicBezTo>
                    <a:pt x="110" y="184"/>
                    <a:pt x="73" y="184"/>
                    <a:pt x="73" y="184"/>
                  </a:cubicBezTo>
                  <a:cubicBezTo>
                    <a:pt x="73" y="184"/>
                    <a:pt x="73" y="184"/>
                    <a:pt x="73" y="184"/>
                  </a:cubicBezTo>
                  <a:cubicBezTo>
                    <a:pt x="67" y="174"/>
                    <a:pt x="62" y="163"/>
                    <a:pt x="60" y="152"/>
                  </a:cubicBezTo>
                  <a:cubicBezTo>
                    <a:pt x="60" y="152"/>
                    <a:pt x="60" y="152"/>
                    <a:pt x="60" y="152"/>
                  </a:cubicBezTo>
                  <a:cubicBezTo>
                    <a:pt x="60" y="152"/>
                    <a:pt x="110" y="152"/>
                    <a:pt x="111" y="152"/>
                  </a:cubicBezTo>
                  <a:close/>
                  <a:moveTo>
                    <a:pt x="167" y="152"/>
                  </a:moveTo>
                  <a:cubicBezTo>
                    <a:pt x="167" y="152"/>
                    <a:pt x="167" y="152"/>
                    <a:pt x="167" y="152"/>
                  </a:cubicBezTo>
                  <a:cubicBezTo>
                    <a:pt x="164" y="163"/>
                    <a:pt x="160" y="174"/>
                    <a:pt x="153" y="184"/>
                  </a:cubicBezTo>
                  <a:cubicBezTo>
                    <a:pt x="153" y="184"/>
                    <a:pt x="153" y="184"/>
                    <a:pt x="153" y="184"/>
                  </a:cubicBezTo>
                  <a:cubicBezTo>
                    <a:pt x="153" y="184"/>
                    <a:pt x="116" y="184"/>
                    <a:pt x="116" y="184"/>
                  </a:cubicBezTo>
                  <a:cubicBezTo>
                    <a:pt x="116" y="183"/>
                    <a:pt x="116" y="153"/>
                    <a:pt x="116" y="152"/>
                  </a:cubicBezTo>
                  <a:cubicBezTo>
                    <a:pt x="116" y="152"/>
                    <a:pt x="166" y="152"/>
                    <a:pt x="167" y="152"/>
                  </a:cubicBezTo>
                  <a:close/>
                  <a:moveTo>
                    <a:pt x="214" y="152"/>
                  </a:moveTo>
                  <a:cubicBezTo>
                    <a:pt x="214" y="152"/>
                    <a:pt x="214" y="152"/>
                    <a:pt x="214" y="152"/>
                  </a:cubicBezTo>
                  <a:cubicBezTo>
                    <a:pt x="209" y="164"/>
                    <a:pt x="202" y="175"/>
                    <a:pt x="194" y="184"/>
                  </a:cubicBezTo>
                  <a:cubicBezTo>
                    <a:pt x="194" y="184"/>
                    <a:pt x="194" y="184"/>
                    <a:pt x="194" y="184"/>
                  </a:cubicBezTo>
                  <a:cubicBezTo>
                    <a:pt x="194" y="184"/>
                    <a:pt x="161" y="184"/>
                    <a:pt x="160" y="184"/>
                  </a:cubicBezTo>
                  <a:cubicBezTo>
                    <a:pt x="160" y="184"/>
                    <a:pt x="160" y="184"/>
                    <a:pt x="160" y="184"/>
                  </a:cubicBezTo>
                  <a:cubicBezTo>
                    <a:pt x="160" y="184"/>
                    <a:pt x="160" y="184"/>
                    <a:pt x="160" y="184"/>
                  </a:cubicBezTo>
                  <a:cubicBezTo>
                    <a:pt x="166" y="174"/>
                    <a:pt x="170" y="163"/>
                    <a:pt x="172" y="152"/>
                  </a:cubicBezTo>
                  <a:cubicBezTo>
                    <a:pt x="172" y="152"/>
                    <a:pt x="172" y="152"/>
                    <a:pt x="172" y="152"/>
                  </a:cubicBezTo>
                  <a:cubicBezTo>
                    <a:pt x="173" y="152"/>
                    <a:pt x="213" y="152"/>
                    <a:pt x="214" y="152"/>
                  </a:cubicBezTo>
                  <a:close/>
                  <a:moveTo>
                    <a:pt x="70" y="190"/>
                  </a:moveTo>
                  <a:cubicBezTo>
                    <a:pt x="70" y="190"/>
                    <a:pt x="70" y="190"/>
                    <a:pt x="70" y="190"/>
                  </a:cubicBezTo>
                  <a:cubicBezTo>
                    <a:pt x="78" y="201"/>
                    <a:pt x="87" y="210"/>
                    <a:pt x="99" y="219"/>
                  </a:cubicBezTo>
                  <a:cubicBezTo>
                    <a:pt x="99" y="219"/>
                    <a:pt x="100" y="220"/>
                    <a:pt x="101" y="220"/>
                  </a:cubicBezTo>
                  <a:cubicBezTo>
                    <a:pt x="100" y="220"/>
                    <a:pt x="99" y="220"/>
                    <a:pt x="99" y="220"/>
                  </a:cubicBezTo>
                  <a:cubicBezTo>
                    <a:pt x="99" y="220"/>
                    <a:pt x="99" y="220"/>
                    <a:pt x="99" y="220"/>
                  </a:cubicBezTo>
                  <a:cubicBezTo>
                    <a:pt x="76" y="217"/>
                    <a:pt x="55" y="207"/>
                    <a:pt x="38" y="190"/>
                  </a:cubicBezTo>
                  <a:cubicBezTo>
                    <a:pt x="38" y="190"/>
                    <a:pt x="37" y="190"/>
                    <a:pt x="37" y="190"/>
                  </a:cubicBezTo>
                  <a:cubicBezTo>
                    <a:pt x="39" y="190"/>
                    <a:pt x="70" y="190"/>
                    <a:pt x="70" y="190"/>
                  </a:cubicBezTo>
                  <a:close/>
                  <a:moveTo>
                    <a:pt x="111" y="190"/>
                  </a:moveTo>
                  <a:cubicBezTo>
                    <a:pt x="111" y="190"/>
                    <a:pt x="111" y="219"/>
                    <a:pt x="111" y="220"/>
                  </a:cubicBezTo>
                  <a:cubicBezTo>
                    <a:pt x="110" y="220"/>
                    <a:pt x="105" y="217"/>
                    <a:pt x="105" y="217"/>
                  </a:cubicBezTo>
                  <a:cubicBezTo>
                    <a:pt x="97" y="212"/>
                    <a:pt x="87" y="203"/>
                    <a:pt x="77" y="190"/>
                  </a:cubicBezTo>
                  <a:cubicBezTo>
                    <a:pt x="77" y="190"/>
                    <a:pt x="77" y="190"/>
                    <a:pt x="77" y="190"/>
                  </a:cubicBezTo>
                  <a:cubicBezTo>
                    <a:pt x="78" y="190"/>
                    <a:pt x="110" y="190"/>
                    <a:pt x="111" y="190"/>
                  </a:cubicBezTo>
                  <a:close/>
                  <a:moveTo>
                    <a:pt x="149" y="190"/>
                  </a:moveTo>
                  <a:cubicBezTo>
                    <a:pt x="149" y="190"/>
                    <a:pt x="149" y="190"/>
                    <a:pt x="149" y="190"/>
                  </a:cubicBezTo>
                  <a:cubicBezTo>
                    <a:pt x="139" y="203"/>
                    <a:pt x="129" y="212"/>
                    <a:pt x="122" y="217"/>
                  </a:cubicBezTo>
                  <a:cubicBezTo>
                    <a:pt x="122" y="217"/>
                    <a:pt x="117" y="219"/>
                    <a:pt x="116" y="220"/>
                  </a:cubicBezTo>
                  <a:cubicBezTo>
                    <a:pt x="116" y="219"/>
                    <a:pt x="116" y="190"/>
                    <a:pt x="116" y="190"/>
                  </a:cubicBezTo>
                  <a:cubicBezTo>
                    <a:pt x="116" y="190"/>
                    <a:pt x="148" y="190"/>
                    <a:pt x="149" y="190"/>
                  </a:cubicBezTo>
                  <a:close/>
                  <a:moveTo>
                    <a:pt x="189" y="190"/>
                  </a:moveTo>
                  <a:cubicBezTo>
                    <a:pt x="189" y="190"/>
                    <a:pt x="188" y="190"/>
                    <a:pt x="188" y="190"/>
                  </a:cubicBezTo>
                  <a:cubicBezTo>
                    <a:pt x="172" y="206"/>
                    <a:pt x="150" y="217"/>
                    <a:pt x="127" y="220"/>
                  </a:cubicBezTo>
                  <a:cubicBezTo>
                    <a:pt x="127" y="220"/>
                    <a:pt x="126" y="220"/>
                    <a:pt x="125" y="220"/>
                  </a:cubicBezTo>
                  <a:cubicBezTo>
                    <a:pt x="126" y="220"/>
                    <a:pt x="127" y="219"/>
                    <a:pt x="127" y="219"/>
                  </a:cubicBezTo>
                  <a:cubicBezTo>
                    <a:pt x="134" y="214"/>
                    <a:pt x="146" y="205"/>
                    <a:pt x="156" y="190"/>
                  </a:cubicBezTo>
                  <a:cubicBezTo>
                    <a:pt x="156" y="190"/>
                    <a:pt x="156" y="190"/>
                    <a:pt x="156" y="190"/>
                  </a:cubicBezTo>
                  <a:cubicBezTo>
                    <a:pt x="156" y="190"/>
                    <a:pt x="187" y="190"/>
                    <a:pt x="189" y="1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6"/>
            <p:cNvSpPr>
              <a:spLocks/>
            </p:cNvSpPr>
            <p:nvPr userDrawn="1"/>
          </p:nvSpPr>
          <p:spPr bwMode="auto">
            <a:xfrm>
              <a:off x="355" y="334"/>
              <a:ext cx="44" cy="75"/>
            </a:xfrm>
            <a:custGeom>
              <a:avLst/>
              <a:gdLst>
                <a:gd name="T0" fmla="*/ 27 w 27"/>
                <a:gd name="T1" fmla="*/ 1 h 47"/>
                <a:gd name="T2" fmla="*/ 22 w 27"/>
                <a:gd name="T3" fmla="*/ 10 h 47"/>
                <a:gd name="T4" fmla="*/ 14 w 27"/>
                <a:gd name="T5" fmla="*/ 38 h 47"/>
                <a:gd name="T6" fmla="*/ 14 w 27"/>
                <a:gd name="T7" fmla="*/ 47 h 47"/>
                <a:gd name="T8" fmla="*/ 14 w 27"/>
                <a:gd name="T9" fmla="*/ 47 h 47"/>
                <a:gd name="T10" fmla="*/ 0 w 27"/>
                <a:gd name="T11" fmla="*/ 47 h 47"/>
                <a:gd name="T12" fmla="*/ 0 w 27"/>
                <a:gd name="T13" fmla="*/ 47 h 47"/>
                <a:gd name="T14" fmla="*/ 4 w 27"/>
                <a:gd name="T15" fmla="*/ 39 h 47"/>
                <a:gd name="T16" fmla="*/ 12 w 27"/>
                <a:gd name="T17" fmla="*/ 10 h 47"/>
                <a:gd name="T18" fmla="*/ 13 w 27"/>
                <a:gd name="T19" fmla="*/ 1 h 47"/>
                <a:gd name="T20" fmla="*/ 13 w 27"/>
                <a:gd name="T21" fmla="*/ 0 h 47"/>
                <a:gd name="T22" fmla="*/ 27 w 27"/>
                <a:gd name="T23" fmla="*/ 0 h 47"/>
                <a:gd name="T24" fmla="*/ 27 w 27"/>
                <a:gd name="T25"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47">
                  <a:moveTo>
                    <a:pt x="27" y="1"/>
                  </a:moveTo>
                  <a:cubicBezTo>
                    <a:pt x="25" y="2"/>
                    <a:pt x="24" y="5"/>
                    <a:pt x="22" y="10"/>
                  </a:cubicBezTo>
                  <a:cubicBezTo>
                    <a:pt x="14" y="38"/>
                    <a:pt x="14" y="38"/>
                    <a:pt x="14" y="38"/>
                  </a:cubicBezTo>
                  <a:cubicBezTo>
                    <a:pt x="13" y="44"/>
                    <a:pt x="13" y="46"/>
                    <a:pt x="14" y="47"/>
                  </a:cubicBezTo>
                  <a:cubicBezTo>
                    <a:pt x="14" y="47"/>
                    <a:pt x="14" y="47"/>
                    <a:pt x="14" y="47"/>
                  </a:cubicBezTo>
                  <a:cubicBezTo>
                    <a:pt x="0" y="47"/>
                    <a:pt x="0" y="47"/>
                    <a:pt x="0" y="47"/>
                  </a:cubicBezTo>
                  <a:cubicBezTo>
                    <a:pt x="0" y="47"/>
                    <a:pt x="0" y="47"/>
                    <a:pt x="0" y="47"/>
                  </a:cubicBezTo>
                  <a:cubicBezTo>
                    <a:pt x="2" y="46"/>
                    <a:pt x="2" y="44"/>
                    <a:pt x="4" y="39"/>
                  </a:cubicBezTo>
                  <a:cubicBezTo>
                    <a:pt x="12" y="10"/>
                    <a:pt x="12" y="10"/>
                    <a:pt x="12" y="10"/>
                  </a:cubicBezTo>
                  <a:cubicBezTo>
                    <a:pt x="14" y="5"/>
                    <a:pt x="14" y="2"/>
                    <a:pt x="13" y="1"/>
                  </a:cubicBezTo>
                  <a:cubicBezTo>
                    <a:pt x="13" y="0"/>
                    <a:pt x="13" y="0"/>
                    <a:pt x="13" y="0"/>
                  </a:cubicBezTo>
                  <a:cubicBezTo>
                    <a:pt x="27" y="0"/>
                    <a:pt x="27" y="0"/>
                    <a:pt x="27" y="0"/>
                  </a:cubicBezTo>
                  <a:lnTo>
                    <a:pt x="27"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7"/>
            <p:cNvSpPr>
              <a:spLocks/>
            </p:cNvSpPr>
            <p:nvPr userDrawn="1"/>
          </p:nvSpPr>
          <p:spPr bwMode="auto">
            <a:xfrm>
              <a:off x="205" y="332"/>
              <a:ext cx="55" cy="79"/>
            </a:xfrm>
            <a:custGeom>
              <a:avLst/>
              <a:gdLst>
                <a:gd name="T0" fmla="*/ 2 w 34"/>
                <a:gd name="T1" fmla="*/ 36 h 49"/>
                <a:gd name="T2" fmla="*/ 15 w 34"/>
                <a:gd name="T3" fmla="*/ 46 h 49"/>
                <a:gd name="T4" fmla="*/ 23 w 34"/>
                <a:gd name="T5" fmla="*/ 38 h 49"/>
                <a:gd name="T6" fmla="*/ 17 w 34"/>
                <a:gd name="T7" fmla="*/ 29 h 49"/>
                <a:gd name="T8" fmla="*/ 15 w 34"/>
                <a:gd name="T9" fmla="*/ 27 h 49"/>
                <a:gd name="T10" fmla="*/ 6 w 34"/>
                <a:gd name="T11" fmla="*/ 15 h 49"/>
                <a:gd name="T12" fmla="*/ 22 w 34"/>
                <a:gd name="T13" fmla="*/ 1 h 49"/>
                <a:gd name="T14" fmla="*/ 30 w 34"/>
                <a:gd name="T15" fmla="*/ 1 h 49"/>
                <a:gd name="T16" fmla="*/ 34 w 34"/>
                <a:gd name="T17" fmla="*/ 3 h 49"/>
                <a:gd name="T18" fmla="*/ 32 w 34"/>
                <a:gd name="T19" fmla="*/ 11 h 49"/>
                <a:gd name="T20" fmla="*/ 32 w 34"/>
                <a:gd name="T21" fmla="*/ 11 h 49"/>
                <a:gd name="T22" fmla="*/ 21 w 34"/>
                <a:gd name="T23" fmla="*/ 4 h 49"/>
                <a:gd name="T24" fmla="*/ 14 w 34"/>
                <a:gd name="T25" fmla="*/ 11 h 49"/>
                <a:gd name="T26" fmla="*/ 20 w 34"/>
                <a:gd name="T27" fmla="*/ 20 h 49"/>
                <a:gd name="T28" fmla="*/ 22 w 34"/>
                <a:gd name="T29" fmla="*/ 21 h 49"/>
                <a:gd name="T30" fmla="*/ 32 w 34"/>
                <a:gd name="T31" fmla="*/ 34 h 49"/>
                <a:gd name="T32" fmla="*/ 14 w 34"/>
                <a:gd name="T33" fmla="*/ 49 h 49"/>
                <a:gd name="T34" fmla="*/ 0 w 34"/>
                <a:gd name="T35" fmla="*/ 45 h 49"/>
                <a:gd name="T36" fmla="*/ 2 w 34"/>
                <a:gd name="T37" fmla="*/ 3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49">
                  <a:moveTo>
                    <a:pt x="2" y="36"/>
                  </a:moveTo>
                  <a:cubicBezTo>
                    <a:pt x="3" y="43"/>
                    <a:pt x="7" y="46"/>
                    <a:pt x="15" y="46"/>
                  </a:cubicBezTo>
                  <a:cubicBezTo>
                    <a:pt x="20" y="46"/>
                    <a:pt x="23" y="42"/>
                    <a:pt x="23" y="38"/>
                  </a:cubicBezTo>
                  <a:cubicBezTo>
                    <a:pt x="23" y="34"/>
                    <a:pt x="21" y="32"/>
                    <a:pt x="17" y="29"/>
                  </a:cubicBezTo>
                  <a:cubicBezTo>
                    <a:pt x="15" y="27"/>
                    <a:pt x="15" y="27"/>
                    <a:pt x="15" y="27"/>
                  </a:cubicBezTo>
                  <a:cubicBezTo>
                    <a:pt x="10" y="24"/>
                    <a:pt x="6" y="21"/>
                    <a:pt x="6" y="15"/>
                  </a:cubicBezTo>
                  <a:cubicBezTo>
                    <a:pt x="6" y="6"/>
                    <a:pt x="13" y="1"/>
                    <a:pt x="22" y="1"/>
                  </a:cubicBezTo>
                  <a:cubicBezTo>
                    <a:pt x="25" y="0"/>
                    <a:pt x="28" y="1"/>
                    <a:pt x="30" y="1"/>
                  </a:cubicBezTo>
                  <a:cubicBezTo>
                    <a:pt x="32" y="2"/>
                    <a:pt x="34" y="2"/>
                    <a:pt x="34" y="3"/>
                  </a:cubicBezTo>
                  <a:cubicBezTo>
                    <a:pt x="32" y="11"/>
                    <a:pt x="32" y="11"/>
                    <a:pt x="32" y="11"/>
                  </a:cubicBezTo>
                  <a:cubicBezTo>
                    <a:pt x="32" y="11"/>
                    <a:pt x="32" y="11"/>
                    <a:pt x="32" y="11"/>
                  </a:cubicBezTo>
                  <a:cubicBezTo>
                    <a:pt x="30" y="6"/>
                    <a:pt x="28" y="3"/>
                    <a:pt x="21" y="4"/>
                  </a:cubicBezTo>
                  <a:cubicBezTo>
                    <a:pt x="16" y="4"/>
                    <a:pt x="14" y="8"/>
                    <a:pt x="14" y="11"/>
                  </a:cubicBezTo>
                  <a:cubicBezTo>
                    <a:pt x="14" y="15"/>
                    <a:pt x="16" y="17"/>
                    <a:pt x="20" y="20"/>
                  </a:cubicBezTo>
                  <a:cubicBezTo>
                    <a:pt x="22" y="21"/>
                    <a:pt x="22" y="21"/>
                    <a:pt x="22" y="21"/>
                  </a:cubicBezTo>
                  <a:cubicBezTo>
                    <a:pt x="27" y="24"/>
                    <a:pt x="32" y="28"/>
                    <a:pt x="32" y="34"/>
                  </a:cubicBezTo>
                  <a:cubicBezTo>
                    <a:pt x="32" y="43"/>
                    <a:pt x="24" y="49"/>
                    <a:pt x="14" y="49"/>
                  </a:cubicBezTo>
                  <a:cubicBezTo>
                    <a:pt x="7" y="49"/>
                    <a:pt x="2" y="47"/>
                    <a:pt x="0" y="45"/>
                  </a:cubicBezTo>
                  <a:cubicBezTo>
                    <a:pt x="0" y="44"/>
                    <a:pt x="1" y="40"/>
                    <a:pt x="2"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8"/>
            <p:cNvSpPr>
              <a:spLocks/>
            </p:cNvSpPr>
            <p:nvPr userDrawn="1"/>
          </p:nvSpPr>
          <p:spPr bwMode="auto">
            <a:xfrm>
              <a:off x="396" y="334"/>
              <a:ext cx="67" cy="75"/>
            </a:xfrm>
            <a:custGeom>
              <a:avLst/>
              <a:gdLst>
                <a:gd name="T0" fmla="*/ 42 w 42"/>
                <a:gd name="T1" fmla="*/ 0 h 47"/>
                <a:gd name="T2" fmla="*/ 40 w 42"/>
                <a:gd name="T3" fmla="*/ 9 h 47"/>
                <a:gd name="T4" fmla="*/ 39 w 42"/>
                <a:gd name="T5" fmla="*/ 9 h 47"/>
                <a:gd name="T6" fmla="*/ 28 w 42"/>
                <a:gd name="T7" fmla="*/ 4 h 47"/>
                <a:gd name="T8" fmla="*/ 27 w 42"/>
                <a:gd name="T9" fmla="*/ 4 h 47"/>
                <a:gd name="T10" fmla="*/ 23 w 42"/>
                <a:gd name="T11" fmla="*/ 7 h 47"/>
                <a:gd name="T12" fmla="*/ 19 w 42"/>
                <a:gd name="T13" fmla="*/ 22 h 47"/>
                <a:gd name="T14" fmla="*/ 21 w 42"/>
                <a:gd name="T15" fmla="*/ 22 h 47"/>
                <a:gd name="T16" fmla="*/ 33 w 42"/>
                <a:gd name="T17" fmla="*/ 20 h 47"/>
                <a:gd name="T18" fmla="*/ 34 w 42"/>
                <a:gd name="T19" fmla="*/ 20 h 47"/>
                <a:gd name="T20" fmla="*/ 31 w 42"/>
                <a:gd name="T21" fmla="*/ 29 h 47"/>
                <a:gd name="T22" fmla="*/ 31 w 42"/>
                <a:gd name="T23" fmla="*/ 29 h 47"/>
                <a:gd name="T24" fmla="*/ 20 w 42"/>
                <a:gd name="T25" fmla="*/ 25 h 47"/>
                <a:gd name="T26" fmla="*/ 18 w 42"/>
                <a:gd name="T27" fmla="*/ 25 h 47"/>
                <a:gd name="T28" fmla="*/ 15 w 42"/>
                <a:gd name="T29" fmla="*/ 38 h 47"/>
                <a:gd name="T30" fmla="*/ 14 w 42"/>
                <a:gd name="T31" fmla="*/ 47 h 47"/>
                <a:gd name="T32" fmla="*/ 14 w 42"/>
                <a:gd name="T33" fmla="*/ 47 h 47"/>
                <a:gd name="T34" fmla="*/ 0 w 42"/>
                <a:gd name="T35" fmla="*/ 47 h 47"/>
                <a:gd name="T36" fmla="*/ 0 w 42"/>
                <a:gd name="T37" fmla="*/ 47 h 47"/>
                <a:gd name="T38" fmla="*/ 5 w 42"/>
                <a:gd name="T39" fmla="*/ 38 h 47"/>
                <a:gd name="T40" fmla="*/ 13 w 42"/>
                <a:gd name="T41" fmla="*/ 10 h 47"/>
                <a:gd name="T42" fmla="*/ 14 w 42"/>
                <a:gd name="T43" fmla="*/ 1 h 47"/>
                <a:gd name="T44" fmla="*/ 13 w 42"/>
                <a:gd name="T45" fmla="*/ 0 h 47"/>
                <a:gd name="T46" fmla="*/ 42 w 42"/>
                <a:gd name="T4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 h="47">
                  <a:moveTo>
                    <a:pt x="42" y="0"/>
                  </a:moveTo>
                  <a:cubicBezTo>
                    <a:pt x="42" y="2"/>
                    <a:pt x="41" y="6"/>
                    <a:pt x="40" y="9"/>
                  </a:cubicBezTo>
                  <a:cubicBezTo>
                    <a:pt x="39" y="9"/>
                    <a:pt x="39" y="9"/>
                    <a:pt x="39" y="9"/>
                  </a:cubicBezTo>
                  <a:cubicBezTo>
                    <a:pt x="37" y="3"/>
                    <a:pt x="32" y="4"/>
                    <a:pt x="28" y="4"/>
                  </a:cubicBezTo>
                  <a:cubicBezTo>
                    <a:pt x="27" y="4"/>
                    <a:pt x="27" y="4"/>
                    <a:pt x="27" y="4"/>
                  </a:cubicBezTo>
                  <a:cubicBezTo>
                    <a:pt x="25" y="4"/>
                    <a:pt x="24" y="4"/>
                    <a:pt x="23" y="7"/>
                  </a:cubicBezTo>
                  <a:cubicBezTo>
                    <a:pt x="19" y="22"/>
                    <a:pt x="19" y="22"/>
                    <a:pt x="19" y="22"/>
                  </a:cubicBezTo>
                  <a:cubicBezTo>
                    <a:pt x="21" y="22"/>
                    <a:pt x="21" y="22"/>
                    <a:pt x="21" y="22"/>
                  </a:cubicBezTo>
                  <a:cubicBezTo>
                    <a:pt x="27" y="22"/>
                    <a:pt x="32" y="23"/>
                    <a:pt x="33" y="20"/>
                  </a:cubicBezTo>
                  <a:cubicBezTo>
                    <a:pt x="34" y="20"/>
                    <a:pt x="34" y="20"/>
                    <a:pt x="34" y="20"/>
                  </a:cubicBezTo>
                  <a:cubicBezTo>
                    <a:pt x="31" y="29"/>
                    <a:pt x="31" y="29"/>
                    <a:pt x="31" y="29"/>
                  </a:cubicBezTo>
                  <a:cubicBezTo>
                    <a:pt x="31" y="29"/>
                    <a:pt x="31" y="29"/>
                    <a:pt x="31" y="29"/>
                  </a:cubicBezTo>
                  <a:cubicBezTo>
                    <a:pt x="30" y="25"/>
                    <a:pt x="25" y="25"/>
                    <a:pt x="20" y="25"/>
                  </a:cubicBezTo>
                  <a:cubicBezTo>
                    <a:pt x="18" y="25"/>
                    <a:pt x="18" y="25"/>
                    <a:pt x="18" y="25"/>
                  </a:cubicBezTo>
                  <a:cubicBezTo>
                    <a:pt x="15" y="38"/>
                    <a:pt x="15" y="38"/>
                    <a:pt x="15" y="38"/>
                  </a:cubicBezTo>
                  <a:cubicBezTo>
                    <a:pt x="13" y="43"/>
                    <a:pt x="13" y="46"/>
                    <a:pt x="14" y="47"/>
                  </a:cubicBezTo>
                  <a:cubicBezTo>
                    <a:pt x="14" y="47"/>
                    <a:pt x="14" y="47"/>
                    <a:pt x="14" y="47"/>
                  </a:cubicBezTo>
                  <a:cubicBezTo>
                    <a:pt x="0" y="47"/>
                    <a:pt x="0" y="47"/>
                    <a:pt x="0" y="47"/>
                  </a:cubicBezTo>
                  <a:cubicBezTo>
                    <a:pt x="0" y="47"/>
                    <a:pt x="0" y="47"/>
                    <a:pt x="0" y="47"/>
                  </a:cubicBezTo>
                  <a:cubicBezTo>
                    <a:pt x="2" y="46"/>
                    <a:pt x="3" y="44"/>
                    <a:pt x="5" y="38"/>
                  </a:cubicBezTo>
                  <a:cubicBezTo>
                    <a:pt x="13" y="10"/>
                    <a:pt x="13" y="10"/>
                    <a:pt x="13" y="10"/>
                  </a:cubicBezTo>
                  <a:cubicBezTo>
                    <a:pt x="14" y="4"/>
                    <a:pt x="15" y="2"/>
                    <a:pt x="14" y="1"/>
                  </a:cubicBezTo>
                  <a:cubicBezTo>
                    <a:pt x="13" y="0"/>
                    <a:pt x="13" y="0"/>
                    <a:pt x="13" y="0"/>
                  </a:cubicBezTo>
                  <a:lnTo>
                    <a:pt x="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9"/>
            <p:cNvSpPr>
              <a:spLocks/>
            </p:cNvSpPr>
            <p:nvPr userDrawn="1"/>
          </p:nvSpPr>
          <p:spPr bwMode="auto">
            <a:xfrm>
              <a:off x="463" y="334"/>
              <a:ext cx="62" cy="75"/>
            </a:xfrm>
            <a:custGeom>
              <a:avLst/>
              <a:gdLst>
                <a:gd name="T0" fmla="*/ 38 w 38"/>
                <a:gd name="T1" fmla="*/ 0 h 47"/>
                <a:gd name="T2" fmla="*/ 35 w 38"/>
                <a:gd name="T3" fmla="*/ 9 h 47"/>
                <a:gd name="T4" fmla="*/ 35 w 38"/>
                <a:gd name="T5" fmla="*/ 9 h 47"/>
                <a:gd name="T6" fmla="*/ 25 w 38"/>
                <a:gd name="T7" fmla="*/ 4 h 47"/>
                <a:gd name="T8" fmla="*/ 24 w 38"/>
                <a:gd name="T9" fmla="*/ 4 h 47"/>
                <a:gd name="T10" fmla="*/ 14 w 38"/>
                <a:gd name="T11" fmla="*/ 38 h 47"/>
                <a:gd name="T12" fmla="*/ 13 w 38"/>
                <a:gd name="T13" fmla="*/ 47 h 47"/>
                <a:gd name="T14" fmla="*/ 13 w 38"/>
                <a:gd name="T15" fmla="*/ 47 h 47"/>
                <a:gd name="T16" fmla="*/ 0 w 38"/>
                <a:gd name="T17" fmla="*/ 47 h 47"/>
                <a:gd name="T18" fmla="*/ 0 w 38"/>
                <a:gd name="T19" fmla="*/ 47 h 47"/>
                <a:gd name="T20" fmla="*/ 4 w 38"/>
                <a:gd name="T21" fmla="*/ 38 h 47"/>
                <a:gd name="T22" fmla="*/ 14 w 38"/>
                <a:gd name="T23" fmla="*/ 4 h 47"/>
                <a:gd name="T24" fmla="*/ 13 w 38"/>
                <a:gd name="T25" fmla="*/ 4 h 47"/>
                <a:gd name="T26" fmla="*/ 1 w 38"/>
                <a:gd name="T27" fmla="*/ 9 h 47"/>
                <a:gd name="T28" fmla="*/ 1 w 38"/>
                <a:gd name="T29" fmla="*/ 9 h 47"/>
                <a:gd name="T30" fmla="*/ 3 w 38"/>
                <a:gd name="T31" fmla="*/ 0 h 47"/>
                <a:gd name="T32" fmla="*/ 38 w 38"/>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7">
                  <a:moveTo>
                    <a:pt x="38" y="0"/>
                  </a:moveTo>
                  <a:cubicBezTo>
                    <a:pt x="37" y="3"/>
                    <a:pt x="37" y="6"/>
                    <a:pt x="35" y="9"/>
                  </a:cubicBezTo>
                  <a:cubicBezTo>
                    <a:pt x="35" y="9"/>
                    <a:pt x="35" y="9"/>
                    <a:pt x="35" y="9"/>
                  </a:cubicBezTo>
                  <a:cubicBezTo>
                    <a:pt x="33" y="3"/>
                    <a:pt x="27" y="4"/>
                    <a:pt x="25" y="4"/>
                  </a:cubicBezTo>
                  <a:cubicBezTo>
                    <a:pt x="24" y="4"/>
                    <a:pt x="24" y="4"/>
                    <a:pt x="24" y="4"/>
                  </a:cubicBezTo>
                  <a:cubicBezTo>
                    <a:pt x="14" y="38"/>
                    <a:pt x="14" y="38"/>
                    <a:pt x="14" y="38"/>
                  </a:cubicBezTo>
                  <a:cubicBezTo>
                    <a:pt x="13" y="43"/>
                    <a:pt x="12" y="46"/>
                    <a:pt x="13" y="47"/>
                  </a:cubicBezTo>
                  <a:cubicBezTo>
                    <a:pt x="13" y="47"/>
                    <a:pt x="13" y="47"/>
                    <a:pt x="13" y="47"/>
                  </a:cubicBezTo>
                  <a:cubicBezTo>
                    <a:pt x="0" y="47"/>
                    <a:pt x="0" y="47"/>
                    <a:pt x="0" y="47"/>
                  </a:cubicBezTo>
                  <a:cubicBezTo>
                    <a:pt x="0" y="47"/>
                    <a:pt x="0" y="47"/>
                    <a:pt x="0" y="47"/>
                  </a:cubicBezTo>
                  <a:cubicBezTo>
                    <a:pt x="2" y="46"/>
                    <a:pt x="3" y="43"/>
                    <a:pt x="4" y="38"/>
                  </a:cubicBezTo>
                  <a:cubicBezTo>
                    <a:pt x="14" y="4"/>
                    <a:pt x="14" y="4"/>
                    <a:pt x="14" y="4"/>
                  </a:cubicBezTo>
                  <a:cubicBezTo>
                    <a:pt x="13" y="4"/>
                    <a:pt x="13" y="4"/>
                    <a:pt x="13" y="4"/>
                  </a:cubicBezTo>
                  <a:cubicBezTo>
                    <a:pt x="10" y="4"/>
                    <a:pt x="5" y="3"/>
                    <a:pt x="1" y="9"/>
                  </a:cubicBezTo>
                  <a:cubicBezTo>
                    <a:pt x="1" y="9"/>
                    <a:pt x="1" y="9"/>
                    <a:pt x="1" y="9"/>
                  </a:cubicBezTo>
                  <a:cubicBezTo>
                    <a:pt x="1" y="6"/>
                    <a:pt x="2" y="3"/>
                    <a:pt x="3" y="0"/>
                  </a:cubicBezTo>
                  <a:lnTo>
                    <a:pt x="3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10"/>
            <p:cNvSpPr>
              <a:spLocks/>
            </p:cNvSpPr>
            <p:nvPr userDrawn="1"/>
          </p:nvSpPr>
          <p:spPr bwMode="auto">
            <a:xfrm>
              <a:off x="268" y="334"/>
              <a:ext cx="97" cy="75"/>
            </a:xfrm>
            <a:custGeom>
              <a:avLst/>
              <a:gdLst>
                <a:gd name="T0" fmla="*/ 60 w 60"/>
                <a:gd name="T1" fmla="*/ 1 h 47"/>
                <a:gd name="T2" fmla="*/ 55 w 60"/>
                <a:gd name="T3" fmla="*/ 9 h 47"/>
                <a:gd name="T4" fmla="*/ 35 w 60"/>
                <a:gd name="T5" fmla="*/ 47 h 47"/>
                <a:gd name="T6" fmla="*/ 30 w 60"/>
                <a:gd name="T7" fmla="*/ 47 h 47"/>
                <a:gd name="T8" fmla="*/ 27 w 60"/>
                <a:gd name="T9" fmla="*/ 18 h 47"/>
                <a:gd name="T10" fmla="*/ 27 w 60"/>
                <a:gd name="T11" fmla="*/ 18 h 47"/>
                <a:gd name="T12" fmla="*/ 11 w 60"/>
                <a:gd name="T13" fmla="*/ 47 h 47"/>
                <a:gd name="T14" fmla="*/ 7 w 60"/>
                <a:gd name="T15" fmla="*/ 47 h 47"/>
                <a:gd name="T16" fmla="*/ 3 w 60"/>
                <a:gd name="T17" fmla="*/ 10 h 47"/>
                <a:gd name="T18" fmla="*/ 0 w 60"/>
                <a:gd name="T19" fmla="*/ 1 h 47"/>
                <a:gd name="T20" fmla="*/ 1 w 60"/>
                <a:gd name="T21" fmla="*/ 0 h 47"/>
                <a:gd name="T22" fmla="*/ 14 w 60"/>
                <a:gd name="T23" fmla="*/ 0 h 47"/>
                <a:gd name="T24" fmla="*/ 14 w 60"/>
                <a:gd name="T25" fmla="*/ 1 h 47"/>
                <a:gd name="T26" fmla="*/ 12 w 60"/>
                <a:gd name="T27" fmla="*/ 9 h 47"/>
                <a:gd name="T28" fmla="*/ 14 w 60"/>
                <a:gd name="T29" fmla="*/ 32 h 47"/>
                <a:gd name="T30" fmla="*/ 15 w 60"/>
                <a:gd name="T31" fmla="*/ 32 h 47"/>
                <a:gd name="T32" fmla="*/ 31 w 60"/>
                <a:gd name="T33" fmla="*/ 1 h 47"/>
                <a:gd name="T34" fmla="*/ 35 w 60"/>
                <a:gd name="T35" fmla="*/ 1 h 47"/>
                <a:gd name="T36" fmla="*/ 38 w 60"/>
                <a:gd name="T37" fmla="*/ 32 h 47"/>
                <a:gd name="T38" fmla="*/ 38 w 60"/>
                <a:gd name="T39" fmla="*/ 32 h 47"/>
                <a:gd name="T40" fmla="*/ 50 w 60"/>
                <a:gd name="T41" fmla="*/ 8 h 47"/>
                <a:gd name="T42" fmla="*/ 51 w 60"/>
                <a:gd name="T43" fmla="*/ 1 h 47"/>
                <a:gd name="T44" fmla="*/ 51 w 60"/>
                <a:gd name="T45" fmla="*/ 0 h 47"/>
                <a:gd name="T46" fmla="*/ 60 w 60"/>
                <a:gd name="T47" fmla="*/ 0 h 47"/>
                <a:gd name="T48" fmla="*/ 60 w 60"/>
                <a:gd name="T49"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47">
                  <a:moveTo>
                    <a:pt x="60" y="1"/>
                  </a:moveTo>
                  <a:cubicBezTo>
                    <a:pt x="58" y="2"/>
                    <a:pt x="57" y="5"/>
                    <a:pt x="55" y="9"/>
                  </a:cubicBezTo>
                  <a:cubicBezTo>
                    <a:pt x="51" y="17"/>
                    <a:pt x="36" y="45"/>
                    <a:pt x="35" y="47"/>
                  </a:cubicBezTo>
                  <a:cubicBezTo>
                    <a:pt x="30" y="47"/>
                    <a:pt x="30" y="47"/>
                    <a:pt x="30" y="47"/>
                  </a:cubicBezTo>
                  <a:cubicBezTo>
                    <a:pt x="27" y="18"/>
                    <a:pt x="27" y="18"/>
                    <a:pt x="27" y="18"/>
                  </a:cubicBezTo>
                  <a:cubicBezTo>
                    <a:pt x="27" y="18"/>
                    <a:pt x="27" y="18"/>
                    <a:pt x="27" y="18"/>
                  </a:cubicBezTo>
                  <a:cubicBezTo>
                    <a:pt x="11" y="47"/>
                    <a:pt x="11" y="47"/>
                    <a:pt x="11" y="47"/>
                  </a:cubicBezTo>
                  <a:cubicBezTo>
                    <a:pt x="7" y="47"/>
                    <a:pt x="7" y="47"/>
                    <a:pt x="7" y="47"/>
                  </a:cubicBezTo>
                  <a:cubicBezTo>
                    <a:pt x="3" y="10"/>
                    <a:pt x="3" y="10"/>
                    <a:pt x="3" y="10"/>
                  </a:cubicBezTo>
                  <a:cubicBezTo>
                    <a:pt x="2" y="5"/>
                    <a:pt x="2" y="2"/>
                    <a:pt x="0" y="1"/>
                  </a:cubicBezTo>
                  <a:cubicBezTo>
                    <a:pt x="1" y="0"/>
                    <a:pt x="1" y="0"/>
                    <a:pt x="1" y="0"/>
                  </a:cubicBezTo>
                  <a:cubicBezTo>
                    <a:pt x="14" y="0"/>
                    <a:pt x="14" y="0"/>
                    <a:pt x="14" y="0"/>
                  </a:cubicBezTo>
                  <a:cubicBezTo>
                    <a:pt x="14" y="1"/>
                    <a:pt x="14" y="1"/>
                    <a:pt x="14" y="1"/>
                  </a:cubicBezTo>
                  <a:cubicBezTo>
                    <a:pt x="12" y="3"/>
                    <a:pt x="12" y="5"/>
                    <a:pt x="12" y="9"/>
                  </a:cubicBezTo>
                  <a:cubicBezTo>
                    <a:pt x="14" y="32"/>
                    <a:pt x="14" y="32"/>
                    <a:pt x="14" y="32"/>
                  </a:cubicBezTo>
                  <a:cubicBezTo>
                    <a:pt x="15" y="32"/>
                    <a:pt x="15" y="32"/>
                    <a:pt x="15" y="32"/>
                  </a:cubicBezTo>
                  <a:cubicBezTo>
                    <a:pt x="31" y="1"/>
                    <a:pt x="31" y="1"/>
                    <a:pt x="31" y="1"/>
                  </a:cubicBezTo>
                  <a:cubicBezTo>
                    <a:pt x="35" y="1"/>
                    <a:pt x="35" y="1"/>
                    <a:pt x="35" y="1"/>
                  </a:cubicBezTo>
                  <a:cubicBezTo>
                    <a:pt x="38" y="32"/>
                    <a:pt x="38" y="32"/>
                    <a:pt x="38" y="32"/>
                  </a:cubicBezTo>
                  <a:cubicBezTo>
                    <a:pt x="38" y="32"/>
                    <a:pt x="38" y="32"/>
                    <a:pt x="38" y="32"/>
                  </a:cubicBezTo>
                  <a:cubicBezTo>
                    <a:pt x="42" y="25"/>
                    <a:pt x="47" y="15"/>
                    <a:pt x="50" y="8"/>
                  </a:cubicBezTo>
                  <a:cubicBezTo>
                    <a:pt x="53" y="3"/>
                    <a:pt x="52" y="2"/>
                    <a:pt x="51" y="1"/>
                  </a:cubicBezTo>
                  <a:cubicBezTo>
                    <a:pt x="51" y="0"/>
                    <a:pt x="51" y="0"/>
                    <a:pt x="51" y="0"/>
                  </a:cubicBezTo>
                  <a:cubicBezTo>
                    <a:pt x="60" y="0"/>
                    <a:pt x="60" y="0"/>
                    <a:pt x="60" y="0"/>
                  </a:cubicBezTo>
                  <a:lnTo>
                    <a:pt x="6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pic>
        <p:nvPicPr>
          <p:cNvPr id="17" name="Picture 4" descr="\\BE-FILE01\jlittre$\MyData\01. STANDARDS\01. STD DEVELOPMENT DOMAINS\1. Securities\01. SMPG Global\LOGO\FINAL LOGO\Logo+Mott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2123" y="184869"/>
            <a:ext cx="3095625"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7490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2">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0" name="think-cell Slide" r:id="rId4" imgW="470" imgH="469" progId="TCLayout.ActiveDocument.1">
                  <p:embed/>
                </p:oleObj>
              </mc:Choice>
              <mc:Fallback>
                <p:oleObj name="think-cell Slide" r:id="rId4" imgW="470" imgH="469" progId="TCLayout.ActiveDocument.1">
                  <p:embed/>
                  <p:pic>
                    <p:nvPicPr>
                      <p:cNvPr id="9" name="Object 8"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4" name="Rectangle 13"/>
          <p:cNvSpPr/>
          <p:nvPr userDrawn="1"/>
        </p:nvSpPr>
        <p:spPr bwMode="auto">
          <a:xfrm>
            <a:off x="0" y="0"/>
            <a:ext cx="10801350" cy="6076950"/>
          </a:xfrm>
          <a:prstGeom prst="rect">
            <a:avLst/>
          </a:prstGeom>
          <a:solidFill>
            <a:schemeClr val="accent2"/>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grpSp>
        <p:nvGrpSpPr>
          <p:cNvPr id="2" name="Group 4"/>
          <p:cNvGrpSpPr>
            <a:grpSpLocks noChangeAspect="1"/>
          </p:cNvGrpSpPr>
          <p:nvPr userDrawn="1"/>
        </p:nvGrpSpPr>
        <p:grpSpPr bwMode="auto">
          <a:xfrm>
            <a:off x="576263" y="590551"/>
            <a:ext cx="579437" cy="579438"/>
            <a:chOff x="181" y="190"/>
            <a:chExt cx="365" cy="365"/>
          </a:xfrm>
          <a:solidFill>
            <a:schemeClr val="bg1"/>
          </a:solidFill>
        </p:grpSpPr>
        <p:sp>
          <p:nvSpPr>
            <p:cNvPr id="3" name="Freeform 5"/>
            <p:cNvSpPr>
              <a:spLocks noEditPoints="1"/>
            </p:cNvSpPr>
            <p:nvPr userDrawn="1"/>
          </p:nvSpPr>
          <p:spPr bwMode="auto">
            <a:xfrm>
              <a:off x="181" y="190"/>
              <a:ext cx="365" cy="365"/>
            </a:xfrm>
            <a:custGeom>
              <a:avLst/>
              <a:gdLst>
                <a:gd name="T0" fmla="*/ 113 w 226"/>
                <a:gd name="T1" fmla="*/ 226 h 226"/>
                <a:gd name="T2" fmla="*/ 112 w 226"/>
                <a:gd name="T3" fmla="*/ 0 h 226"/>
                <a:gd name="T4" fmla="*/ 101 w 226"/>
                <a:gd name="T5" fmla="*/ 6 h 226"/>
                <a:gd name="T6" fmla="*/ 70 w 226"/>
                <a:gd name="T7" fmla="*/ 36 h 226"/>
                <a:gd name="T8" fmla="*/ 77 w 226"/>
                <a:gd name="T9" fmla="*/ 36 h 226"/>
                <a:gd name="T10" fmla="*/ 111 w 226"/>
                <a:gd name="T11" fmla="*/ 36 h 226"/>
                <a:gd name="T12" fmla="*/ 116 w 226"/>
                <a:gd name="T13" fmla="*/ 5 h 226"/>
                <a:gd name="T14" fmla="*/ 149 w 226"/>
                <a:gd name="T15" fmla="*/ 36 h 226"/>
                <a:gd name="T16" fmla="*/ 156 w 226"/>
                <a:gd name="T17" fmla="*/ 36 h 226"/>
                <a:gd name="T18" fmla="*/ 127 w 226"/>
                <a:gd name="T19" fmla="*/ 6 h 226"/>
                <a:gd name="T20" fmla="*/ 156 w 226"/>
                <a:gd name="T21" fmla="*/ 36 h 226"/>
                <a:gd name="T22" fmla="*/ 66 w 226"/>
                <a:gd name="T23" fmla="*/ 42 h 226"/>
                <a:gd name="T24" fmla="*/ 12 w 226"/>
                <a:gd name="T25" fmla="*/ 74 h 226"/>
                <a:gd name="T26" fmla="*/ 32 w 226"/>
                <a:gd name="T27" fmla="*/ 42 h 226"/>
                <a:gd name="T28" fmla="*/ 111 w 226"/>
                <a:gd name="T29" fmla="*/ 74 h 226"/>
                <a:gd name="T30" fmla="*/ 73 w 226"/>
                <a:gd name="T31" fmla="*/ 42 h 226"/>
                <a:gd name="T32" fmla="*/ 153 w 226"/>
                <a:gd name="T33" fmla="*/ 42 h 226"/>
                <a:gd name="T34" fmla="*/ 167 w 226"/>
                <a:gd name="T35" fmla="*/ 74 h 226"/>
                <a:gd name="T36" fmla="*/ 153 w 226"/>
                <a:gd name="T37" fmla="*/ 42 h 226"/>
                <a:gd name="T38" fmla="*/ 214 w 226"/>
                <a:gd name="T39" fmla="*/ 74 h 226"/>
                <a:gd name="T40" fmla="*/ 172 w 226"/>
                <a:gd name="T41" fmla="*/ 74 h 226"/>
                <a:gd name="T42" fmla="*/ 194 w 226"/>
                <a:gd name="T43" fmla="*/ 42 h 226"/>
                <a:gd name="T44" fmla="*/ 221 w 226"/>
                <a:gd name="T45" fmla="*/ 113 h 226"/>
                <a:gd name="T46" fmla="*/ 11 w 226"/>
                <a:gd name="T47" fmla="*/ 147 h 226"/>
                <a:gd name="T48" fmla="*/ 5 w 226"/>
                <a:gd name="T49" fmla="*/ 113 h 226"/>
                <a:gd name="T50" fmla="*/ 216 w 226"/>
                <a:gd name="T51" fmla="*/ 80 h 226"/>
                <a:gd name="T52" fmla="*/ 66 w 226"/>
                <a:gd name="T53" fmla="*/ 184 h 226"/>
                <a:gd name="T54" fmla="*/ 32 w 226"/>
                <a:gd name="T55" fmla="*/ 184 h 226"/>
                <a:gd name="T56" fmla="*/ 12 w 226"/>
                <a:gd name="T57" fmla="*/ 152 h 226"/>
                <a:gd name="T58" fmla="*/ 111 w 226"/>
                <a:gd name="T59" fmla="*/ 184 h 226"/>
                <a:gd name="T60" fmla="*/ 60 w 226"/>
                <a:gd name="T61" fmla="*/ 152 h 226"/>
                <a:gd name="T62" fmla="*/ 167 w 226"/>
                <a:gd name="T63" fmla="*/ 152 h 226"/>
                <a:gd name="T64" fmla="*/ 153 w 226"/>
                <a:gd name="T65" fmla="*/ 184 h 226"/>
                <a:gd name="T66" fmla="*/ 167 w 226"/>
                <a:gd name="T67" fmla="*/ 152 h 226"/>
                <a:gd name="T68" fmla="*/ 194 w 226"/>
                <a:gd name="T69" fmla="*/ 184 h 226"/>
                <a:gd name="T70" fmla="*/ 160 w 226"/>
                <a:gd name="T71" fmla="*/ 184 h 226"/>
                <a:gd name="T72" fmla="*/ 172 w 226"/>
                <a:gd name="T73" fmla="*/ 152 h 226"/>
                <a:gd name="T74" fmla="*/ 70 w 226"/>
                <a:gd name="T75" fmla="*/ 190 h 226"/>
                <a:gd name="T76" fmla="*/ 99 w 226"/>
                <a:gd name="T77" fmla="*/ 220 h 226"/>
                <a:gd name="T78" fmla="*/ 37 w 226"/>
                <a:gd name="T79" fmla="*/ 190 h 226"/>
                <a:gd name="T80" fmla="*/ 111 w 226"/>
                <a:gd name="T81" fmla="*/ 220 h 226"/>
                <a:gd name="T82" fmla="*/ 77 w 226"/>
                <a:gd name="T83" fmla="*/ 190 h 226"/>
                <a:gd name="T84" fmla="*/ 149 w 226"/>
                <a:gd name="T85" fmla="*/ 190 h 226"/>
                <a:gd name="T86" fmla="*/ 116 w 226"/>
                <a:gd name="T87" fmla="*/ 190 h 226"/>
                <a:gd name="T88" fmla="*/ 188 w 226"/>
                <a:gd name="T89" fmla="*/ 190 h 226"/>
                <a:gd name="T90" fmla="*/ 127 w 226"/>
                <a:gd name="T91" fmla="*/ 219 h 226"/>
                <a:gd name="T92" fmla="*/ 189 w 226"/>
                <a:gd name="T93" fmla="*/ 19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6" h="226">
                  <a:moveTo>
                    <a:pt x="112" y="0"/>
                  </a:moveTo>
                  <a:cubicBezTo>
                    <a:pt x="50" y="0"/>
                    <a:pt x="0" y="51"/>
                    <a:pt x="0" y="113"/>
                  </a:cubicBezTo>
                  <a:cubicBezTo>
                    <a:pt x="0" y="176"/>
                    <a:pt x="51" y="226"/>
                    <a:pt x="113" y="226"/>
                  </a:cubicBezTo>
                  <a:cubicBezTo>
                    <a:pt x="176" y="226"/>
                    <a:pt x="226" y="176"/>
                    <a:pt x="226" y="113"/>
                  </a:cubicBezTo>
                  <a:cubicBezTo>
                    <a:pt x="226" y="51"/>
                    <a:pt x="176" y="0"/>
                    <a:pt x="114" y="0"/>
                  </a:cubicBezTo>
                  <a:cubicBezTo>
                    <a:pt x="114" y="0"/>
                    <a:pt x="112" y="0"/>
                    <a:pt x="112" y="0"/>
                  </a:cubicBezTo>
                  <a:close/>
                  <a:moveTo>
                    <a:pt x="38" y="36"/>
                  </a:moveTo>
                  <a:cubicBezTo>
                    <a:pt x="54" y="20"/>
                    <a:pt x="76" y="9"/>
                    <a:pt x="99" y="6"/>
                  </a:cubicBezTo>
                  <a:cubicBezTo>
                    <a:pt x="99" y="6"/>
                    <a:pt x="100" y="6"/>
                    <a:pt x="101" y="6"/>
                  </a:cubicBezTo>
                  <a:cubicBezTo>
                    <a:pt x="100" y="6"/>
                    <a:pt x="99" y="7"/>
                    <a:pt x="99" y="7"/>
                  </a:cubicBezTo>
                  <a:cubicBezTo>
                    <a:pt x="93" y="12"/>
                    <a:pt x="80" y="21"/>
                    <a:pt x="70" y="36"/>
                  </a:cubicBezTo>
                  <a:cubicBezTo>
                    <a:pt x="70" y="36"/>
                    <a:pt x="70" y="36"/>
                    <a:pt x="70" y="36"/>
                  </a:cubicBezTo>
                  <a:cubicBezTo>
                    <a:pt x="70" y="36"/>
                    <a:pt x="39" y="36"/>
                    <a:pt x="37" y="36"/>
                  </a:cubicBezTo>
                  <a:cubicBezTo>
                    <a:pt x="37" y="36"/>
                    <a:pt x="38" y="36"/>
                    <a:pt x="38" y="36"/>
                  </a:cubicBezTo>
                  <a:close/>
                  <a:moveTo>
                    <a:pt x="77" y="36"/>
                  </a:moveTo>
                  <a:cubicBezTo>
                    <a:pt x="87" y="23"/>
                    <a:pt x="97" y="14"/>
                    <a:pt x="105" y="9"/>
                  </a:cubicBezTo>
                  <a:cubicBezTo>
                    <a:pt x="105" y="9"/>
                    <a:pt x="109" y="6"/>
                    <a:pt x="111" y="5"/>
                  </a:cubicBezTo>
                  <a:cubicBezTo>
                    <a:pt x="111" y="7"/>
                    <a:pt x="111" y="36"/>
                    <a:pt x="111" y="36"/>
                  </a:cubicBezTo>
                  <a:cubicBezTo>
                    <a:pt x="110" y="36"/>
                    <a:pt x="78" y="36"/>
                    <a:pt x="77" y="36"/>
                  </a:cubicBezTo>
                  <a:cubicBezTo>
                    <a:pt x="77" y="36"/>
                    <a:pt x="77" y="36"/>
                    <a:pt x="77" y="36"/>
                  </a:cubicBezTo>
                  <a:close/>
                  <a:moveTo>
                    <a:pt x="116" y="5"/>
                  </a:moveTo>
                  <a:cubicBezTo>
                    <a:pt x="117" y="6"/>
                    <a:pt x="122" y="9"/>
                    <a:pt x="122" y="9"/>
                  </a:cubicBezTo>
                  <a:cubicBezTo>
                    <a:pt x="129" y="14"/>
                    <a:pt x="139" y="23"/>
                    <a:pt x="149" y="36"/>
                  </a:cubicBezTo>
                  <a:cubicBezTo>
                    <a:pt x="149" y="36"/>
                    <a:pt x="149" y="36"/>
                    <a:pt x="149" y="36"/>
                  </a:cubicBezTo>
                  <a:cubicBezTo>
                    <a:pt x="148" y="36"/>
                    <a:pt x="116" y="36"/>
                    <a:pt x="116" y="36"/>
                  </a:cubicBezTo>
                  <a:cubicBezTo>
                    <a:pt x="116" y="36"/>
                    <a:pt x="116" y="7"/>
                    <a:pt x="116" y="5"/>
                  </a:cubicBezTo>
                  <a:close/>
                  <a:moveTo>
                    <a:pt x="156" y="36"/>
                  </a:moveTo>
                  <a:cubicBezTo>
                    <a:pt x="149" y="25"/>
                    <a:pt x="139" y="16"/>
                    <a:pt x="127" y="7"/>
                  </a:cubicBezTo>
                  <a:cubicBezTo>
                    <a:pt x="127" y="7"/>
                    <a:pt x="126" y="6"/>
                    <a:pt x="125" y="6"/>
                  </a:cubicBezTo>
                  <a:cubicBezTo>
                    <a:pt x="126" y="6"/>
                    <a:pt x="127" y="6"/>
                    <a:pt x="127" y="6"/>
                  </a:cubicBezTo>
                  <a:cubicBezTo>
                    <a:pt x="151" y="9"/>
                    <a:pt x="172" y="19"/>
                    <a:pt x="188" y="36"/>
                  </a:cubicBezTo>
                  <a:cubicBezTo>
                    <a:pt x="188" y="36"/>
                    <a:pt x="189" y="36"/>
                    <a:pt x="189" y="36"/>
                  </a:cubicBezTo>
                  <a:cubicBezTo>
                    <a:pt x="187" y="36"/>
                    <a:pt x="156" y="36"/>
                    <a:pt x="156" y="36"/>
                  </a:cubicBezTo>
                  <a:cubicBezTo>
                    <a:pt x="156" y="36"/>
                    <a:pt x="156" y="36"/>
                    <a:pt x="156" y="36"/>
                  </a:cubicBezTo>
                  <a:close/>
                  <a:moveTo>
                    <a:pt x="67" y="42"/>
                  </a:moveTo>
                  <a:cubicBezTo>
                    <a:pt x="66" y="42"/>
                    <a:pt x="66" y="42"/>
                    <a:pt x="66" y="42"/>
                  </a:cubicBezTo>
                  <a:cubicBezTo>
                    <a:pt x="60" y="52"/>
                    <a:pt x="56" y="63"/>
                    <a:pt x="54" y="74"/>
                  </a:cubicBezTo>
                  <a:cubicBezTo>
                    <a:pt x="54" y="74"/>
                    <a:pt x="54" y="74"/>
                    <a:pt x="54" y="74"/>
                  </a:cubicBezTo>
                  <a:cubicBezTo>
                    <a:pt x="53" y="74"/>
                    <a:pt x="13" y="74"/>
                    <a:pt x="12" y="74"/>
                  </a:cubicBezTo>
                  <a:cubicBezTo>
                    <a:pt x="13" y="74"/>
                    <a:pt x="13" y="74"/>
                    <a:pt x="13" y="74"/>
                  </a:cubicBezTo>
                  <a:cubicBezTo>
                    <a:pt x="17" y="62"/>
                    <a:pt x="24" y="51"/>
                    <a:pt x="32" y="42"/>
                  </a:cubicBezTo>
                  <a:cubicBezTo>
                    <a:pt x="32" y="42"/>
                    <a:pt x="32" y="42"/>
                    <a:pt x="32" y="42"/>
                  </a:cubicBezTo>
                  <a:cubicBezTo>
                    <a:pt x="32" y="42"/>
                    <a:pt x="65" y="42"/>
                    <a:pt x="67" y="42"/>
                  </a:cubicBezTo>
                  <a:close/>
                  <a:moveTo>
                    <a:pt x="111" y="42"/>
                  </a:moveTo>
                  <a:cubicBezTo>
                    <a:pt x="111" y="43"/>
                    <a:pt x="111" y="73"/>
                    <a:pt x="111" y="74"/>
                  </a:cubicBezTo>
                  <a:cubicBezTo>
                    <a:pt x="110" y="74"/>
                    <a:pt x="60" y="74"/>
                    <a:pt x="60" y="74"/>
                  </a:cubicBezTo>
                  <a:cubicBezTo>
                    <a:pt x="60" y="74"/>
                    <a:pt x="60" y="74"/>
                    <a:pt x="60" y="74"/>
                  </a:cubicBezTo>
                  <a:cubicBezTo>
                    <a:pt x="62" y="63"/>
                    <a:pt x="67" y="52"/>
                    <a:pt x="73" y="42"/>
                  </a:cubicBezTo>
                  <a:cubicBezTo>
                    <a:pt x="73" y="42"/>
                    <a:pt x="73" y="42"/>
                    <a:pt x="73" y="42"/>
                  </a:cubicBezTo>
                  <a:cubicBezTo>
                    <a:pt x="73" y="42"/>
                    <a:pt x="110" y="42"/>
                    <a:pt x="111" y="42"/>
                  </a:cubicBezTo>
                  <a:close/>
                  <a:moveTo>
                    <a:pt x="153" y="42"/>
                  </a:moveTo>
                  <a:cubicBezTo>
                    <a:pt x="153" y="42"/>
                    <a:pt x="153" y="42"/>
                    <a:pt x="153" y="42"/>
                  </a:cubicBezTo>
                  <a:cubicBezTo>
                    <a:pt x="160" y="52"/>
                    <a:pt x="164" y="63"/>
                    <a:pt x="167" y="74"/>
                  </a:cubicBezTo>
                  <a:cubicBezTo>
                    <a:pt x="167" y="74"/>
                    <a:pt x="167" y="74"/>
                    <a:pt x="167" y="74"/>
                  </a:cubicBezTo>
                  <a:cubicBezTo>
                    <a:pt x="166" y="74"/>
                    <a:pt x="116" y="74"/>
                    <a:pt x="116" y="74"/>
                  </a:cubicBezTo>
                  <a:cubicBezTo>
                    <a:pt x="116" y="73"/>
                    <a:pt x="116" y="43"/>
                    <a:pt x="116" y="42"/>
                  </a:cubicBezTo>
                  <a:cubicBezTo>
                    <a:pt x="116" y="42"/>
                    <a:pt x="153" y="42"/>
                    <a:pt x="153" y="42"/>
                  </a:cubicBezTo>
                  <a:close/>
                  <a:moveTo>
                    <a:pt x="194" y="42"/>
                  </a:moveTo>
                  <a:cubicBezTo>
                    <a:pt x="194" y="42"/>
                    <a:pt x="194" y="42"/>
                    <a:pt x="194" y="42"/>
                  </a:cubicBezTo>
                  <a:cubicBezTo>
                    <a:pt x="202" y="51"/>
                    <a:pt x="209" y="62"/>
                    <a:pt x="214" y="74"/>
                  </a:cubicBezTo>
                  <a:cubicBezTo>
                    <a:pt x="214" y="74"/>
                    <a:pt x="214" y="74"/>
                    <a:pt x="214" y="74"/>
                  </a:cubicBezTo>
                  <a:cubicBezTo>
                    <a:pt x="213" y="74"/>
                    <a:pt x="173" y="74"/>
                    <a:pt x="172" y="74"/>
                  </a:cubicBezTo>
                  <a:cubicBezTo>
                    <a:pt x="172" y="74"/>
                    <a:pt x="172" y="74"/>
                    <a:pt x="172" y="74"/>
                  </a:cubicBezTo>
                  <a:cubicBezTo>
                    <a:pt x="170" y="63"/>
                    <a:pt x="166" y="52"/>
                    <a:pt x="160" y="42"/>
                  </a:cubicBezTo>
                  <a:cubicBezTo>
                    <a:pt x="160" y="42"/>
                    <a:pt x="160" y="42"/>
                    <a:pt x="160" y="42"/>
                  </a:cubicBezTo>
                  <a:cubicBezTo>
                    <a:pt x="161" y="42"/>
                    <a:pt x="194" y="42"/>
                    <a:pt x="194" y="42"/>
                  </a:cubicBezTo>
                  <a:close/>
                  <a:moveTo>
                    <a:pt x="216" y="80"/>
                  </a:moveTo>
                  <a:cubicBezTo>
                    <a:pt x="216" y="80"/>
                    <a:pt x="216" y="80"/>
                    <a:pt x="216" y="80"/>
                  </a:cubicBezTo>
                  <a:cubicBezTo>
                    <a:pt x="219" y="90"/>
                    <a:pt x="221" y="102"/>
                    <a:pt x="221" y="113"/>
                  </a:cubicBezTo>
                  <a:cubicBezTo>
                    <a:pt x="221" y="125"/>
                    <a:pt x="219" y="136"/>
                    <a:pt x="216" y="147"/>
                  </a:cubicBezTo>
                  <a:cubicBezTo>
                    <a:pt x="216" y="147"/>
                    <a:pt x="216" y="147"/>
                    <a:pt x="216" y="147"/>
                  </a:cubicBezTo>
                  <a:cubicBezTo>
                    <a:pt x="215" y="147"/>
                    <a:pt x="11" y="147"/>
                    <a:pt x="11" y="147"/>
                  </a:cubicBezTo>
                  <a:cubicBezTo>
                    <a:pt x="10" y="147"/>
                    <a:pt x="10" y="147"/>
                    <a:pt x="10" y="147"/>
                  </a:cubicBezTo>
                  <a:cubicBezTo>
                    <a:pt x="10" y="147"/>
                    <a:pt x="10" y="147"/>
                    <a:pt x="10" y="147"/>
                  </a:cubicBezTo>
                  <a:cubicBezTo>
                    <a:pt x="7" y="136"/>
                    <a:pt x="5" y="125"/>
                    <a:pt x="5" y="113"/>
                  </a:cubicBezTo>
                  <a:cubicBezTo>
                    <a:pt x="5" y="102"/>
                    <a:pt x="7" y="90"/>
                    <a:pt x="10" y="80"/>
                  </a:cubicBezTo>
                  <a:cubicBezTo>
                    <a:pt x="10" y="80"/>
                    <a:pt x="10" y="80"/>
                    <a:pt x="10" y="80"/>
                  </a:cubicBezTo>
                  <a:cubicBezTo>
                    <a:pt x="11" y="80"/>
                    <a:pt x="215" y="80"/>
                    <a:pt x="216" y="80"/>
                  </a:cubicBezTo>
                  <a:close/>
                  <a:moveTo>
                    <a:pt x="54" y="152"/>
                  </a:moveTo>
                  <a:cubicBezTo>
                    <a:pt x="54" y="152"/>
                    <a:pt x="54" y="152"/>
                    <a:pt x="54" y="152"/>
                  </a:cubicBezTo>
                  <a:cubicBezTo>
                    <a:pt x="56" y="163"/>
                    <a:pt x="60" y="174"/>
                    <a:pt x="66" y="184"/>
                  </a:cubicBezTo>
                  <a:cubicBezTo>
                    <a:pt x="66" y="184"/>
                    <a:pt x="66" y="184"/>
                    <a:pt x="67" y="184"/>
                  </a:cubicBezTo>
                  <a:cubicBezTo>
                    <a:pt x="65" y="184"/>
                    <a:pt x="32" y="184"/>
                    <a:pt x="32" y="184"/>
                  </a:cubicBezTo>
                  <a:cubicBezTo>
                    <a:pt x="32" y="184"/>
                    <a:pt x="32" y="184"/>
                    <a:pt x="32" y="184"/>
                  </a:cubicBezTo>
                  <a:cubicBezTo>
                    <a:pt x="32" y="184"/>
                    <a:pt x="32" y="184"/>
                    <a:pt x="32" y="184"/>
                  </a:cubicBezTo>
                  <a:cubicBezTo>
                    <a:pt x="24" y="175"/>
                    <a:pt x="17" y="164"/>
                    <a:pt x="13" y="152"/>
                  </a:cubicBezTo>
                  <a:cubicBezTo>
                    <a:pt x="13" y="152"/>
                    <a:pt x="13" y="152"/>
                    <a:pt x="12" y="152"/>
                  </a:cubicBezTo>
                  <a:cubicBezTo>
                    <a:pt x="13" y="152"/>
                    <a:pt x="53" y="152"/>
                    <a:pt x="54" y="152"/>
                  </a:cubicBezTo>
                  <a:close/>
                  <a:moveTo>
                    <a:pt x="111" y="152"/>
                  </a:moveTo>
                  <a:cubicBezTo>
                    <a:pt x="111" y="153"/>
                    <a:pt x="111" y="183"/>
                    <a:pt x="111" y="184"/>
                  </a:cubicBezTo>
                  <a:cubicBezTo>
                    <a:pt x="110" y="184"/>
                    <a:pt x="73" y="184"/>
                    <a:pt x="73" y="184"/>
                  </a:cubicBezTo>
                  <a:cubicBezTo>
                    <a:pt x="73" y="184"/>
                    <a:pt x="73" y="184"/>
                    <a:pt x="73" y="184"/>
                  </a:cubicBezTo>
                  <a:cubicBezTo>
                    <a:pt x="67" y="174"/>
                    <a:pt x="62" y="163"/>
                    <a:pt x="60" y="152"/>
                  </a:cubicBezTo>
                  <a:cubicBezTo>
                    <a:pt x="60" y="152"/>
                    <a:pt x="60" y="152"/>
                    <a:pt x="60" y="152"/>
                  </a:cubicBezTo>
                  <a:cubicBezTo>
                    <a:pt x="60" y="152"/>
                    <a:pt x="110" y="152"/>
                    <a:pt x="111" y="152"/>
                  </a:cubicBezTo>
                  <a:close/>
                  <a:moveTo>
                    <a:pt x="167" y="152"/>
                  </a:moveTo>
                  <a:cubicBezTo>
                    <a:pt x="167" y="152"/>
                    <a:pt x="167" y="152"/>
                    <a:pt x="167" y="152"/>
                  </a:cubicBezTo>
                  <a:cubicBezTo>
                    <a:pt x="164" y="163"/>
                    <a:pt x="160" y="174"/>
                    <a:pt x="153" y="184"/>
                  </a:cubicBezTo>
                  <a:cubicBezTo>
                    <a:pt x="153" y="184"/>
                    <a:pt x="153" y="184"/>
                    <a:pt x="153" y="184"/>
                  </a:cubicBezTo>
                  <a:cubicBezTo>
                    <a:pt x="153" y="184"/>
                    <a:pt x="116" y="184"/>
                    <a:pt x="116" y="184"/>
                  </a:cubicBezTo>
                  <a:cubicBezTo>
                    <a:pt x="116" y="183"/>
                    <a:pt x="116" y="153"/>
                    <a:pt x="116" y="152"/>
                  </a:cubicBezTo>
                  <a:cubicBezTo>
                    <a:pt x="116" y="152"/>
                    <a:pt x="166" y="152"/>
                    <a:pt x="167" y="152"/>
                  </a:cubicBezTo>
                  <a:close/>
                  <a:moveTo>
                    <a:pt x="214" y="152"/>
                  </a:moveTo>
                  <a:cubicBezTo>
                    <a:pt x="214" y="152"/>
                    <a:pt x="214" y="152"/>
                    <a:pt x="214" y="152"/>
                  </a:cubicBezTo>
                  <a:cubicBezTo>
                    <a:pt x="209" y="164"/>
                    <a:pt x="202" y="175"/>
                    <a:pt x="194" y="184"/>
                  </a:cubicBezTo>
                  <a:cubicBezTo>
                    <a:pt x="194" y="184"/>
                    <a:pt x="194" y="184"/>
                    <a:pt x="194" y="184"/>
                  </a:cubicBezTo>
                  <a:cubicBezTo>
                    <a:pt x="194" y="184"/>
                    <a:pt x="161" y="184"/>
                    <a:pt x="160" y="184"/>
                  </a:cubicBezTo>
                  <a:cubicBezTo>
                    <a:pt x="160" y="184"/>
                    <a:pt x="160" y="184"/>
                    <a:pt x="160" y="184"/>
                  </a:cubicBezTo>
                  <a:cubicBezTo>
                    <a:pt x="160" y="184"/>
                    <a:pt x="160" y="184"/>
                    <a:pt x="160" y="184"/>
                  </a:cubicBezTo>
                  <a:cubicBezTo>
                    <a:pt x="166" y="174"/>
                    <a:pt x="170" y="163"/>
                    <a:pt x="172" y="152"/>
                  </a:cubicBezTo>
                  <a:cubicBezTo>
                    <a:pt x="172" y="152"/>
                    <a:pt x="172" y="152"/>
                    <a:pt x="172" y="152"/>
                  </a:cubicBezTo>
                  <a:cubicBezTo>
                    <a:pt x="173" y="152"/>
                    <a:pt x="213" y="152"/>
                    <a:pt x="214" y="152"/>
                  </a:cubicBezTo>
                  <a:close/>
                  <a:moveTo>
                    <a:pt x="70" y="190"/>
                  </a:moveTo>
                  <a:cubicBezTo>
                    <a:pt x="70" y="190"/>
                    <a:pt x="70" y="190"/>
                    <a:pt x="70" y="190"/>
                  </a:cubicBezTo>
                  <a:cubicBezTo>
                    <a:pt x="78" y="201"/>
                    <a:pt x="87" y="210"/>
                    <a:pt x="99" y="219"/>
                  </a:cubicBezTo>
                  <a:cubicBezTo>
                    <a:pt x="99" y="219"/>
                    <a:pt x="100" y="220"/>
                    <a:pt x="101" y="220"/>
                  </a:cubicBezTo>
                  <a:cubicBezTo>
                    <a:pt x="100" y="220"/>
                    <a:pt x="99" y="220"/>
                    <a:pt x="99" y="220"/>
                  </a:cubicBezTo>
                  <a:cubicBezTo>
                    <a:pt x="99" y="220"/>
                    <a:pt x="99" y="220"/>
                    <a:pt x="99" y="220"/>
                  </a:cubicBezTo>
                  <a:cubicBezTo>
                    <a:pt x="76" y="217"/>
                    <a:pt x="55" y="207"/>
                    <a:pt x="38" y="190"/>
                  </a:cubicBezTo>
                  <a:cubicBezTo>
                    <a:pt x="38" y="190"/>
                    <a:pt x="37" y="190"/>
                    <a:pt x="37" y="190"/>
                  </a:cubicBezTo>
                  <a:cubicBezTo>
                    <a:pt x="39" y="190"/>
                    <a:pt x="70" y="190"/>
                    <a:pt x="70" y="190"/>
                  </a:cubicBezTo>
                  <a:close/>
                  <a:moveTo>
                    <a:pt x="111" y="190"/>
                  </a:moveTo>
                  <a:cubicBezTo>
                    <a:pt x="111" y="190"/>
                    <a:pt x="111" y="219"/>
                    <a:pt x="111" y="220"/>
                  </a:cubicBezTo>
                  <a:cubicBezTo>
                    <a:pt x="110" y="220"/>
                    <a:pt x="105" y="217"/>
                    <a:pt x="105" y="217"/>
                  </a:cubicBezTo>
                  <a:cubicBezTo>
                    <a:pt x="97" y="212"/>
                    <a:pt x="87" y="203"/>
                    <a:pt x="77" y="190"/>
                  </a:cubicBezTo>
                  <a:cubicBezTo>
                    <a:pt x="77" y="190"/>
                    <a:pt x="77" y="190"/>
                    <a:pt x="77" y="190"/>
                  </a:cubicBezTo>
                  <a:cubicBezTo>
                    <a:pt x="78" y="190"/>
                    <a:pt x="110" y="190"/>
                    <a:pt x="111" y="190"/>
                  </a:cubicBezTo>
                  <a:close/>
                  <a:moveTo>
                    <a:pt x="149" y="190"/>
                  </a:moveTo>
                  <a:cubicBezTo>
                    <a:pt x="149" y="190"/>
                    <a:pt x="149" y="190"/>
                    <a:pt x="149" y="190"/>
                  </a:cubicBezTo>
                  <a:cubicBezTo>
                    <a:pt x="139" y="203"/>
                    <a:pt x="129" y="212"/>
                    <a:pt x="122" y="217"/>
                  </a:cubicBezTo>
                  <a:cubicBezTo>
                    <a:pt x="122" y="217"/>
                    <a:pt x="117" y="219"/>
                    <a:pt x="116" y="220"/>
                  </a:cubicBezTo>
                  <a:cubicBezTo>
                    <a:pt x="116" y="219"/>
                    <a:pt x="116" y="190"/>
                    <a:pt x="116" y="190"/>
                  </a:cubicBezTo>
                  <a:cubicBezTo>
                    <a:pt x="116" y="190"/>
                    <a:pt x="148" y="190"/>
                    <a:pt x="149" y="190"/>
                  </a:cubicBezTo>
                  <a:close/>
                  <a:moveTo>
                    <a:pt x="189" y="190"/>
                  </a:moveTo>
                  <a:cubicBezTo>
                    <a:pt x="189" y="190"/>
                    <a:pt x="188" y="190"/>
                    <a:pt x="188" y="190"/>
                  </a:cubicBezTo>
                  <a:cubicBezTo>
                    <a:pt x="172" y="206"/>
                    <a:pt x="150" y="217"/>
                    <a:pt x="127" y="220"/>
                  </a:cubicBezTo>
                  <a:cubicBezTo>
                    <a:pt x="127" y="220"/>
                    <a:pt x="126" y="220"/>
                    <a:pt x="125" y="220"/>
                  </a:cubicBezTo>
                  <a:cubicBezTo>
                    <a:pt x="126" y="220"/>
                    <a:pt x="127" y="219"/>
                    <a:pt x="127" y="219"/>
                  </a:cubicBezTo>
                  <a:cubicBezTo>
                    <a:pt x="134" y="214"/>
                    <a:pt x="146" y="205"/>
                    <a:pt x="156" y="190"/>
                  </a:cubicBezTo>
                  <a:cubicBezTo>
                    <a:pt x="156" y="190"/>
                    <a:pt x="156" y="190"/>
                    <a:pt x="156" y="190"/>
                  </a:cubicBezTo>
                  <a:cubicBezTo>
                    <a:pt x="156" y="190"/>
                    <a:pt x="187" y="190"/>
                    <a:pt x="189" y="1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 name="Freeform 6"/>
            <p:cNvSpPr>
              <a:spLocks/>
            </p:cNvSpPr>
            <p:nvPr userDrawn="1"/>
          </p:nvSpPr>
          <p:spPr bwMode="auto">
            <a:xfrm>
              <a:off x="355" y="334"/>
              <a:ext cx="44" cy="75"/>
            </a:xfrm>
            <a:custGeom>
              <a:avLst/>
              <a:gdLst>
                <a:gd name="T0" fmla="*/ 27 w 27"/>
                <a:gd name="T1" fmla="*/ 1 h 47"/>
                <a:gd name="T2" fmla="*/ 22 w 27"/>
                <a:gd name="T3" fmla="*/ 10 h 47"/>
                <a:gd name="T4" fmla="*/ 14 w 27"/>
                <a:gd name="T5" fmla="*/ 38 h 47"/>
                <a:gd name="T6" fmla="*/ 14 w 27"/>
                <a:gd name="T7" fmla="*/ 47 h 47"/>
                <a:gd name="T8" fmla="*/ 14 w 27"/>
                <a:gd name="T9" fmla="*/ 47 h 47"/>
                <a:gd name="T10" fmla="*/ 0 w 27"/>
                <a:gd name="T11" fmla="*/ 47 h 47"/>
                <a:gd name="T12" fmla="*/ 0 w 27"/>
                <a:gd name="T13" fmla="*/ 47 h 47"/>
                <a:gd name="T14" fmla="*/ 4 w 27"/>
                <a:gd name="T15" fmla="*/ 39 h 47"/>
                <a:gd name="T16" fmla="*/ 12 w 27"/>
                <a:gd name="T17" fmla="*/ 10 h 47"/>
                <a:gd name="T18" fmla="*/ 13 w 27"/>
                <a:gd name="T19" fmla="*/ 1 h 47"/>
                <a:gd name="T20" fmla="*/ 13 w 27"/>
                <a:gd name="T21" fmla="*/ 0 h 47"/>
                <a:gd name="T22" fmla="*/ 27 w 27"/>
                <a:gd name="T23" fmla="*/ 0 h 47"/>
                <a:gd name="T24" fmla="*/ 27 w 27"/>
                <a:gd name="T25"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47">
                  <a:moveTo>
                    <a:pt x="27" y="1"/>
                  </a:moveTo>
                  <a:cubicBezTo>
                    <a:pt x="25" y="2"/>
                    <a:pt x="24" y="5"/>
                    <a:pt x="22" y="10"/>
                  </a:cubicBezTo>
                  <a:cubicBezTo>
                    <a:pt x="14" y="38"/>
                    <a:pt x="14" y="38"/>
                    <a:pt x="14" y="38"/>
                  </a:cubicBezTo>
                  <a:cubicBezTo>
                    <a:pt x="13" y="44"/>
                    <a:pt x="13" y="46"/>
                    <a:pt x="14" y="47"/>
                  </a:cubicBezTo>
                  <a:cubicBezTo>
                    <a:pt x="14" y="47"/>
                    <a:pt x="14" y="47"/>
                    <a:pt x="14" y="47"/>
                  </a:cubicBezTo>
                  <a:cubicBezTo>
                    <a:pt x="0" y="47"/>
                    <a:pt x="0" y="47"/>
                    <a:pt x="0" y="47"/>
                  </a:cubicBezTo>
                  <a:cubicBezTo>
                    <a:pt x="0" y="47"/>
                    <a:pt x="0" y="47"/>
                    <a:pt x="0" y="47"/>
                  </a:cubicBezTo>
                  <a:cubicBezTo>
                    <a:pt x="2" y="46"/>
                    <a:pt x="2" y="44"/>
                    <a:pt x="4" y="39"/>
                  </a:cubicBezTo>
                  <a:cubicBezTo>
                    <a:pt x="12" y="10"/>
                    <a:pt x="12" y="10"/>
                    <a:pt x="12" y="10"/>
                  </a:cubicBezTo>
                  <a:cubicBezTo>
                    <a:pt x="14" y="5"/>
                    <a:pt x="14" y="2"/>
                    <a:pt x="13" y="1"/>
                  </a:cubicBezTo>
                  <a:cubicBezTo>
                    <a:pt x="13" y="0"/>
                    <a:pt x="13" y="0"/>
                    <a:pt x="13" y="0"/>
                  </a:cubicBezTo>
                  <a:cubicBezTo>
                    <a:pt x="27" y="0"/>
                    <a:pt x="27" y="0"/>
                    <a:pt x="27" y="0"/>
                  </a:cubicBezTo>
                  <a:lnTo>
                    <a:pt x="27"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 name="Freeform 7"/>
            <p:cNvSpPr>
              <a:spLocks/>
            </p:cNvSpPr>
            <p:nvPr userDrawn="1"/>
          </p:nvSpPr>
          <p:spPr bwMode="auto">
            <a:xfrm>
              <a:off x="205" y="332"/>
              <a:ext cx="55" cy="79"/>
            </a:xfrm>
            <a:custGeom>
              <a:avLst/>
              <a:gdLst>
                <a:gd name="T0" fmla="*/ 2 w 34"/>
                <a:gd name="T1" fmla="*/ 36 h 49"/>
                <a:gd name="T2" fmla="*/ 15 w 34"/>
                <a:gd name="T3" fmla="*/ 46 h 49"/>
                <a:gd name="T4" fmla="*/ 23 w 34"/>
                <a:gd name="T5" fmla="*/ 38 h 49"/>
                <a:gd name="T6" fmla="*/ 17 w 34"/>
                <a:gd name="T7" fmla="*/ 29 h 49"/>
                <a:gd name="T8" fmla="*/ 15 w 34"/>
                <a:gd name="T9" fmla="*/ 27 h 49"/>
                <a:gd name="T10" fmla="*/ 6 w 34"/>
                <a:gd name="T11" fmla="*/ 15 h 49"/>
                <a:gd name="T12" fmla="*/ 22 w 34"/>
                <a:gd name="T13" fmla="*/ 1 h 49"/>
                <a:gd name="T14" fmla="*/ 30 w 34"/>
                <a:gd name="T15" fmla="*/ 1 h 49"/>
                <a:gd name="T16" fmla="*/ 34 w 34"/>
                <a:gd name="T17" fmla="*/ 3 h 49"/>
                <a:gd name="T18" fmla="*/ 32 w 34"/>
                <a:gd name="T19" fmla="*/ 11 h 49"/>
                <a:gd name="T20" fmla="*/ 32 w 34"/>
                <a:gd name="T21" fmla="*/ 11 h 49"/>
                <a:gd name="T22" fmla="*/ 21 w 34"/>
                <a:gd name="T23" fmla="*/ 4 h 49"/>
                <a:gd name="T24" fmla="*/ 14 w 34"/>
                <a:gd name="T25" fmla="*/ 11 h 49"/>
                <a:gd name="T26" fmla="*/ 20 w 34"/>
                <a:gd name="T27" fmla="*/ 20 h 49"/>
                <a:gd name="T28" fmla="*/ 22 w 34"/>
                <a:gd name="T29" fmla="*/ 21 h 49"/>
                <a:gd name="T30" fmla="*/ 32 w 34"/>
                <a:gd name="T31" fmla="*/ 34 h 49"/>
                <a:gd name="T32" fmla="*/ 14 w 34"/>
                <a:gd name="T33" fmla="*/ 49 h 49"/>
                <a:gd name="T34" fmla="*/ 0 w 34"/>
                <a:gd name="T35" fmla="*/ 45 h 49"/>
                <a:gd name="T36" fmla="*/ 2 w 34"/>
                <a:gd name="T37" fmla="*/ 3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49">
                  <a:moveTo>
                    <a:pt x="2" y="36"/>
                  </a:moveTo>
                  <a:cubicBezTo>
                    <a:pt x="3" y="43"/>
                    <a:pt x="7" y="46"/>
                    <a:pt x="15" y="46"/>
                  </a:cubicBezTo>
                  <a:cubicBezTo>
                    <a:pt x="20" y="46"/>
                    <a:pt x="23" y="42"/>
                    <a:pt x="23" y="38"/>
                  </a:cubicBezTo>
                  <a:cubicBezTo>
                    <a:pt x="23" y="34"/>
                    <a:pt x="21" y="32"/>
                    <a:pt x="17" y="29"/>
                  </a:cubicBezTo>
                  <a:cubicBezTo>
                    <a:pt x="15" y="27"/>
                    <a:pt x="15" y="27"/>
                    <a:pt x="15" y="27"/>
                  </a:cubicBezTo>
                  <a:cubicBezTo>
                    <a:pt x="10" y="24"/>
                    <a:pt x="6" y="21"/>
                    <a:pt x="6" y="15"/>
                  </a:cubicBezTo>
                  <a:cubicBezTo>
                    <a:pt x="6" y="6"/>
                    <a:pt x="13" y="1"/>
                    <a:pt x="22" y="1"/>
                  </a:cubicBezTo>
                  <a:cubicBezTo>
                    <a:pt x="25" y="0"/>
                    <a:pt x="28" y="1"/>
                    <a:pt x="30" y="1"/>
                  </a:cubicBezTo>
                  <a:cubicBezTo>
                    <a:pt x="32" y="2"/>
                    <a:pt x="34" y="2"/>
                    <a:pt x="34" y="3"/>
                  </a:cubicBezTo>
                  <a:cubicBezTo>
                    <a:pt x="32" y="11"/>
                    <a:pt x="32" y="11"/>
                    <a:pt x="32" y="11"/>
                  </a:cubicBezTo>
                  <a:cubicBezTo>
                    <a:pt x="32" y="11"/>
                    <a:pt x="32" y="11"/>
                    <a:pt x="32" y="11"/>
                  </a:cubicBezTo>
                  <a:cubicBezTo>
                    <a:pt x="30" y="6"/>
                    <a:pt x="28" y="3"/>
                    <a:pt x="21" y="4"/>
                  </a:cubicBezTo>
                  <a:cubicBezTo>
                    <a:pt x="16" y="4"/>
                    <a:pt x="14" y="8"/>
                    <a:pt x="14" y="11"/>
                  </a:cubicBezTo>
                  <a:cubicBezTo>
                    <a:pt x="14" y="15"/>
                    <a:pt x="16" y="17"/>
                    <a:pt x="20" y="20"/>
                  </a:cubicBezTo>
                  <a:cubicBezTo>
                    <a:pt x="22" y="21"/>
                    <a:pt x="22" y="21"/>
                    <a:pt x="22" y="21"/>
                  </a:cubicBezTo>
                  <a:cubicBezTo>
                    <a:pt x="27" y="24"/>
                    <a:pt x="32" y="28"/>
                    <a:pt x="32" y="34"/>
                  </a:cubicBezTo>
                  <a:cubicBezTo>
                    <a:pt x="32" y="43"/>
                    <a:pt x="24" y="49"/>
                    <a:pt x="14" y="49"/>
                  </a:cubicBezTo>
                  <a:cubicBezTo>
                    <a:pt x="7" y="49"/>
                    <a:pt x="2" y="47"/>
                    <a:pt x="0" y="45"/>
                  </a:cubicBezTo>
                  <a:cubicBezTo>
                    <a:pt x="0" y="44"/>
                    <a:pt x="1" y="40"/>
                    <a:pt x="2"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8"/>
            <p:cNvSpPr>
              <a:spLocks/>
            </p:cNvSpPr>
            <p:nvPr userDrawn="1"/>
          </p:nvSpPr>
          <p:spPr bwMode="auto">
            <a:xfrm>
              <a:off x="396" y="334"/>
              <a:ext cx="67" cy="75"/>
            </a:xfrm>
            <a:custGeom>
              <a:avLst/>
              <a:gdLst>
                <a:gd name="T0" fmla="*/ 42 w 42"/>
                <a:gd name="T1" fmla="*/ 0 h 47"/>
                <a:gd name="T2" fmla="*/ 40 w 42"/>
                <a:gd name="T3" fmla="*/ 9 h 47"/>
                <a:gd name="T4" fmla="*/ 39 w 42"/>
                <a:gd name="T5" fmla="*/ 9 h 47"/>
                <a:gd name="T6" fmla="*/ 28 w 42"/>
                <a:gd name="T7" fmla="*/ 4 h 47"/>
                <a:gd name="T8" fmla="*/ 27 w 42"/>
                <a:gd name="T9" fmla="*/ 4 h 47"/>
                <a:gd name="T10" fmla="*/ 23 w 42"/>
                <a:gd name="T11" fmla="*/ 7 h 47"/>
                <a:gd name="T12" fmla="*/ 19 w 42"/>
                <a:gd name="T13" fmla="*/ 22 h 47"/>
                <a:gd name="T14" fmla="*/ 21 w 42"/>
                <a:gd name="T15" fmla="*/ 22 h 47"/>
                <a:gd name="T16" fmla="*/ 33 w 42"/>
                <a:gd name="T17" fmla="*/ 20 h 47"/>
                <a:gd name="T18" fmla="*/ 34 w 42"/>
                <a:gd name="T19" fmla="*/ 20 h 47"/>
                <a:gd name="T20" fmla="*/ 31 w 42"/>
                <a:gd name="T21" fmla="*/ 29 h 47"/>
                <a:gd name="T22" fmla="*/ 31 w 42"/>
                <a:gd name="T23" fmla="*/ 29 h 47"/>
                <a:gd name="T24" fmla="*/ 20 w 42"/>
                <a:gd name="T25" fmla="*/ 25 h 47"/>
                <a:gd name="T26" fmla="*/ 18 w 42"/>
                <a:gd name="T27" fmla="*/ 25 h 47"/>
                <a:gd name="T28" fmla="*/ 15 w 42"/>
                <a:gd name="T29" fmla="*/ 38 h 47"/>
                <a:gd name="T30" fmla="*/ 14 w 42"/>
                <a:gd name="T31" fmla="*/ 47 h 47"/>
                <a:gd name="T32" fmla="*/ 14 w 42"/>
                <a:gd name="T33" fmla="*/ 47 h 47"/>
                <a:gd name="T34" fmla="*/ 0 w 42"/>
                <a:gd name="T35" fmla="*/ 47 h 47"/>
                <a:gd name="T36" fmla="*/ 0 w 42"/>
                <a:gd name="T37" fmla="*/ 47 h 47"/>
                <a:gd name="T38" fmla="*/ 5 w 42"/>
                <a:gd name="T39" fmla="*/ 38 h 47"/>
                <a:gd name="T40" fmla="*/ 13 w 42"/>
                <a:gd name="T41" fmla="*/ 10 h 47"/>
                <a:gd name="T42" fmla="*/ 14 w 42"/>
                <a:gd name="T43" fmla="*/ 1 h 47"/>
                <a:gd name="T44" fmla="*/ 13 w 42"/>
                <a:gd name="T45" fmla="*/ 0 h 47"/>
                <a:gd name="T46" fmla="*/ 42 w 42"/>
                <a:gd name="T4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 h="47">
                  <a:moveTo>
                    <a:pt x="42" y="0"/>
                  </a:moveTo>
                  <a:cubicBezTo>
                    <a:pt x="42" y="2"/>
                    <a:pt x="41" y="6"/>
                    <a:pt x="40" y="9"/>
                  </a:cubicBezTo>
                  <a:cubicBezTo>
                    <a:pt x="39" y="9"/>
                    <a:pt x="39" y="9"/>
                    <a:pt x="39" y="9"/>
                  </a:cubicBezTo>
                  <a:cubicBezTo>
                    <a:pt x="37" y="3"/>
                    <a:pt x="32" y="4"/>
                    <a:pt x="28" y="4"/>
                  </a:cubicBezTo>
                  <a:cubicBezTo>
                    <a:pt x="27" y="4"/>
                    <a:pt x="27" y="4"/>
                    <a:pt x="27" y="4"/>
                  </a:cubicBezTo>
                  <a:cubicBezTo>
                    <a:pt x="25" y="4"/>
                    <a:pt x="24" y="4"/>
                    <a:pt x="23" y="7"/>
                  </a:cubicBezTo>
                  <a:cubicBezTo>
                    <a:pt x="19" y="22"/>
                    <a:pt x="19" y="22"/>
                    <a:pt x="19" y="22"/>
                  </a:cubicBezTo>
                  <a:cubicBezTo>
                    <a:pt x="21" y="22"/>
                    <a:pt x="21" y="22"/>
                    <a:pt x="21" y="22"/>
                  </a:cubicBezTo>
                  <a:cubicBezTo>
                    <a:pt x="27" y="22"/>
                    <a:pt x="32" y="23"/>
                    <a:pt x="33" y="20"/>
                  </a:cubicBezTo>
                  <a:cubicBezTo>
                    <a:pt x="34" y="20"/>
                    <a:pt x="34" y="20"/>
                    <a:pt x="34" y="20"/>
                  </a:cubicBezTo>
                  <a:cubicBezTo>
                    <a:pt x="31" y="29"/>
                    <a:pt x="31" y="29"/>
                    <a:pt x="31" y="29"/>
                  </a:cubicBezTo>
                  <a:cubicBezTo>
                    <a:pt x="31" y="29"/>
                    <a:pt x="31" y="29"/>
                    <a:pt x="31" y="29"/>
                  </a:cubicBezTo>
                  <a:cubicBezTo>
                    <a:pt x="30" y="25"/>
                    <a:pt x="25" y="25"/>
                    <a:pt x="20" y="25"/>
                  </a:cubicBezTo>
                  <a:cubicBezTo>
                    <a:pt x="18" y="25"/>
                    <a:pt x="18" y="25"/>
                    <a:pt x="18" y="25"/>
                  </a:cubicBezTo>
                  <a:cubicBezTo>
                    <a:pt x="15" y="38"/>
                    <a:pt x="15" y="38"/>
                    <a:pt x="15" y="38"/>
                  </a:cubicBezTo>
                  <a:cubicBezTo>
                    <a:pt x="13" y="43"/>
                    <a:pt x="13" y="46"/>
                    <a:pt x="14" y="47"/>
                  </a:cubicBezTo>
                  <a:cubicBezTo>
                    <a:pt x="14" y="47"/>
                    <a:pt x="14" y="47"/>
                    <a:pt x="14" y="47"/>
                  </a:cubicBezTo>
                  <a:cubicBezTo>
                    <a:pt x="0" y="47"/>
                    <a:pt x="0" y="47"/>
                    <a:pt x="0" y="47"/>
                  </a:cubicBezTo>
                  <a:cubicBezTo>
                    <a:pt x="0" y="47"/>
                    <a:pt x="0" y="47"/>
                    <a:pt x="0" y="47"/>
                  </a:cubicBezTo>
                  <a:cubicBezTo>
                    <a:pt x="2" y="46"/>
                    <a:pt x="3" y="44"/>
                    <a:pt x="5" y="38"/>
                  </a:cubicBezTo>
                  <a:cubicBezTo>
                    <a:pt x="13" y="10"/>
                    <a:pt x="13" y="10"/>
                    <a:pt x="13" y="10"/>
                  </a:cubicBezTo>
                  <a:cubicBezTo>
                    <a:pt x="14" y="4"/>
                    <a:pt x="15" y="2"/>
                    <a:pt x="14" y="1"/>
                  </a:cubicBezTo>
                  <a:cubicBezTo>
                    <a:pt x="13" y="0"/>
                    <a:pt x="13" y="0"/>
                    <a:pt x="13" y="0"/>
                  </a:cubicBezTo>
                  <a:lnTo>
                    <a:pt x="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 name="Freeform 9"/>
            <p:cNvSpPr>
              <a:spLocks/>
            </p:cNvSpPr>
            <p:nvPr userDrawn="1"/>
          </p:nvSpPr>
          <p:spPr bwMode="auto">
            <a:xfrm>
              <a:off x="463" y="334"/>
              <a:ext cx="62" cy="75"/>
            </a:xfrm>
            <a:custGeom>
              <a:avLst/>
              <a:gdLst>
                <a:gd name="T0" fmla="*/ 38 w 38"/>
                <a:gd name="T1" fmla="*/ 0 h 47"/>
                <a:gd name="T2" fmla="*/ 35 w 38"/>
                <a:gd name="T3" fmla="*/ 9 h 47"/>
                <a:gd name="T4" fmla="*/ 35 w 38"/>
                <a:gd name="T5" fmla="*/ 9 h 47"/>
                <a:gd name="T6" fmla="*/ 25 w 38"/>
                <a:gd name="T7" fmla="*/ 4 h 47"/>
                <a:gd name="T8" fmla="*/ 24 w 38"/>
                <a:gd name="T9" fmla="*/ 4 h 47"/>
                <a:gd name="T10" fmla="*/ 14 w 38"/>
                <a:gd name="T11" fmla="*/ 38 h 47"/>
                <a:gd name="T12" fmla="*/ 13 w 38"/>
                <a:gd name="T13" fmla="*/ 47 h 47"/>
                <a:gd name="T14" fmla="*/ 13 w 38"/>
                <a:gd name="T15" fmla="*/ 47 h 47"/>
                <a:gd name="T16" fmla="*/ 0 w 38"/>
                <a:gd name="T17" fmla="*/ 47 h 47"/>
                <a:gd name="T18" fmla="*/ 0 w 38"/>
                <a:gd name="T19" fmla="*/ 47 h 47"/>
                <a:gd name="T20" fmla="*/ 4 w 38"/>
                <a:gd name="T21" fmla="*/ 38 h 47"/>
                <a:gd name="T22" fmla="*/ 14 w 38"/>
                <a:gd name="T23" fmla="*/ 4 h 47"/>
                <a:gd name="T24" fmla="*/ 13 w 38"/>
                <a:gd name="T25" fmla="*/ 4 h 47"/>
                <a:gd name="T26" fmla="*/ 1 w 38"/>
                <a:gd name="T27" fmla="*/ 9 h 47"/>
                <a:gd name="T28" fmla="*/ 1 w 38"/>
                <a:gd name="T29" fmla="*/ 9 h 47"/>
                <a:gd name="T30" fmla="*/ 3 w 38"/>
                <a:gd name="T31" fmla="*/ 0 h 47"/>
                <a:gd name="T32" fmla="*/ 38 w 38"/>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7">
                  <a:moveTo>
                    <a:pt x="38" y="0"/>
                  </a:moveTo>
                  <a:cubicBezTo>
                    <a:pt x="37" y="3"/>
                    <a:pt x="37" y="6"/>
                    <a:pt x="35" y="9"/>
                  </a:cubicBezTo>
                  <a:cubicBezTo>
                    <a:pt x="35" y="9"/>
                    <a:pt x="35" y="9"/>
                    <a:pt x="35" y="9"/>
                  </a:cubicBezTo>
                  <a:cubicBezTo>
                    <a:pt x="33" y="3"/>
                    <a:pt x="27" y="4"/>
                    <a:pt x="25" y="4"/>
                  </a:cubicBezTo>
                  <a:cubicBezTo>
                    <a:pt x="24" y="4"/>
                    <a:pt x="24" y="4"/>
                    <a:pt x="24" y="4"/>
                  </a:cubicBezTo>
                  <a:cubicBezTo>
                    <a:pt x="14" y="38"/>
                    <a:pt x="14" y="38"/>
                    <a:pt x="14" y="38"/>
                  </a:cubicBezTo>
                  <a:cubicBezTo>
                    <a:pt x="13" y="43"/>
                    <a:pt x="12" y="46"/>
                    <a:pt x="13" y="47"/>
                  </a:cubicBezTo>
                  <a:cubicBezTo>
                    <a:pt x="13" y="47"/>
                    <a:pt x="13" y="47"/>
                    <a:pt x="13" y="47"/>
                  </a:cubicBezTo>
                  <a:cubicBezTo>
                    <a:pt x="0" y="47"/>
                    <a:pt x="0" y="47"/>
                    <a:pt x="0" y="47"/>
                  </a:cubicBezTo>
                  <a:cubicBezTo>
                    <a:pt x="0" y="47"/>
                    <a:pt x="0" y="47"/>
                    <a:pt x="0" y="47"/>
                  </a:cubicBezTo>
                  <a:cubicBezTo>
                    <a:pt x="2" y="46"/>
                    <a:pt x="3" y="43"/>
                    <a:pt x="4" y="38"/>
                  </a:cubicBezTo>
                  <a:cubicBezTo>
                    <a:pt x="14" y="4"/>
                    <a:pt x="14" y="4"/>
                    <a:pt x="14" y="4"/>
                  </a:cubicBezTo>
                  <a:cubicBezTo>
                    <a:pt x="13" y="4"/>
                    <a:pt x="13" y="4"/>
                    <a:pt x="13" y="4"/>
                  </a:cubicBezTo>
                  <a:cubicBezTo>
                    <a:pt x="10" y="4"/>
                    <a:pt x="5" y="3"/>
                    <a:pt x="1" y="9"/>
                  </a:cubicBezTo>
                  <a:cubicBezTo>
                    <a:pt x="1" y="9"/>
                    <a:pt x="1" y="9"/>
                    <a:pt x="1" y="9"/>
                  </a:cubicBezTo>
                  <a:cubicBezTo>
                    <a:pt x="1" y="6"/>
                    <a:pt x="2" y="3"/>
                    <a:pt x="3" y="0"/>
                  </a:cubicBezTo>
                  <a:lnTo>
                    <a:pt x="3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 name="Freeform 10"/>
            <p:cNvSpPr>
              <a:spLocks/>
            </p:cNvSpPr>
            <p:nvPr userDrawn="1"/>
          </p:nvSpPr>
          <p:spPr bwMode="auto">
            <a:xfrm>
              <a:off x="268" y="334"/>
              <a:ext cx="97" cy="75"/>
            </a:xfrm>
            <a:custGeom>
              <a:avLst/>
              <a:gdLst>
                <a:gd name="T0" fmla="*/ 60 w 60"/>
                <a:gd name="T1" fmla="*/ 1 h 47"/>
                <a:gd name="T2" fmla="*/ 55 w 60"/>
                <a:gd name="T3" fmla="*/ 9 h 47"/>
                <a:gd name="T4" fmla="*/ 35 w 60"/>
                <a:gd name="T5" fmla="*/ 47 h 47"/>
                <a:gd name="T6" fmla="*/ 30 w 60"/>
                <a:gd name="T7" fmla="*/ 47 h 47"/>
                <a:gd name="T8" fmla="*/ 27 w 60"/>
                <a:gd name="T9" fmla="*/ 18 h 47"/>
                <a:gd name="T10" fmla="*/ 27 w 60"/>
                <a:gd name="T11" fmla="*/ 18 h 47"/>
                <a:gd name="T12" fmla="*/ 11 w 60"/>
                <a:gd name="T13" fmla="*/ 47 h 47"/>
                <a:gd name="T14" fmla="*/ 7 w 60"/>
                <a:gd name="T15" fmla="*/ 47 h 47"/>
                <a:gd name="T16" fmla="*/ 3 w 60"/>
                <a:gd name="T17" fmla="*/ 10 h 47"/>
                <a:gd name="T18" fmla="*/ 0 w 60"/>
                <a:gd name="T19" fmla="*/ 1 h 47"/>
                <a:gd name="T20" fmla="*/ 1 w 60"/>
                <a:gd name="T21" fmla="*/ 0 h 47"/>
                <a:gd name="T22" fmla="*/ 14 w 60"/>
                <a:gd name="T23" fmla="*/ 0 h 47"/>
                <a:gd name="T24" fmla="*/ 14 w 60"/>
                <a:gd name="T25" fmla="*/ 1 h 47"/>
                <a:gd name="T26" fmla="*/ 12 w 60"/>
                <a:gd name="T27" fmla="*/ 9 h 47"/>
                <a:gd name="T28" fmla="*/ 14 w 60"/>
                <a:gd name="T29" fmla="*/ 32 h 47"/>
                <a:gd name="T30" fmla="*/ 15 w 60"/>
                <a:gd name="T31" fmla="*/ 32 h 47"/>
                <a:gd name="T32" fmla="*/ 31 w 60"/>
                <a:gd name="T33" fmla="*/ 1 h 47"/>
                <a:gd name="T34" fmla="*/ 35 w 60"/>
                <a:gd name="T35" fmla="*/ 1 h 47"/>
                <a:gd name="T36" fmla="*/ 38 w 60"/>
                <a:gd name="T37" fmla="*/ 32 h 47"/>
                <a:gd name="T38" fmla="*/ 38 w 60"/>
                <a:gd name="T39" fmla="*/ 32 h 47"/>
                <a:gd name="T40" fmla="*/ 50 w 60"/>
                <a:gd name="T41" fmla="*/ 8 h 47"/>
                <a:gd name="T42" fmla="*/ 51 w 60"/>
                <a:gd name="T43" fmla="*/ 1 h 47"/>
                <a:gd name="T44" fmla="*/ 51 w 60"/>
                <a:gd name="T45" fmla="*/ 0 h 47"/>
                <a:gd name="T46" fmla="*/ 60 w 60"/>
                <a:gd name="T47" fmla="*/ 0 h 47"/>
                <a:gd name="T48" fmla="*/ 60 w 60"/>
                <a:gd name="T49"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47">
                  <a:moveTo>
                    <a:pt x="60" y="1"/>
                  </a:moveTo>
                  <a:cubicBezTo>
                    <a:pt x="58" y="2"/>
                    <a:pt x="57" y="5"/>
                    <a:pt x="55" y="9"/>
                  </a:cubicBezTo>
                  <a:cubicBezTo>
                    <a:pt x="51" y="17"/>
                    <a:pt x="36" y="45"/>
                    <a:pt x="35" y="47"/>
                  </a:cubicBezTo>
                  <a:cubicBezTo>
                    <a:pt x="30" y="47"/>
                    <a:pt x="30" y="47"/>
                    <a:pt x="30" y="47"/>
                  </a:cubicBezTo>
                  <a:cubicBezTo>
                    <a:pt x="27" y="18"/>
                    <a:pt x="27" y="18"/>
                    <a:pt x="27" y="18"/>
                  </a:cubicBezTo>
                  <a:cubicBezTo>
                    <a:pt x="27" y="18"/>
                    <a:pt x="27" y="18"/>
                    <a:pt x="27" y="18"/>
                  </a:cubicBezTo>
                  <a:cubicBezTo>
                    <a:pt x="11" y="47"/>
                    <a:pt x="11" y="47"/>
                    <a:pt x="11" y="47"/>
                  </a:cubicBezTo>
                  <a:cubicBezTo>
                    <a:pt x="7" y="47"/>
                    <a:pt x="7" y="47"/>
                    <a:pt x="7" y="47"/>
                  </a:cubicBezTo>
                  <a:cubicBezTo>
                    <a:pt x="3" y="10"/>
                    <a:pt x="3" y="10"/>
                    <a:pt x="3" y="10"/>
                  </a:cubicBezTo>
                  <a:cubicBezTo>
                    <a:pt x="2" y="5"/>
                    <a:pt x="2" y="2"/>
                    <a:pt x="0" y="1"/>
                  </a:cubicBezTo>
                  <a:cubicBezTo>
                    <a:pt x="1" y="0"/>
                    <a:pt x="1" y="0"/>
                    <a:pt x="1" y="0"/>
                  </a:cubicBezTo>
                  <a:cubicBezTo>
                    <a:pt x="14" y="0"/>
                    <a:pt x="14" y="0"/>
                    <a:pt x="14" y="0"/>
                  </a:cubicBezTo>
                  <a:cubicBezTo>
                    <a:pt x="14" y="1"/>
                    <a:pt x="14" y="1"/>
                    <a:pt x="14" y="1"/>
                  </a:cubicBezTo>
                  <a:cubicBezTo>
                    <a:pt x="12" y="3"/>
                    <a:pt x="12" y="5"/>
                    <a:pt x="12" y="9"/>
                  </a:cubicBezTo>
                  <a:cubicBezTo>
                    <a:pt x="14" y="32"/>
                    <a:pt x="14" y="32"/>
                    <a:pt x="14" y="32"/>
                  </a:cubicBezTo>
                  <a:cubicBezTo>
                    <a:pt x="15" y="32"/>
                    <a:pt x="15" y="32"/>
                    <a:pt x="15" y="32"/>
                  </a:cubicBezTo>
                  <a:cubicBezTo>
                    <a:pt x="31" y="1"/>
                    <a:pt x="31" y="1"/>
                    <a:pt x="31" y="1"/>
                  </a:cubicBezTo>
                  <a:cubicBezTo>
                    <a:pt x="35" y="1"/>
                    <a:pt x="35" y="1"/>
                    <a:pt x="35" y="1"/>
                  </a:cubicBezTo>
                  <a:cubicBezTo>
                    <a:pt x="38" y="32"/>
                    <a:pt x="38" y="32"/>
                    <a:pt x="38" y="32"/>
                  </a:cubicBezTo>
                  <a:cubicBezTo>
                    <a:pt x="38" y="32"/>
                    <a:pt x="38" y="32"/>
                    <a:pt x="38" y="32"/>
                  </a:cubicBezTo>
                  <a:cubicBezTo>
                    <a:pt x="42" y="25"/>
                    <a:pt x="47" y="15"/>
                    <a:pt x="50" y="8"/>
                  </a:cubicBezTo>
                  <a:cubicBezTo>
                    <a:pt x="53" y="3"/>
                    <a:pt x="52" y="2"/>
                    <a:pt x="51" y="1"/>
                  </a:cubicBezTo>
                  <a:cubicBezTo>
                    <a:pt x="51" y="0"/>
                    <a:pt x="51" y="0"/>
                    <a:pt x="51" y="0"/>
                  </a:cubicBezTo>
                  <a:cubicBezTo>
                    <a:pt x="60" y="0"/>
                    <a:pt x="60" y="0"/>
                    <a:pt x="60" y="0"/>
                  </a:cubicBezTo>
                  <a:lnTo>
                    <a:pt x="6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1"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dirty="0"/>
          </a:p>
        </p:txBody>
      </p:sp>
      <p:sp>
        <p:nvSpPr>
          <p:cNvPr id="12" name="Text Placeholder 4"/>
          <p:cNvSpPr>
            <a:spLocks noGrp="1"/>
          </p:cNvSpPr>
          <p:nvPr>
            <p:ph type="body" sz="quarter" idx="12" hasCustomPrompt="1"/>
          </p:nvPr>
        </p:nvSpPr>
        <p:spPr>
          <a:xfrm>
            <a:off x="1731962" y="517525"/>
            <a:ext cx="8349233" cy="3961110"/>
          </a:xfrm>
        </p:spPr>
        <p:txBody>
          <a:bodyPr/>
          <a:lstStyle>
            <a:lvl1pPr>
              <a:defRPr sz="3600" b="0">
                <a:solidFill>
                  <a:schemeClr val="bg1"/>
                </a:solidFill>
                <a:latin typeface="+mj-lt"/>
              </a:defRPr>
            </a:lvl1pPr>
            <a:lvl2pPr>
              <a:defRPr sz="4000" b="1"/>
            </a:lvl2pPr>
            <a:lvl3pPr>
              <a:defRPr sz="4000" b="1"/>
            </a:lvl3pPr>
            <a:lvl4pPr>
              <a:defRPr sz="4000" b="1"/>
            </a:lvl4pPr>
            <a:lvl5pPr>
              <a:defRPr sz="3600" b="1"/>
            </a:lvl5pPr>
          </a:lstStyle>
          <a:p>
            <a:pPr lvl="0"/>
            <a:r>
              <a:rPr lang="en-US" dirty="0"/>
              <a:t>It is change, continuing change, inevitable change, that is the dominant factor in society today. No sensible decision can be made any longer without taking into account not only the world as it is, but the world as it will be.</a:t>
            </a:r>
          </a:p>
        </p:txBody>
      </p:sp>
      <p:sp>
        <p:nvSpPr>
          <p:cNvPr id="13" name="Text Placeholder 2"/>
          <p:cNvSpPr>
            <a:spLocks noGrp="1"/>
          </p:cNvSpPr>
          <p:nvPr>
            <p:ph type="body" sz="quarter" idx="13" hasCustomPrompt="1"/>
          </p:nvPr>
        </p:nvSpPr>
        <p:spPr>
          <a:xfrm>
            <a:off x="1731962" y="4622800"/>
            <a:ext cx="8349233" cy="503238"/>
          </a:xfrm>
        </p:spPr>
        <p:txBody>
          <a:bodyPr/>
          <a:lstStyle>
            <a:lvl1pPr marL="285732" indent="-285732">
              <a:buFont typeface="Arial" panose="020B0604020202020204" pitchFamily="34" charset="0"/>
              <a:buChar char="̶"/>
              <a:defRPr b="0">
                <a:solidFill>
                  <a:schemeClr val="bg1"/>
                </a:solidFill>
              </a:defRPr>
            </a:lvl1pPr>
          </a:lstStyle>
          <a:p>
            <a:pPr lvl="0"/>
            <a:r>
              <a:rPr lang="en-US" dirty="0"/>
              <a:t>Isaac Asimov</a:t>
            </a:r>
            <a:endParaRPr lang="en-GB" dirty="0"/>
          </a:p>
        </p:txBody>
      </p:sp>
    </p:spTree>
    <p:extLst>
      <p:ext uri="{BB962C8B-B14F-4D97-AF65-F5344CB8AC3E}">
        <p14:creationId xmlns:p14="http://schemas.microsoft.com/office/powerpoint/2010/main" val="2826970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3">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4" name="think-cell Slide" r:id="rId4" imgW="470" imgH="469" progId="TCLayout.ActiveDocument.1">
                  <p:embed/>
                </p:oleObj>
              </mc:Choice>
              <mc:Fallback>
                <p:oleObj name="think-cell Slide" r:id="rId4" imgW="470" imgH="469" progId="TCLayout.ActiveDocument.1">
                  <p:embed/>
                  <p:pic>
                    <p:nvPicPr>
                      <p:cNvPr id="9" name="Object 8"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4" name="Rectangle 13"/>
          <p:cNvSpPr/>
          <p:nvPr userDrawn="1"/>
        </p:nvSpPr>
        <p:spPr bwMode="auto">
          <a:xfrm>
            <a:off x="0" y="0"/>
            <a:ext cx="10801350" cy="6076950"/>
          </a:xfrm>
          <a:prstGeom prst="rect">
            <a:avLst/>
          </a:prstGeom>
          <a:solidFill>
            <a:srgbClr val="88D0C8"/>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grpSp>
        <p:nvGrpSpPr>
          <p:cNvPr id="2" name="Group 4"/>
          <p:cNvGrpSpPr>
            <a:grpSpLocks noChangeAspect="1"/>
          </p:cNvGrpSpPr>
          <p:nvPr userDrawn="1"/>
        </p:nvGrpSpPr>
        <p:grpSpPr bwMode="auto">
          <a:xfrm>
            <a:off x="576263" y="590551"/>
            <a:ext cx="579437" cy="579438"/>
            <a:chOff x="181" y="190"/>
            <a:chExt cx="365" cy="365"/>
          </a:xfrm>
          <a:solidFill>
            <a:schemeClr val="bg1"/>
          </a:solidFill>
        </p:grpSpPr>
        <p:sp>
          <p:nvSpPr>
            <p:cNvPr id="3" name="Freeform 5"/>
            <p:cNvSpPr>
              <a:spLocks noEditPoints="1"/>
            </p:cNvSpPr>
            <p:nvPr userDrawn="1"/>
          </p:nvSpPr>
          <p:spPr bwMode="auto">
            <a:xfrm>
              <a:off x="181" y="190"/>
              <a:ext cx="365" cy="365"/>
            </a:xfrm>
            <a:custGeom>
              <a:avLst/>
              <a:gdLst>
                <a:gd name="T0" fmla="*/ 113 w 226"/>
                <a:gd name="T1" fmla="*/ 226 h 226"/>
                <a:gd name="T2" fmla="*/ 112 w 226"/>
                <a:gd name="T3" fmla="*/ 0 h 226"/>
                <a:gd name="T4" fmla="*/ 101 w 226"/>
                <a:gd name="T5" fmla="*/ 6 h 226"/>
                <a:gd name="T6" fmla="*/ 70 w 226"/>
                <a:gd name="T7" fmla="*/ 36 h 226"/>
                <a:gd name="T8" fmla="*/ 77 w 226"/>
                <a:gd name="T9" fmla="*/ 36 h 226"/>
                <a:gd name="T10" fmla="*/ 111 w 226"/>
                <a:gd name="T11" fmla="*/ 36 h 226"/>
                <a:gd name="T12" fmla="*/ 116 w 226"/>
                <a:gd name="T13" fmla="*/ 5 h 226"/>
                <a:gd name="T14" fmla="*/ 149 w 226"/>
                <a:gd name="T15" fmla="*/ 36 h 226"/>
                <a:gd name="T16" fmla="*/ 156 w 226"/>
                <a:gd name="T17" fmla="*/ 36 h 226"/>
                <a:gd name="T18" fmla="*/ 127 w 226"/>
                <a:gd name="T19" fmla="*/ 6 h 226"/>
                <a:gd name="T20" fmla="*/ 156 w 226"/>
                <a:gd name="T21" fmla="*/ 36 h 226"/>
                <a:gd name="T22" fmla="*/ 66 w 226"/>
                <a:gd name="T23" fmla="*/ 42 h 226"/>
                <a:gd name="T24" fmla="*/ 12 w 226"/>
                <a:gd name="T25" fmla="*/ 74 h 226"/>
                <a:gd name="T26" fmla="*/ 32 w 226"/>
                <a:gd name="T27" fmla="*/ 42 h 226"/>
                <a:gd name="T28" fmla="*/ 111 w 226"/>
                <a:gd name="T29" fmla="*/ 74 h 226"/>
                <a:gd name="T30" fmla="*/ 73 w 226"/>
                <a:gd name="T31" fmla="*/ 42 h 226"/>
                <a:gd name="T32" fmla="*/ 153 w 226"/>
                <a:gd name="T33" fmla="*/ 42 h 226"/>
                <a:gd name="T34" fmla="*/ 167 w 226"/>
                <a:gd name="T35" fmla="*/ 74 h 226"/>
                <a:gd name="T36" fmla="*/ 153 w 226"/>
                <a:gd name="T37" fmla="*/ 42 h 226"/>
                <a:gd name="T38" fmla="*/ 214 w 226"/>
                <a:gd name="T39" fmla="*/ 74 h 226"/>
                <a:gd name="T40" fmla="*/ 172 w 226"/>
                <a:gd name="T41" fmla="*/ 74 h 226"/>
                <a:gd name="T42" fmla="*/ 194 w 226"/>
                <a:gd name="T43" fmla="*/ 42 h 226"/>
                <a:gd name="T44" fmla="*/ 221 w 226"/>
                <a:gd name="T45" fmla="*/ 113 h 226"/>
                <a:gd name="T46" fmla="*/ 11 w 226"/>
                <a:gd name="T47" fmla="*/ 147 h 226"/>
                <a:gd name="T48" fmla="*/ 5 w 226"/>
                <a:gd name="T49" fmla="*/ 113 h 226"/>
                <a:gd name="T50" fmla="*/ 216 w 226"/>
                <a:gd name="T51" fmla="*/ 80 h 226"/>
                <a:gd name="T52" fmla="*/ 66 w 226"/>
                <a:gd name="T53" fmla="*/ 184 h 226"/>
                <a:gd name="T54" fmla="*/ 32 w 226"/>
                <a:gd name="T55" fmla="*/ 184 h 226"/>
                <a:gd name="T56" fmla="*/ 12 w 226"/>
                <a:gd name="T57" fmla="*/ 152 h 226"/>
                <a:gd name="T58" fmla="*/ 111 w 226"/>
                <a:gd name="T59" fmla="*/ 184 h 226"/>
                <a:gd name="T60" fmla="*/ 60 w 226"/>
                <a:gd name="T61" fmla="*/ 152 h 226"/>
                <a:gd name="T62" fmla="*/ 167 w 226"/>
                <a:gd name="T63" fmla="*/ 152 h 226"/>
                <a:gd name="T64" fmla="*/ 153 w 226"/>
                <a:gd name="T65" fmla="*/ 184 h 226"/>
                <a:gd name="T66" fmla="*/ 167 w 226"/>
                <a:gd name="T67" fmla="*/ 152 h 226"/>
                <a:gd name="T68" fmla="*/ 194 w 226"/>
                <a:gd name="T69" fmla="*/ 184 h 226"/>
                <a:gd name="T70" fmla="*/ 160 w 226"/>
                <a:gd name="T71" fmla="*/ 184 h 226"/>
                <a:gd name="T72" fmla="*/ 172 w 226"/>
                <a:gd name="T73" fmla="*/ 152 h 226"/>
                <a:gd name="T74" fmla="*/ 70 w 226"/>
                <a:gd name="T75" fmla="*/ 190 h 226"/>
                <a:gd name="T76" fmla="*/ 99 w 226"/>
                <a:gd name="T77" fmla="*/ 220 h 226"/>
                <a:gd name="T78" fmla="*/ 37 w 226"/>
                <a:gd name="T79" fmla="*/ 190 h 226"/>
                <a:gd name="T80" fmla="*/ 111 w 226"/>
                <a:gd name="T81" fmla="*/ 220 h 226"/>
                <a:gd name="T82" fmla="*/ 77 w 226"/>
                <a:gd name="T83" fmla="*/ 190 h 226"/>
                <a:gd name="T84" fmla="*/ 149 w 226"/>
                <a:gd name="T85" fmla="*/ 190 h 226"/>
                <a:gd name="T86" fmla="*/ 116 w 226"/>
                <a:gd name="T87" fmla="*/ 190 h 226"/>
                <a:gd name="T88" fmla="*/ 188 w 226"/>
                <a:gd name="T89" fmla="*/ 190 h 226"/>
                <a:gd name="T90" fmla="*/ 127 w 226"/>
                <a:gd name="T91" fmla="*/ 219 h 226"/>
                <a:gd name="T92" fmla="*/ 189 w 226"/>
                <a:gd name="T93" fmla="*/ 19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6" h="226">
                  <a:moveTo>
                    <a:pt x="112" y="0"/>
                  </a:moveTo>
                  <a:cubicBezTo>
                    <a:pt x="50" y="0"/>
                    <a:pt x="0" y="51"/>
                    <a:pt x="0" y="113"/>
                  </a:cubicBezTo>
                  <a:cubicBezTo>
                    <a:pt x="0" y="176"/>
                    <a:pt x="51" y="226"/>
                    <a:pt x="113" y="226"/>
                  </a:cubicBezTo>
                  <a:cubicBezTo>
                    <a:pt x="176" y="226"/>
                    <a:pt x="226" y="176"/>
                    <a:pt x="226" y="113"/>
                  </a:cubicBezTo>
                  <a:cubicBezTo>
                    <a:pt x="226" y="51"/>
                    <a:pt x="176" y="0"/>
                    <a:pt x="114" y="0"/>
                  </a:cubicBezTo>
                  <a:cubicBezTo>
                    <a:pt x="114" y="0"/>
                    <a:pt x="112" y="0"/>
                    <a:pt x="112" y="0"/>
                  </a:cubicBezTo>
                  <a:close/>
                  <a:moveTo>
                    <a:pt x="38" y="36"/>
                  </a:moveTo>
                  <a:cubicBezTo>
                    <a:pt x="54" y="20"/>
                    <a:pt x="76" y="9"/>
                    <a:pt x="99" y="6"/>
                  </a:cubicBezTo>
                  <a:cubicBezTo>
                    <a:pt x="99" y="6"/>
                    <a:pt x="100" y="6"/>
                    <a:pt x="101" y="6"/>
                  </a:cubicBezTo>
                  <a:cubicBezTo>
                    <a:pt x="100" y="6"/>
                    <a:pt x="99" y="7"/>
                    <a:pt x="99" y="7"/>
                  </a:cubicBezTo>
                  <a:cubicBezTo>
                    <a:pt x="93" y="12"/>
                    <a:pt x="80" y="21"/>
                    <a:pt x="70" y="36"/>
                  </a:cubicBezTo>
                  <a:cubicBezTo>
                    <a:pt x="70" y="36"/>
                    <a:pt x="70" y="36"/>
                    <a:pt x="70" y="36"/>
                  </a:cubicBezTo>
                  <a:cubicBezTo>
                    <a:pt x="70" y="36"/>
                    <a:pt x="39" y="36"/>
                    <a:pt x="37" y="36"/>
                  </a:cubicBezTo>
                  <a:cubicBezTo>
                    <a:pt x="37" y="36"/>
                    <a:pt x="38" y="36"/>
                    <a:pt x="38" y="36"/>
                  </a:cubicBezTo>
                  <a:close/>
                  <a:moveTo>
                    <a:pt x="77" y="36"/>
                  </a:moveTo>
                  <a:cubicBezTo>
                    <a:pt x="87" y="23"/>
                    <a:pt x="97" y="14"/>
                    <a:pt x="105" y="9"/>
                  </a:cubicBezTo>
                  <a:cubicBezTo>
                    <a:pt x="105" y="9"/>
                    <a:pt x="109" y="6"/>
                    <a:pt x="111" y="5"/>
                  </a:cubicBezTo>
                  <a:cubicBezTo>
                    <a:pt x="111" y="7"/>
                    <a:pt x="111" y="36"/>
                    <a:pt x="111" y="36"/>
                  </a:cubicBezTo>
                  <a:cubicBezTo>
                    <a:pt x="110" y="36"/>
                    <a:pt x="78" y="36"/>
                    <a:pt x="77" y="36"/>
                  </a:cubicBezTo>
                  <a:cubicBezTo>
                    <a:pt x="77" y="36"/>
                    <a:pt x="77" y="36"/>
                    <a:pt x="77" y="36"/>
                  </a:cubicBezTo>
                  <a:close/>
                  <a:moveTo>
                    <a:pt x="116" y="5"/>
                  </a:moveTo>
                  <a:cubicBezTo>
                    <a:pt x="117" y="6"/>
                    <a:pt x="122" y="9"/>
                    <a:pt x="122" y="9"/>
                  </a:cubicBezTo>
                  <a:cubicBezTo>
                    <a:pt x="129" y="14"/>
                    <a:pt x="139" y="23"/>
                    <a:pt x="149" y="36"/>
                  </a:cubicBezTo>
                  <a:cubicBezTo>
                    <a:pt x="149" y="36"/>
                    <a:pt x="149" y="36"/>
                    <a:pt x="149" y="36"/>
                  </a:cubicBezTo>
                  <a:cubicBezTo>
                    <a:pt x="148" y="36"/>
                    <a:pt x="116" y="36"/>
                    <a:pt x="116" y="36"/>
                  </a:cubicBezTo>
                  <a:cubicBezTo>
                    <a:pt x="116" y="36"/>
                    <a:pt x="116" y="7"/>
                    <a:pt x="116" y="5"/>
                  </a:cubicBezTo>
                  <a:close/>
                  <a:moveTo>
                    <a:pt x="156" y="36"/>
                  </a:moveTo>
                  <a:cubicBezTo>
                    <a:pt x="149" y="25"/>
                    <a:pt x="139" y="16"/>
                    <a:pt x="127" y="7"/>
                  </a:cubicBezTo>
                  <a:cubicBezTo>
                    <a:pt x="127" y="7"/>
                    <a:pt x="126" y="6"/>
                    <a:pt x="125" y="6"/>
                  </a:cubicBezTo>
                  <a:cubicBezTo>
                    <a:pt x="126" y="6"/>
                    <a:pt x="127" y="6"/>
                    <a:pt x="127" y="6"/>
                  </a:cubicBezTo>
                  <a:cubicBezTo>
                    <a:pt x="151" y="9"/>
                    <a:pt x="172" y="19"/>
                    <a:pt x="188" y="36"/>
                  </a:cubicBezTo>
                  <a:cubicBezTo>
                    <a:pt x="188" y="36"/>
                    <a:pt x="189" y="36"/>
                    <a:pt x="189" y="36"/>
                  </a:cubicBezTo>
                  <a:cubicBezTo>
                    <a:pt x="187" y="36"/>
                    <a:pt x="156" y="36"/>
                    <a:pt x="156" y="36"/>
                  </a:cubicBezTo>
                  <a:cubicBezTo>
                    <a:pt x="156" y="36"/>
                    <a:pt x="156" y="36"/>
                    <a:pt x="156" y="36"/>
                  </a:cubicBezTo>
                  <a:close/>
                  <a:moveTo>
                    <a:pt x="67" y="42"/>
                  </a:moveTo>
                  <a:cubicBezTo>
                    <a:pt x="66" y="42"/>
                    <a:pt x="66" y="42"/>
                    <a:pt x="66" y="42"/>
                  </a:cubicBezTo>
                  <a:cubicBezTo>
                    <a:pt x="60" y="52"/>
                    <a:pt x="56" y="63"/>
                    <a:pt x="54" y="74"/>
                  </a:cubicBezTo>
                  <a:cubicBezTo>
                    <a:pt x="54" y="74"/>
                    <a:pt x="54" y="74"/>
                    <a:pt x="54" y="74"/>
                  </a:cubicBezTo>
                  <a:cubicBezTo>
                    <a:pt x="53" y="74"/>
                    <a:pt x="13" y="74"/>
                    <a:pt x="12" y="74"/>
                  </a:cubicBezTo>
                  <a:cubicBezTo>
                    <a:pt x="13" y="74"/>
                    <a:pt x="13" y="74"/>
                    <a:pt x="13" y="74"/>
                  </a:cubicBezTo>
                  <a:cubicBezTo>
                    <a:pt x="17" y="62"/>
                    <a:pt x="24" y="51"/>
                    <a:pt x="32" y="42"/>
                  </a:cubicBezTo>
                  <a:cubicBezTo>
                    <a:pt x="32" y="42"/>
                    <a:pt x="32" y="42"/>
                    <a:pt x="32" y="42"/>
                  </a:cubicBezTo>
                  <a:cubicBezTo>
                    <a:pt x="32" y="42"/>
                    <a:pt x="65" y="42"/>
                    <a:pt x="67" y="42"/>
                  </a:cubicBezTo>
                  <a:close/>
                  <a:moveTo>
                    <a:pt x="111" y="42"/>
                  </a:moveTo>
                  <a:cubicBezTo>
                    <a:pt x="111" y="43"/>
                    <a:pt x="111" y="73"/>
                    <a:pt x="111" y="74"/>
                  </a:cubicBezTo>
                  <a:cubicBezTo>
                    <a:pt x="110" y="74"/>
                    <a:pt x="60" y="74"/>
                    <a:pt x="60" y="74"/>
                  </a:cubicBezTo>
                  <a:cubicBezTo>
                    <a:pt x="60" y="74"/>
                    <a:pt x="60" y="74"/>
                    <a:pt x="60" y="74"/>
                  </a:cubicBezTo>
                  <a:cubicBezTo>
                    <a:pt x="62" y="63"/>
                    <a:pt x="67" y="52"/>
                    <a:pt x="73" y="42"/>
                  </a:cubicBezTo>
                  <a:cubicBezTo>
                    <a:pt x="73" y="42"/>
                    <a:pt x="73" y="42"/>
                    <a:pt x="73" y="42"/>
                  </a:cubicBezTo>
                  <a:cubicBezTo>
                    <a:pt x="73" y="42"/>
                    <a:pt x="110" y="42"/>
                    <a:pt x="111" y="42"/>
                  </a:cubicBezTo>
                  <a:close/>
                  <a:moveTo>
                    <a:pt x="153" y="42"/>
                  </a:moveTo>
                  <a:cubicBezTo>
                    <a:pt x="153" y="42"/>
                    <a:pt x="153" y="42"/>
                    <a:pt x="153" y="42"/>
                  </a:cubicBezTo>
                  <a:cubicBezTo>
                    <a:pt x="160" y="52"/>
                    <a:pt x="164" y="63"/>
                    <a:pt x="167" y="74"/>
                  </a:cubicBezTo>
                  <a:cubicBezTo>
                    <a:pt x="167" y="74"/>
                    <a:pt x="167" y="74"/>
                    <a:pt x="167" y="74"/>
                  </a:cubicBezTo>
                  <a:cubicBezTo>
                    <a:pt x="166" y="74"/>
                    <a:pt x="116" y="74"/>
                    <a:pt x="116" y="74"/>
                  </a:cubicBezTo>
                  <a:cubicBezTo>
                    <a:pt x="116" y="73"/>
                    <a:pt x="116" y="43"/>
                    <a:pt x="116" y="42"/>
                  </a:cubicBezTo>
                  <a:cubicBezTo>
                    <a:pt x="116" y="42"/>
                    <a:pt x="153" y="42"/>
                    <a:pt x="153" y="42"/>
                  </a:cubicBezTo>
                  <a:close/>
                  <a:moveTo>
                    <a:pt x="194" y="42"/>
                  </a:moveTo>
                  <a:cubicBezTo>
                    <a:pt x="194" y="42"/>
                    <a:pt x="194" y="42"/>
                    <a:pt x="194" y="42"/>
                  </a:cubicBezTo>
                  <a:cubicBezTo>
                    <a:pt x="202" y="51"/>
                    <a:pt x="209" y="62"/>
                    <a:pt x="214" y="74"/>
                  </a:cubicBezTo>
                  <a:cubicBezTo>
                    <a:pt x="214" y="74"/>
                    <a:pt x="214" y="74"/>
                    <a:pt x="214" y="74"/>
                  </a:cubicBezTo>
                  <a:cubicBezTo>
                    <a:pt x="213" y="74"/>
                    <a:pt x="173" y="74"/>
                    <a:pt x="172" y="74"/>
                  </a:cubicBezTo>
                  <a:cubicBezTo>
                    <a:pt x="172" y="74"/>
                    <a:pt x="172" y="74"/>
                    <a:pt x="172" y="74"/>
                  </a:cubicBezTo>
                  <a:cubicBezTo>
                    <a:pt x="170" y="63"/>
                    <a:pt x="166" y="52"/>
                    <a:pt x="160" y="42"/>
                  </a:cubicBezTo>
                  <a:cubicBezTo>
                    <a:pt x="160" y="42"/>
                    <a:pt x="160" y="42"/>
                    <a:pt x="160" y="42"/>
                  </a:cubicBezTo>
                  <a:cubicBezTo>
                    <a:pt x="161" y="42"/>
                    <a:pt x="194" y="42"/>
                    <a:pt x="194" y="42"/>
                  </a:cubicBezTo>
                  <a:close/>
                  <a:moveTo>
                    <a:pt x="216" y="80"/>
                  </a:moveTo>
                  <a:cubicBezTo>
                    <a:pt x="216" y="80"/>
                    <a:pt x="216" y="80"/>
                    <a:pt x="216" y="80"/>
                  </a:cubicBezTo>
                  <a:cubicBezTo>
                    <a:pt x="219" y="90"/>
                    <a:pt x="221" y="102"/>
                    <a:pt x="221" y="113"/>
                  </a:cubicBezTo>
                  <a:cubicBezTo>
                    <a:pt x="221" y="125"/>
                    <a:pt x="219" y="136"/>
                    <a:pt x="216" y="147"/>
                  </a:cubicBezTo>
                  <a:cubicBezTo>
                    <a:pt x="216" y="147"/>
                    <a:pt x="216" y="147"/>
                    <a:pt x="216" y="147"/>
                  </a:cubicBezTo>
                  <a:cubicBezTo>
                    <a:pt x="215" y="147"/>
                    <a:pt x="11" y="147"/>
                    <a:pt x="11" y="147"/>
                  </a:cubicBezTo>
                  <a:cubicBezTo>
                    <a:pt x="10" y="147"/>
                    <a:pt x="10" y="147"/>
                    <a:pt x="10" y="147"/>
                  </a:cubicBezTo>
                  <a:cubicBezTo>
                    <a:pt x="10" y="147"/>
                    <a:pt x="10" y="147"/>
                    <a:pt x="10" y="147"/>
                  </a:cubicBezTo>
                  <a:cubicBezTo>
                    <a:pt x="7" y="136"/>
                    <a:pt x="5" y="125"/>
                    <a:pt x="5" y="113"/>
                  </a:cubicBezTo>
                  <a:cubicBezTo>
                    <a:pt x="5" y="102"/>
                    <a:pt x="7" y="90"/>
                    <a:pt x="10" y="80"/>
                  </a:cubicBezTo>
                  <a:cubicBezTo>
                    <a:pt x="10" y="80"/>
                    <a:pt x="10" y="80"/>
                    <a:pt x="10" y="80"/>
                  </a:cubicBezTo>
                  <a:cubicBezTo>
                    <a:pt x="11" y="80"/>
                    <a:pt x="215" y="80"/>
                    <a:pt x="216" y="80"/>
                  </a:cubicBezTo>
                  <a:close/>
                  <a:moveTo>
                    <a:pt x="54" y="152"/>
                  </a:moveTo>
                  <a:cubicBezTo>
                    <a:pt x="54" y="152"/>
                    <a:pt x="54" y="152"/>
                    <a:pt x="54" y="152"/>
                  </a:cubicBezTo>
                  <a:cubicBezTo>
                    <a:pt x="56" y="163"/>
                    <a:pt x="60" y="174"/>
                    <a:pt x="66" y="184"/>
                  </a:cubicBezTo>
                  <a:cubicBezTo>
                    <a:pt x="66" y="184"/>
                    <a:pt x="66" y="184"/>
                    <a:pt x="67" y="184"/>
                  </a:cubicBezTo>
                  <a:cubicBezTo>
                    <a:pt x="65" y="184"/>
                    <a:pt x="32" y="184"/>
                    <a:pt x="32" y="184"/>
                  </a:cubicBezTo>
                  <a:cubicBezTo>
                    <a:pt x="32" y="184"/>
                    <a:pt x="32" y="184"/>
                    <a:pt x="32" y="184"/>
                  </a:cubicBezTo>
                  <a:cubicBezTo>
                    <a:pt x="32" y="184"/>
                    <a:pt x="32" y="184"/>
                    <a:pt x="32" y="184"/>
                  </a:cubicBezTo>
                  <a:cubicBezTo>
                    <a:pt x="24" y="175"/>
                    <a:pt x="17" y="164"/>
                    <a:pt x="13" y="152"/>
                  </a:cubicBezTo>
                  <a:cubicBezTo>
                    <a:pt x="13" y="152"/>
                    <a:pt x="13" y="152"/>
                    <a:pt x="12" y="152"/>
                  </a:cubicBezTo>
                  <a:cubicBezTo>
                    <a:pt x="13" y="152"/>
                    <a:pt x="53" y="152"/>
                    <a:pt x="54" y="152"/>
                  </a:cubicBezTo>
                  <a:close/>
                  <a:moveTo>
                    <a:pt x="111" y="152"/>
                  </a:moveTo>
                  <a:cubicBezTo>
                    <a:pt x="111" y="153"/>
                    <a:pt x="111" y="183"/>
                    <a:pt x="111" y="184"/>
                  </a:cubicBezTo>
                  <a:cubicBezTo>
                    <a:pt x="110" y="184"/>
                    <a:pt x="73" y="184"/>
                    <a:pt x="73" y="184"/>
                  </a:cubicBezTo>
                  <a:cubicBezTo>
                    <a:pt x="73" y="184"/>
                    <a:pt x="73" y="184"/>
                    <a:pt x="73" y="184"/>
                  </a:cubicBezTo>
                  <a:cubicBezTo>
                    <a:pt x="67" y="174"/>
                    <a:pt x="62" y="163"/>
                    <a:pt x="60" y="152"/>
                  </a:cubicBezTo>
                  <a:cubicBezTo>
                    <a:pt x="60" y="152"/>
                    <a:pt x="60" y="152"/>
                    <a:pt x="60" y="152"/>
                  </a:cubicBezTo>
                  <a:cubicBezTo>
                    <a:pt x="60" y="152"/>
                    <a:pt x="110" y="152"/>
                    <a:pt x="111" y="152"/>
                  </a:cubicBezTo>
                  <a:close/>
                  <a:moveTo>
                    <a:pt x="167" y="152"/>
                  </a:moveTo>
                  <a:cubicBezTo>
                    <a:pt x="167" y="152"/>
                    <a:pt x="167" y="152"/>
                    <a:pt x="167" y="152"/>
                  </a:cubicBezTo>
                  <a:cubicBezTo>
                    <a:pt x="164" y="163"/>
                    <a:pt x="160" y="174"/>
                    <a:pt x="153" y="184"/>
                  </a:cubicBezTo>
                  <a:cubicBezTo>
                    <a:pt x="153" y="184"/>
                    <a:pt x="153" y="184"/>
                    <a:pt x="153" y="184"/>
                  </a:cubicBezTo>
                  <a:cubicBezTo>
                    <a:pt x="153" y="184"/>
                    <a:pt x="116" y="184"/>
                    <a:pt x="116" y="184"/>
                  </a:cubicBezTo>
                  <a:cubicBezTo>
                    <a:pt x="116" y="183"/>
                    <a:pt x="116" y="153"/>
                    <a:pt x="116" y="152"/>
                  </a:cubicBezTo>
                  <a:cubicBezTo>
                    <a:pt x="116" y="152"/>
                    <a:pt x="166" y="152"/>
                    <a:pt x="167" y="152"/>
                  </a:cubicBezTo>
                  <a:close/>
                  <a:moveTo>
                    <a:pt x="214" y="152"/>
                  </a:moveTo>
                  <a:cubicBezTo>
                    <a:pt x="214" y="152"/>
                    <a:pt x="214" y="152"/>
                    <a:pt x="214" y="152"/>
                  </a:cubicBezTo>
                  <a:cubicBezTo>
                    <a:pt x="209" y="164"/>
                    <a:pt x="202" y="175"/>
                    <a:pt x="194" y="184"/>
                  </a:cubicBezTo>
                  <a:cubicBezTo>
                    <a:pt x="194" y="184"/>
                    <a:pt x="194" y="184"/>
                    <a:pt x="194" y="184"/>
                  </a:cubicBezTo>
                  <a:cubicBezTo>
                    <a:pt x="194" y="184"/>
                    <a:pt x="161" y="184"/>
                    <a:pt x="160" y="184"/>
                  </a:cubicBezTo>
                  <a:cubicBezTo>
                    <a:pt x="160" y="184"/>
                    <a:pt x="160" y="184"/>
                    <a:pt x="160" y="184"/>
                  </a:cubicBezTo>
                  <a:cubicBezTo>
                    <a:pt x="160" y="184"/>
                    <a:pt x="160" y="184"/>
                    <a:pt x="160" y="184"/>
                  </a:cubicBezTo>
                  <a:cubicBezTo>
                    <a:pt x="166" y="174"/>
                    <a:pt x="170" y="163"/>
                    <a:pt x="172" y="152"/>
                  </a:cubicBezTo>
                  <a:cubicBezTo>
                    <a:pt x="172" y="152"/>
                    <a:pt x="172" y="152"/>
                    <a:pt x="172" y="152"/>
                  </a:cubicBezTo>
                  <a:cubicBezTo>
                    <a:pt x="173" y="152"/>
                    <a:pt x="213" y="152"/>
                    <a:pt x="214" y="152"/>
                  </a:cubicBezTo>
                  <a:close/>
                  <a:moveTo>
                    <a:pt x="70" y="190"/>
                  </a:moveTo>
                  <a:cubicBezTo>
                    <a:pt x="70" y="190"/>
                    <a:pt x="70" y="190"/>
                    <a:pt x="70" y="190"/>
                  </a:cubicBezTo>
                  <a:cubicBezTo>
                    <a:pt x="78" y="201"/>
                    <a:pt x="87" y="210"/>
                    <a:pt x="99" y="219"/>
                  </a:cubicBezTo>
                  <a:cubicBezTo>
                    <a:pt x="99" y="219"/>
                    <a:pt x="100" y="220"/>
                    <a:pt x="101" y="220"/>
                  </a:cubicBezTo>
                  <a:cubicBezTo>
                    <a:pt x="100" y="220"/>
                    <a:pt x="99" y="220"/>
                    <a:pt x="99" y="220"/>
                  </a:cubicBezTo>
                  <a:cubicBezTo>
                    <a:pt x="99" y="220"/>
                    <a:pt x="99" y="220"/>
                    <a:pt x="99" y="220"/>
                  </a:cubicBezTo>
                  <a:cubicBezTo>
                    <a:pt x="76" y="217"/>
                    <a:pt x="55" y="207"/>
                    <a:pt x="38" y="190"/>
                  </a:cubicBezTo>
                  <a:cubicBezTo>
                    <a:pt x="38" y="190"/>
                    <a:pt x="37" y="190"/>
                    <a:pt x="37" y="190"/>
                  </a:cubicBezTo>
                  <a:cubicBezTo>
                    <a:pt x="39" y="190"/>
                    <a:pt x="70" y="190"/>
                    <a:pt x="70" y="190"/>
                  </a:cubicBezTo>
                  <a:close/>
                  <a:moveTo>
                    <a:pt x="111" y="190"/>
                  </a:moveTo>
                  <a:cubicBezTo>
                    <a:pt x="111" y="190"/>
                    <a:pt x="111" y="219"/>
                    <a:pt x="111" y="220"/>
                  </a:cubicBezTo>
                  <a:cubicBezTo>
                    <a:pt x="110" y="220"/>
                    <a:pt x="105" y="217"/>
                    <a:pt x="105" y="217"/>
                  </a:cubicBezTo>
                  <a:cubicBezTo>
                    <a:pt x="97" y="212"/>
                    <a:pt x="87" y="203"/>
                    <a:pt x="77" y="190"/>
                  </a:cubicBezTo>
                  <a:cubicBezTo>
                    <a:pt x="77" y="190"/>
                    <a:pt x="77" y="190"/>
                    <a:pt x="77" y="190"/>
                  </a:cubicBezTo>
                  <a:cubicBezTo>
                    <a:pt x="78" y="190"/>
                    <a:pt x="110" y="190"/>
                    <a:pt x="111" y="190"/>
                  </a:cubicBezTo>
                  <a:close/>
                  <a:moveTo>
                    <a:pt x="149" y="190"/>
                  </a:moveTo>
                  <a:cubicBezTo>
                    <a:pt x="149" y="190"/>
                    <a:pt x="149" y="190"/>
                    <a:pt x="149" y="190"/>
                  </a:cubicBezTo>
                  <a:cubicBezTo>
                    <a:pt x="139" y="203"/>
                    <a:pt x="129" y="212"/>
                    <a:pt x="122" y="217"/>
                  </a:cubicBezTo>
                  <a:cubicBezTo>
                    <a:pt x="122" y="217"/>
                    <a:pt x="117" y="219"/>
                    <a:pt x="116" y="220"/>
                  </a:cubicBezTo>
                  <a:cubicBezTo>
                    <a:pt x="116" y="219"/>
                    <a:pt x="116" y="190"/>
                    <a:pt x="116" y="190"/>
                  </a:cubicBezTo>
                  <a:cubicBezTo>
                    <a:pt x="116" y="190"/>
                    <a:pt x="148" y="190"/>
                    <a:pt x="149" y="190"/>
                  </a:cubicBezTo>
                  <a:close/>
                  <a:moveTo>
                    <a:pt x="189" y="190"/>
                  </a:moveTo>
                  <a:cubicBezTo>
                    <a:pt x="189" y="190"/>
                    <a:pt x="188" y="190"/>
                    <a:pt x="188" y="190"/>
                  </a:cubicBezTo>
                  <a:cubicBezTo>
                    <a:pt x="172" y="206"/>
                    <a:pt x="150" y="217"/>
                    <a:pt x="127" y="220"/>
                  </a:cubicBezTo>
                  <a:cubicBezTo>
                    <a:pt x="127" y="220"/>
                    <a:pt x="126" y="220"/>
                    <a:pt x="125" y="220"/>
                  </a:cubicBezTo>
                  <a:cubicBezTo>
                    <a:pt x="126" y="220"/>
                    <a:pt x="127" y="219"/>
                    <a:pt x="127" y="219"/>
                  </a:cubicBezTo>
                  <a:cubicBezTo>
                    <a:pt x="134" y="214"/>
                    <a:pt x="146" y="205"/>
                    <a:pt x="156" y="190"/>
                  </a:cubicBezTo>
                  <a:cubicBezTo>
                    <a:pt x="156" y="190"/>
                    <a:pt x="156" y="190"/>
                    <a:pt x="156" y="190"/>
                  </a:cubicBezTo>
                  <a:cubicBezTo>
                    <a:pt x="156" y="190"/>
                    <a:pt x="187" y="190"/>
                    <a:pt x="189" y="1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 name="Freeform 6"/>
            <p:cNvSpPr>
              <a:spLocks/>
            </p:cNvSpPr>
            <p:nvPr userDrawn="1"/>
          </p:nvSpPr>
          <p:spPr bwMode="auto">
            <a:xfrm>
              <a:off x="355" y="334"/>
              <a:ext cx="44" cy="75"/>
            </a:xfrm>
            <a:custGeom>
              <a:avLst/>
              <a:gdLst>
                <a:gd name="T0" fmla="*/ 27 w 27"/>
                <a:gd name="T1" fmla="*/ 1 h 47"/>
                <a:gd name="T2" fmla="*/ 22 w 27"/>
                <a:gd name="T3" fmla="*/ 10 h 47"/>
                <a:gd name="T4" fmla="*/ 14 w 27"/>
                <a:gd name="T5" fmla="*/ 38 h 47"/>
                <a:gd name="T6" fmla="*/ 14 w 27"/>
                <a:gd name="T7" fmla="*/ 47 h 47"/>
                <a:gd name="T8" fmla="*/ 14 w 27"/>
                <a:gd name="T9" fmla="*/ 47 h 47"/>
                <a:gd name="T10" fmla="*/ 0 w 27"/>
                <a:gd name="T11" fmla="*/ 47 h 47"/>
                <a:gd name="T12" fmla="*/ 0 w 27"/>
                <a:gd name="T13" fmla="*/ 47 h 47"/>
                <a:gd name="T14" fmla="*/ 4 w 27"/>
                <a:gd name="T15" fmla="*/ 39 h 47"/>
                <a:gd name="T16" fmla="*/ 12 w 27"/>
                <a:gd name="T17" fmla="*/ 10 h 47"/>
                <a:gd name="T18" fmla="*/ 13 w 27"/>
                <a:gd name="T19" fmla="*/ 1 h 47"/>
                <a:gd name="T20" fmla="*/ 13 w 27"/>
                <a:gd name="T21" fmla="*/ 0 h 47"/>
                <a:gd name="T22" fmla="*/ 27 w 27"/>
                <a:gd name="T23" fmla="*/ 0 h 47"/>
                <a:gd name="T24" fmla="*/ 27 w 27"/>
                <a:gd name="T25"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47">
                  <a:moveTo>
                    <a:pt x="27" y="1"/>
                  </a:moveTo>
                  <a:cubicBezTo>
                    <a:pt x="25" y="2"/>
                    <a:pt x="24" y="5"/>
                    <a:pt x="22" y="10"/>
                  </a:cubicBezTo>
                  <a:cubicBezTo>
                    <a:pt x="14" y="38"/>
                    <a:pt x="14" y="38"/>
                    <a:pt x="14" y="38"/>
                  </a:cubicBezTo>
                  <a:cubicBezTo>
                    <a:pt x="13" y="44"/>
                    <a:pt x="13" y="46"/>
                    <a:pt x="14" y="47"/>
                  </a:cubicBezTo>
                  <a:cubicBezTo>
                    <a:pt x="14" y="47"/>
                    <a:pt x="14" y="47"/>
                    <a:pt x="14" y="47"/>
                  </a:cubicBezTo>
                  <a:cubicBezTo>
                    <a:pt x="0" y="47"/>
                    <a:pt x="0" y="47"/>
                    <a:pt x="0" y="47"/>
                  </a:cubicBezTo>
                  <a:cubicBezTo>
                    <a:pt x="0" y="47"/>
                    <a:pt x="0" y="47"/>
                    <a:pt x="0" y="47"/>
                  </a:cubicBezTo>
                  <a:cubicBezTo>
                    <a:pt x="2" y="46"/>
                    <a:pt x="2" y="44"/>
                    <a:pt x="4" y="39"/>
                  </a:cubicBezTo>
                  <a:cubicBezTo>
                    <a:pt x="12" y="10"/>
                    <a:pt x="12" y="10"/>
                    <a:pt x="12" y="10"/>
                  </a:cubicBezTo>
                  <a:cubicBezTo>
                    <a:pt x="14" y="5"/>
                    <a:pt x="14" y="2"/>
                    <a:pt x="13" y="1"/>
                  </a:cubicBezTo>
                  <a:cubicBezTo>
                    <a:pt x="13" y="0"/>
                    <a:pt x="13" y="0"/>
                    <a:pt x="13" y="0"/>
                  </a:cubicBezTo>
                  <a:cubicBezTo>
                    <a:pt x="27" y="0"/>
                    <a:pt x="27" y="0"/>
                    <a:pt x="27" y="0"/>
                  </a:cubicBezTo>
                  <a:lnTo>
                    <a:pt x="27"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 name="Freeform 7"/>
            <p:cNvSpPr>
              <a:spLocks/>
            </p:cNvSpPr>
            <p:nvPr userDrawn="1"/>
          </p:nvSpPr>
          <p:spPr bwMode="auto">
            <a:xfrm>
              <a:off x="205" y="332"/>
              <a:ext cx="55" cy="79"/>
            </a:xfrm>
            <a:custGeom>
              <a:avLst/>
              <a:gdLst>
                <a:gd name="T0" fmla="*/ 2 w 34"/>
                <a:gd name="T1" fmla="*/ 36 h 49"/>
                <a:gd name="T2" fmla="*/ 15 w 34"/>
                <a:gd name="T3" fmla="*/ 46 h 49"/>
                <a:gd name="T4" fmla="*/ 23 w 34"/>
                <a:gd name="T5" fmla="*/ 38 h 49"/>
                <a:gd name="T6" fmla="*/ 17 w 34"/>
                <a:gd name="T7" fmla="*/ 29 h 49"/>
                <a:gd name="T8" fmla="*/ 15 w 34"/>
                <a:gd name="T9" fmla="*/ 27 h 49"/>
                <a:gd name="T10" fmla="*/ 6 w 34"/>
                <a:gd name="T11" fmla="*/ 15 h 49"/>
                <a:gd name="T12" fmla="*/ 22 w 34"/>
                <a:gd name="T13" fmla="*/ 1 h 49"/>
                <a:gd name="T14" fmla="*/ 30 w 34"/>
                <a:gd name="T15" fmla="*/ 1 h 49"/>
                <a:gd name="T16" fmla="*/ 34 w 34"/>
                <a:gd name="T17" fmla="*/ 3 h 49"/>
                <a:gd name="T18" fmla="*/ 32 w 34"/>
                <a:gd name="T19" fmla="*/ 11 h 49"/>
                <a:gd name="T20" fmla="*/ 32 w 34"/>
                <a:gd name="T21" fmla="*/ 11 h 49"/>
                <a:gd name="T22" fmla="*/ 21 w 34"/>
                <a:gd name="T23" fmla="*/ 4 h 49"/>
                <a:gd name="T24" fmla="*/ 14 w 34"/>
                <a:gd name="T25" fmla="*/ 11 h 49"/>
                <a:gd name="T26" fmla="*/ 20 w 34"/>
                <a:gd name="T27" fmla="*/ 20 h 49"/>
                <a:gd name="T28" fmla="*/ 22 w 34"/>
                <a:gd name="T29" fmla="*/ 21 h 49"/>
                <a:gd name="T30" fmla="*/ 32 w 34"/>
                <a:gd name="T31" fmla="*/ 34 h 49"/>
                <a:gd name="T32" fmla="*/ 14 w 34"/>
                <a:gd name="T33" fmla="*/ 49 h 49"/>
                <a:gd name="T34" fmla="*/ 0 w 34"/>
                <a:gd name="T35" fmla="*/ 45 h 49"/>
                <a:gd name="T36" fmla="*/ 2 w 34"/>
                <a:gd name="T37" fmla="*/ 3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49">
                  <a:moveTo>
                    <a:pt x="2" y="36"/>
                  </a:moveTo>
                  <a:cubicBezTo>
                    <a:pt x="3" y="43"/>
                    <a:pt x="7" y="46"/>
                    <a:pt x="15" y="46"/>
                  </a:cubicBezTo>
                  <a:cubicBezTo>
                    <a:pt x="20" y="46"/>
                    <a:pt x="23" y="42"/>
                    <a:pt x="23" y="38"/>
                  </a:cubicBezTo>
                  <a:cubicBezTo>
                    <a:pt x="23" y="34"/>
                    <a:pt x="21" y="32"/>
                    <a:pt x="17" y="29"/>
                  </a:cubicBezTo>
                  <a:cubicBezTo>
                    <a:pt x="15" y="27"/>
                    <a:pt x="15" y="27"/>
                    <a:pt x="15" y="27"/>
                  </a:cubicBezTo>
                  <a:cubicBezTo>
                    <a:pt x="10" y="24"/>
                    <a:pt x="6" y="21"/>
                    <a:pt x="6" y="15"/>
                  </a:cubicBezTo>
                  <a:cubicBezTo>
                    <a:pt x="6" y="6"/>
                    <a:pt x="13" y="1"/>
                    <a:pt x="22" y="1"/>
                  </a:cubicBezTo>
                  <a:cubicBezTo>
                    <a:pt x="25" y="0"/>
                    <a:pt x="28" y="1"/>
                    <a:pt x="30" y="1"/>
                  </a:cubicBezTo>
                  <a:cubicBezTo>
                    <a:pt x="32" y="2"/>
                    <a:pt x="34" y="2"/>
                    <a:pt x="34" y="3"/>
                  </a:cubicBezTo>
                  <a:cubicBezTo>
                    <a:pt x="32" y="11"/>
                    <a:pt x="32" y="11"/>
                    <a:pt x="32" y="11"/>
                  </a:cubicBezTo>
                  <a:cubicBezTo>
                    <a:pt x="32" y="11"/>
                    <a:pt x="32" y="11"/>
                    <a:pt x="32" y="11"/>
                  </a:cubicBezTo>
                  <a:cubicBezTo>
                    <a:pt x="30" y="6"/>
                    <a:pt x="28" y="3"/>
                    <a:pt x="21" y="4"/>
                  </a:cubicBezTo>
                  <a:cubicBezTo>
                    <a:pt x="16" y="4"/>
                    <a:pt x="14" y="8"/>
                    <a:pt x="14" y="11"/>
                  </a:cubicBezTo>
                  <a:cubicBezTo>
                    <a:pt x="14" y="15"/>
                    <a:pt x="16" y="17"/>
                    <a:pt x="20" y="20"/>
                  </a:cubicBezTo>
                  <a:cubicBezTo>
                    <a:pt x="22" y="21"/>
                    <a:pt x="22" y="21"/>
                    <a:pt x="22" y="21"/>
                  </a:cubicBezTo>
                  <a:cubicBezTo>
                    <a:pt x="27" y="24"/>
                    <a:pt x="32" y="28"/>
                    <a:pt x="32" y="34"/>
                  </a:cubicBezTo>
                  <a:cubicBezTo>
                    <a:pt x="32" y="43"/>
                    <a:pt x="24" y="49"/>
                    <a:pt x="14" y="49"/>
                  </a:cubicBezTo>
                  <a:cubicBezTo>
                    <a:pt x="7" y="49"/>
                    <a:pt x="2" y="47"/>
                    <a:pt x="0" y="45"/>
                  </a:cubicBezTo>
                  <a:cubicBezTo>
                    <a:pt x="0" y="44"/>
                    <a:pt x="1" y="40"/>
                    <a:pt x="2"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8"/>
            <p:cNvSpPr>
              <a:spLocks/>
            </p:cNvSpPr>
            <p:nvPr userDrawn="1"/>
          </p:nvSpPr>
          <p:spPr bwMode="auto">
            <a:xfrm>
              <a:off x="396" y="334"/>
              <a:ext cx="67" cy="75"/>
            </a:xfrm>
            <a:custGeom>
              <a:avLst/>
              <a:gdLst>
                <a:gd name="T0" fmla="*/ 42 w 42"/>
                <a:gd name="T1" fmla="*/ 0 h 47"/>
                <a:gd name="T2" fmla="*/ 40 w 42"/>
                <a:gd name="T3" fmla="*/ 9 h 47"/>
                <a:gd name="T4" fmla="*/ 39 w 42"/>
                <a:gd name="T5" fmla="*/ 9 h 47"/>
                <a:gd name="T6" fmla="*/ 28 w 42"/>
                <a:gd name="T7" fmla="*/ 4 h 47"/>
                <a:gd name="T8" fmla="*/ 27 w 42"/>
                <a:gd name="T9" fmla="*/ 4 h 47"/>
                <a:gd name="T10" fmla="*/ 23 w 42"/>
                <a:gd name="T11" fmla="*/ 7 h 47"/>
                <a:gd name="T12" fmla="*/ 19 w 42"/>
                <a:gd name="T13" fmla="*/ 22 h 47"/>
                <a:gd name="T14" fmla="*/ 21 w 42"/>
                <a:gd name="T15" fmla="*/ 22 h 47"/>
                <a:gd name="T16" fmla="*/ 33 w 42"/>
                <a:gd name="T17" fmla="*/ 20 h 47"/>
                <a:gd name="T18" fmla="*/ 34 w 42"/>
                <a:gd name="T19" fmla="*/ 20 h 47"/>
                <a:gd name="T20" fmla="*/ 31 w 42"/>
                <a:gd name="T21" fmla="*/ 29 h 47"/>
                <a:gd name="T22" fmla="*/ 31 w 42"/>
                <a:gd name="T23" fmla="*/ 29 h 47"/>
                <a:gd name="T24" fmla="*/ 20 w 42"/>
                <a:gd name="T25" fmla="*/ 25 h 47"/>
                <a:gd name="T26" fmla="*/ 18 w 42"/>
                <a:gd name="T27" fmla="*/ 25 h 47"/>
                <a:gd name="T28" fmla="*/ 15 w 42"/>
                <a:gd name="T29" fmla="*/ 38 h 47"/>
                <a:gd name="T30" fmla="*/ 14 w 42"/>
                <a:gd name="T31" fmla="*/ 47 h 47"/>
                <a:gd name="T32" fmla="*/ 14 w 42"/>
                <a:gd name="T33" fmla="*/ 47 h 47"/>
                <a:gd name="T34" fmla="*/ 0 w 42"/>
                <a:gd name="T35" fmla="*/ 47 h 47"/>
                <a:gd name="T36" fmla="*/ 0 w 42"/>
                <a:gd name="T37" fmla="*/ 47 h 47"/>
                <a:gd name="T38" fmla="*/ 5 w 42"/>
                <a:gd name="T39" fmla="*/ 38 h 47"/>
                <a:gd name="T40" fmla="*/ 13 w 42"/>
                <a:gd name="T41" fmla="*/ 10 h 47"/>
                <a:gd name="T42" fmla="*/ 14 w 42"/>
                <a:gd name="T43" fmla="*/ 1 h 47"/>
                <a:gd name="T44" fmla="*/ 13 w 42"/>
                <a:gd name="T45" fmla="*/ 0 h 47"/>
                <a:gd name="T46" fmla="*/ 42 w 42"/>
                <a:gd name="T4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 h="47">
                  <a:moveTo>
                    <a:pt x="42" y="0"/>
                  </a:moveTo>
                  <a:cubicBezTo>
                    <a:pt x="42" y="2"/>
                    <a:pt x="41" y="6"/>
                    <a:pt x="40" y="9"/>
                  </a:cubicBezTo>
                  <a:cubicBezTo>
                    <a:pt x="39" y="9"/>
                    <a:pt x="39" y="9"/>
                    <a:pt x="39" y="9"/>
                  </a:cubicBezTo>
                  <a:cubicBezTo>
                    <a:pt x="37" y="3"/>
                    <a:pt x="32" y="4"/>
                    <a:pt x="28" y="4"/>
                  </a:cubicBezTo>
                  <a:cubicBezTo>
                    <a:pt x="27" y="4"/>
                    <a:pt x="27" y="4"/>
                    <a:pt x="27" y="4"/>
                  </a:cubicBezTo>
                  <a:cubicBezTo>
                    <a:pt x="25" y="4"/>
                    <a:pt x="24" y="4"/>
                    <a:pt x="23" y="7"/>
                  </a:cubicBezTo>
                  <a:cubicBezTo>
                    <a:pt x="19" y="22"/>
                    <a:pt x="19" y="22"/>
                    <a:pt x="19" y="22"/>
                  </a:cubicBezTo>
                  <a:cubicBezTo>
                    <a:pt x="21" y="22"/>
                    <a:pt x="21" y="22"/>
                    <a:pt x="21" y="22"/>
                  </a:cubicBezTo>
                  <a:cubicBezTo>
                    <a:pt x="27" y="22"/>
                    <a:pt x="32" y="23"/>
                    <a:pt x="33" y="20"/>
                  </a:cubicBezTo>
                  <a:cubicBezTo>
                    <a:pt x="34" y="20"/>
                    <a:pt x="34" y="20"/>
                    <a:pt x="34" y="20"/>
                  </a:cubicBezTo>
                  <a:cubicBezTo>
                    <a:pt x="31" y="29"/>
                    <a:pt x="31" y="29"/>
                    <a:pt x="31" y="29"/>
                  </a:cubicBezTo>
                  <a:cubicBezTo>
                    <a:pt x="31" y="29"/>
                    <a:pt x="31" y="29"/>
                    <a:pt x="31" y="29"/>
                  </a:cubicBezTo>
                  <a:cubicBezTo>
                    <a:pt x="30" y="25"/>
                    <a:pt x="25" y="25"/>
                    <a:pt x="20" y="25"/>
                  </a:cubicBezTo>
                  <a:cubicBezTo>
                    <a:pt x="18" y="25"/>
                    <a:pt x="18" y="25"/>
                    <a:pt x="18" y="25"/>
                  </a:cubicBezTo>
                  <a:cubicBezTo>
                    <a:pt x="15" y="38"/>
                    <a:pt x="15" y="38"/>
                    <a:pt x="15" y="38"/>
                  </a:cubicBezTo>
                  <a:cubicBezTo>
                    <a:pt x="13" y="43"/>
                    <a:pt x="13" y="46"/>
                    <a:pt x="14" y="47"/>
                  </a:cubicBezTo>
                  <a:cubicBezTo>
                    <a:pt x="14" y="47"/>
                    <a:pt x="14" y="47"/>
                    <a:pt x="14" y="47"/>
                  </a:cubicBezTo>
                  <a:cubicBezTo>
                    <a:pt x="0" y="47"/>
                    <a:pt x="0" y="47"/>
                    <a:pt x="0" y="47"/>
                  </a:cubicBezTo>
                  <a:cubicBezTo>
                    <a:pt x="0" y="47"/>
                    <a:pt x="0" y="47"/>
                    <a:pt x="0" y="47"/>
                  </a:cubicBezTo>
                  <a:cubicBezTo>
                    <a:pt x="2" y="46"/>
                    <a:pt x="3" y="44"/>
                    <a:pt x="5" y="38"/>
                  </a:cubicBezTo>
                  <a:cubicBezTo>
                    <a:pt x="13" y="10"/>
                    <a:pt x="13" y="10"/>
                    <a:pt x="13" y="10"/>
                  </a:cubicBezTo>
                  <a:cubicBezTo>
                    <a:pt x="14" y="4"/>
                    <a:pt x="15" y="2"/>
                    <a:pt x="14" y="1"/>
                  </a:cubicBezTo>
                  <a:cubicBezTo>
                    <a:pt x="13" y="0"/>
                    <a:pt x="13" y="0"/>
                    <a:pt x="13" y="0"/>
                  </a:cubicBezTo>
                  <a:lnTo>
                    <a:pt x="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 name="Freeform 9"/>
            <p:cNvSpPr>
              <a:spLocks/>
            </p:cNvSpPr>
            <p:nvPr userDrawn="1"/>
          </p:nvSpPr>
          <p:spPr bwMode="auto">
            <a:xfrm>
              <a:off x="463" y="334"/>
              <a:ext cx="62" cy="75"/>
            </a:xfrm>
            <a:custGeom>
              <a:avLst/>
              <a:gdLst>
                <a:gd name="T0" fmla="*/ 38 w 38"/>
                <a:gd name="T1" fmla="*/ 0 h 47"/>
                <a:gd name="T2" fmla="*/ 35 w 38"/>
                <a:gd name="T3" fmla="*/ 9 h 47"/>
                <a:gd name="T4" fmla="*/ 35 w 38"/>
                <a:gd name="T5" fmla="*/ 9 h 47"/>
                <a:gd name="T6" fmla="*/ 25 w 38"/>
                <a:gd name="T7" fmla="*/ 4 h 47"/>
                <a:gd name="T8" fmla="*/ 24 w 38"/>
                <a:gd name="T9" fmla="*/ 4 h 47"/>
                <a:gd name="T10" fmla="*/ 14 w 38"/>
                <a:gd name="T11" fmla="*/ 38 h 47"/>
                <a:gd name="T12" fmla="*/ 13 w 38"/>
                <a:gd name="T13" fmla="*/ 47 h 47"/>
                <a:gd name="T14" fmla="*/ 13 w 38"/>
                <a:gd name="T15" fmla="*/ 47 h 47"/>
                <a:gd name="T16" fmla="*/ 0 w 38"/>
                <a:gd name="T17" fmla="*/ 47 h 47"/>
                <a:gd name="T18" fmla="*/ 0 w 38"/>
                <a:gd name="T19" fmla="*/ 47 h 47"/>
                <a:gd name="T20" fmla="*/ 4 w 38"/>
                <a:gd name="T21" fmla="*/ 38 h 47"/>
                <a:gd name="T22" fmla="*/ 14 w 38"/>
                <a:gd name="T23" fmla="*/ 4 h 47"/>
                <a:gd name="T24" fmla="*/ 13 w 38"/>
                <a:gd name="T25" fmla="*/ 4 h 47"/>
                <a:gd name="T26" fmla="*/ 1 w 38"/>
                <a:gd name="T27" fmla="*/ 9 h 47"/>
                <a:gd name="T28" fmla="*/ 1 w 38"/>
                <a:gd name="T29" fmla="*/ 9 h 47"/>
                <a:gd name="T30" fmla="*/ 3 w 38"/>
                <a:gd name="T31" fmla="*/ 0 h 47"/>
                <a:gd name="T32" fmla="*/ 38 w 38"/>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7">
                  <a:moveTo>
                    <a:pt x="38" y="0"/>
                  </a:moveTo>
                  <a:cubicBezTo>
                    <a:pt x="37" y="3"/>
                    <a:pt x="37" y="6"/>
                    <a:pt x="35" y="9"/>
                  </a:cubicBezTo>
                  <a:cubicBezTo>
                    <a:pt x="35" y="9"/>
                    <a:pt x="35" y="9"/>
                    <a:pt x="35" y="9"/>
                  </a:cubicBezTo>
                  <a:cubicBezTo>
                    <a:pt x="33" y="3"/>
                    <a:pt x="27" y="4"/>
                    <a:pt x="25" y="4"/>
                  </a:cubicBezTo>
                  <a:cubicBezTo>
                    <a:pt x="24" y="4"/>
                    <a:pt x="24" y="4"/>
                    <a:pt x="24" y="4"/>
                  </a:cubicBezTo>
                  <a:cubicBezTo>
                    <a:pt x="14" y="38"/>
                    <a:pt x="14" y="38"/>
                    <a:pt x="14" y="38"/>
                  </a:cubicBezTo>
                  <a:cubicBezTo>
                    <a:pt x="13" y="43"/>
                    <a:pt x="12" y="46"/>
                    <a:pt x="13" y="47"/>
                  </a:cubicBezTo>
                  <a:cubicBezTo>
                    <a:pt x="13" y="47"/>
                    <a:pt x="13" y="47"/>
                    <a:pt x="13" y="47"/>
                  </a:cubicBezTo>
                  <a:cubicBezTo>
                    <a:pt x="0" y="47"/>
                    <a:pt x="0" y="47"/>
                    <a:pt x="0" y="47"/>
                  </a:cubicBezTo>
                  <a:cubicBezTo>
                    <a:pt x="0" y="47"/>
                    <a:pt x="0" y="47"/>
                    <a:pt x="0" y="47"/>
                  </a:cubicBezTo>
                  <a:cubicBezTo>
                    <a:pt x="2" y="46"/>
                    <a:pt x="3" y="43"/>
                    <a:pt x="4" y="38"/>
                  </a:cubicBezTo>
                  <a:cubicBezTo>
                    <a:pt x="14" y="4"/>
                    <a:pt x="14" y="4"/>
                    <a:pt x="14" y="4"/>
                  </a:cubicBezTo>
                  <a:cubicBezTo>
                    <a:pt x="13" y="4"/>
                    <a:pt x="13" y="4"/>
                    <a:pt x="13" y="4"/>
                  </a:cubicBezTo>
                  <a:cubicBezTo>
                    <a:pt x="10" y="4"/>
                    <a:pt x="5" y="3"/>
                    <a:pt x="1" y="9"/>
                  </a:cubicBezTo>
                  <a:cubicBezTo>
                    <a:pt x="1" y="9"/>
                    <a:pt x="1" y="9"/>
                    <a:pt x="1" y="9"/>
                  </a:cubicBezTo>
                  <a:cubicBezTo>
                    <a:pt x="1" y="6"/>
                    <a:pt x="2" y="3"/>
                    <a:pt x="3" y="0"/>
                  </a:cubicBezTo>
                  <a:lnTo>
                    <a:pt x="3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 name="Freeform 10"/>
            <p:cNvSpPr>
              <a:spLocks/>
            </p:cNvSpPr>
            <p:nvPr userDrawn="1"/>
          </p:nvSpPr>
          <p:spPr bwMode="auto">
            <a:xfrm>
              <a:off x="268" y="334"/>
              <a:ext cx="97" cy="75"/>
            </a:xfrm>
            <a:custGeom>
              <a:avLst/>
              <a:gdLst>
                <a:gd name="T0" fmla="*/ 60 w 60"/>
                <a:gd name="T1" fmla="*/ 1 h 47"/>
                <a:gd name="T2" fmla="*/ 55 w 60"/>
                <a:gd name="T3" fmla="*/ 9 h 47"/>
                <a:gd name="T4" fmla="*/ 35 w 60"/>
                <a:gd name="T5" fmla="*/ 47 h 47"/>
                <a:gd name="T6" fmla="*/ 30 w 60"/>
                <a:gd name="T7" fmla="*/ 47 h 47"/>
                <a:gd name="T8" fmla="*/ 27 w 60"/>
                <a:gd name="T9" fmla="*/ 18 h 47"/>
                <a:gd name="T10" fmla="*/ 27 w 60"/>
                <a:gd name="T11" fmla="*/ 18 h 47"/>
                <a:gd name="T12" fmla="*/ 11 w 60"/>
                <a:gd name="T13" fmla="*/ 47 h 47"/>
                <a:gd name="T14" fmla="*/ 7 w 60"/>
                <a:gd name="T15" fmla="*/ 47 h 47"/>
                <a:gd name="T16" fmla="*/ 3 w 60"/>
                <a:gd name="T17" fmla="*/ 10 h 47"/>
                <a:gd name="T18" fmla="*/ 0 w 60"/>
                <a:gd name="T19" fmla="*/ 1 h 47"/>
                <a:gd name="T20" fmla="*/ 1 w 60"/>
                <a:gd name="T21" fmla="*/ 0 h 47"/>
                <a:gd name="T22" fmla="*/ 14 w 60"/>
                <a:gd name="T23" fmla="*/ 0 h 47"/>
                <a:gd name="T24" fmla="*/ 14 w 60"/>
                <a:gd name="T25" fmla="*/ 1 h 47"/>
                <a:gd name="T26" fmla="*/ 12 w 60"/>
                <a:gd name="T27" fmla="*/ 9 h 47"/>
                <a:gd name="T28" fmla="*/ 14 w 60"/>
                <a:gd name="T29" fmla="*/ 32 h 47"/>
                <a:gd name="T30" fmla="*/ 15 w 60"/>
                <a:gd name="T31" fmla="*/ 32 h 47"/>
                <a:gd name="T32" fmla="*/ 31 w 60"/>
                <a:gd name="T33" fmla="*/ 1 h 47"/>
                <a:gd name="T34" fmla="*/ 35 w 60"/>
                <a:gd name="T35" fmla="*/ 1 h 47"/>
                <a:gd name="T36" fmla="*/ 38 w 60"/>
                <a:gd name="T37" fmla="*/ 32 h 47"/>
                <a:gd name="T38" fmla="*/ 38 w 60"/>
                <a:gd name="T39" fmla="*/ 32 h 47"/>
                <a:gd name="T40" fmla="*/ 50 w 60"/>
                <a:gd name="T41" fmla="*/ 8 h 47"/>
                <a:gd name="T42" fmla="*/ 51 w 60"/>
                <a:gd name="T43" fmla="*/ 1 h 47"/>
                <a:gd name="T44" fmla="*/ 51 w 60"/>
                <a:gd name="T45" fmla="*/ 0 h 47"/>
                <a:gd name="T46" fmla="*/ 60 w 60"/>
                <a:gd name="T47" fmla="*/ 0 h 47"/>
                <a:gd name="T48" fmla="*/ 60 w 60"/>
                <a:gd name="T49"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47">
                  <a:moveTo>
                    <a:pt x="60" y="1"/>
                  </a:moveTo>
                  <a:cubicBezTo>
                    <a:pt x="58" y="2"/>
                    <a:pt x="57" y="5"/>
                    <a:pt x="55" y="9"/>
                  </a:cubicBezTo>
                  <a:cubicBezTo>
                    <a:pt x="51" y="17"/>
                    <a:pt x="36" y="45"/>
                    <a:pt x="35" y="47"/>
                  </a:cubicBezTo>
                  <a:cubicBezTo>
                    <a:pt x="30" y="47"/>
                    <a:pt x="30" y="47"/>
                    <a:pt x="30" y="47"/>
                  </a:cubicBezTo>
                  <a:cubicBezTo>
                    <a:pt x="27" y="18"/>
                    <a:pt x="27" y="18"/>
                    <a:pt x="27" y="18"/>
                  </a:cubicBezTo>
                  <a:cubicBezTo>
                    <a:pt x="27" y="18"/>
                    <a:pt x="27" y="18"/>
                    <a:pt x="27" y="18"/>
                  </a:cubicBezTo>
                  <a:cubicBezTo>
                    <a:pt x="11" y="47"/>
                    <a:pt x="11" y="47"/>
                    <a:pt x="11" y="47"/>
                  </a:cubicBezTo>
                  <a:cubicBezTo>
                    <a:pt x="7" y="47"/>
                    <a:pt x="7" y="47"/>
                    <a:pt x="7" y="47"/>
                  </a:cubicBezTo>
                  <a:cubicBezTo>
                    <a:pt x="3" y="10"/>
                    <a:pt x="3" y="10"/>
                    <a:pt x="3" y="10"/>
                  </a:cubicBezTo>
                  <a:cubicBezTo>
                    <a:pt x="2" y="5"/>
                    <a:pt x="2" y="2"/>
                    <a:pt x="0" y="1"/>
                  </a:cubicBezTo>
                  <a:cubicBezTo>
                    <a:pt x="1" y="0"/>
                    <a:pt x="1" y="0"/>
                    <a:pt x="1" y="0"/>
                  </a:cubicBezTo>
                  <a:cubicBezTo>
                    <a:pt x="14" y="0"/>
                    <a:pt x="14" y="0"/>
                    <a:pt x="14" y="0"/>
                  </a:cubicBezTo>
                  <a:cubicBezTo>
                    <a:pt x="14" y="1"/>
                    <a:pt x="14" y="1"/>
                    <a:pt x="14" y="1"/>
                  </a:cubicBezTo>
                  <a:cubicBezTo>
                    <a:pt x="12" y="3"/>
                    <a:pt x="12" y="5"/>
                    <a:pt x="12" y="9"/>
                  </a:cubicBezTo>
                  <a:cubicBezTo>
                    <a:pt x="14" y="32"/>
                    <a:pt x="14" y="32"/>
                    <a:pt x="14" y="32"/>
                  </a:cubicBezTo>
                  <a:cubicBezTo>
                    <a:pt x="15" y="32"/>
                    <a:pt x="15" y="32"/>
                    <a:pt x="15" y="32"/>
                  </a:cubicBezTo>
                  <a:cubicBezTo>
                    <a:pt x="31" y="1"/>
                    <a:pt x="31" y="1"/>
                    <a:pt x="31" y="1"/>
                  </a:cubicBezTo>
                  <a:cubicBezTo>
                    <a:pt x="35" y="1"/>
                    <a:pt x="35" y="1"/>
                    <a:pt x="35" y="1"/>
                  </a:cubicBezTo>
                  <a:cubicBezTo>
                    <a:pt x="38" y="32"/>
                    <a:pt x="38" y="32"/>
                    <a:pt x="38" y="32"/>
                  </a:cubicBezTo>
                  <a:cubicBezTo>
                    <a:pt x="38" y="32"/>
                    <a:pt x="38" y="32"/>
                    <a:pt x="38" y="32"/>
                  </a:cubicBezTo>
                  <a:cubicBezTo>
                    <a:pt x="42" y="25"/>
                    <a:pt x="47" y="15"/>
                    <a:pt x="50" y="8"/>
                  </a:cubicBezTo>
                  <a:cubicBezTo>
                    <a:pt x="53" y="3"/>
                    <a:pt x="52" y="2"/>
                    <a:pt x="51" y="1"/>
                  </a:cubicBezTo>
                  <a:cubicBezTo>
                    <a:pt x="51" y="0"/>
                    <a:pt x="51" y="0"/>
                    <a:pt x="51" y="0"/>
                  </a:cubicBezTo>
                  <a:cubicBezTo>
                    <a:pt x="60" y="0"/>
                    <a:pt x="60" y="0"/>
                    <a:pt x="60" y="0"/>
                  </a:cubicBezTo>
                  <a:lnTo>
                    <a:pt x="6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1"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dirty="0"/>
          </a:p>
        </p:txBody>
      </p:sp>
      <p:sp>
        <p:nvSpPr>
          <p:cNvPr id="12" name="Text Placeholder 4"/>
          <p:cNvSpPr>
            <a:spLocks noGrp="1"/>
          </p:cNvSpPr>
          <p:nvPr>
            <p:ph type="body" sz="quarter" idx="12" hasCustomPrompt="1"/>
          </p:nvPr>
        </p:nvSpPr>
        <p:spPr>
          <a:xfrm>
            <a:off x="1731962" y="517525"/>
            <a:ext cx="8349233" cy="3961110"/>
          </a:xfrm>
        </p:spPr>
        <p:txBody>
          <a:bodyPr/>
          <a:lstStyle>
            <a:lvl1pPr>
              <a:defRPr sz="3600" b="0">
                <a:solidFill>
                  <a:schemeClr val="bg1"/>
                </a:solidFill>
                <a:latin typeface="+mj-lt"/>
              </a:defRPr>
            </a:lvl1pPr>
            <a:lvl2pPr>
              <a:defRPr sz="4000" b="1"/>
            </a:lvl2pPr>
            <a:lvl3pPr>
              <a:defRPr sz="4000" b="1"/>
            </a:lvl3pPr>
            <a:lvl4pPr>
              <a:defRPr sz="4000" b="1"/>
            </a:lvl4pPr>
            <a:lvl5pPr>
              <a:defRPr sz="3600" b="1"/>
            </a:lvl5pPr>
          </a:lstStyle>
          <a:p>
            <a:pPr lvl="0"/>
            <a:r>
              <a:rPr lang="en-US" dirty="0"/>
              <a:t>It is change, continuing change, inevitable change, that is the dominant factor in society today. No sensible decision can be made any longer without taking into account not only the world as it is, but the world as it will be.</a:t>
            </a:r>
          </a:p>
        </p:txBody>
      </p:sp>
      <p:sp>
        <p:nvSpPr>
          <p:cNvPr id="13" name="Text Placeholder 2"/>
          <p:cNvSpPr>
            <a:spLocks noGrp="1"/>
          </p:cNvSpPr>
          <p:nvPr>
            <p:ph type="body" sz="quarter" idx="13" hasCustomPrompt="1"/>
          </p:nvPr>
        </p:nvSpPr>
        <p:spPr>
          <a:xfrm>
            <a:off x="1731962" y="4622800"/>
            <a:ext cx="8349233" cy="503238"/>
          </a:xfrm>
        </p:spPr>
        <p:txBody>
          <a:bodyPr/>
          <a:lstStyle>
            <a:lvl1pPr marL="285732" indent="-285732">
              <a:buFont typeface="Arial" panose="020B0604020202020204" pitchFamily="34" charset="0"/>
              <a:buChar char="̶"/>
              <a:defRPr b="0">
                <a:solidFill>
                  <a:schemeClr val="bg1"/>
                </a:solidFill>
              </a:defRPr>
            </a:lvl1pPr>
          </a:lstStyle>
          <a:p>
            <a:pPr lvl="0"/>
            <a:r>
              <a:rPr lang="en-US" dirty="0"/>
              <a:t>Isaac Asimov</a:t>
            </a:r>
            <a:endParaRPr lang="en-GB" dirty="0"/>
          </a:p>
        </p:txBody>
      </p:sp>
    </p:spTree>
    <p:extLst>
      <p:ext uri="{BB962C8B-B14F-4D97-AF65-F5344CB8AC3E}">
        <p14:creationId xmlns:p14="http://schemas.microsoft.com/office/powerpoint/2010/main" val="1431768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2 columns">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SMPG IF - CA Stream 2 - May 23, 2022</a:t>
            </a:r>
            <a:endParaRPr lang="en-GB"/>
          </a:p>
        </p:txBody>
      </p:sp>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10" name="Text Placeholder 2"/>
          <p:cNvSpPr>
            <a:spLocks noGrp="1"/>
          </p:cNvSpPr>
          <p:nvPr>
            <p:ph type="body" idx="12" hasCustomPrompt="1"/>
          </p:nvPr>
        </p:nvSpPr>
        <p:spPr>
          <a:xfrm>
            <a:off x="287338" y="1022252"/>
            <a:ext cx="4101794" cy="4032448"/>
          </a:xfrm>
          <a:prstGeom prst="rect">
            <a:avLst/>
          </a:prstGeom>
        </p:spPr>
        <p:txBody>
          <a:bodyPr anchor="t" anchorCtr="0"/>
          <a:lstStyle>
            <a:lvl1pPr marL="0" indent="0">
              <a:buFont typeface="Arial" panose="020B0604020202020204" pitchFamily="34" charset="0"/>
              <a:buNone/>
              <a:defRPr sz="1400" b="0" baseline="0"/>
            </a:lvl1pPr>
            <a:lvl2pPr marL="742905" indent="-285732">
              <a:buFont typeface="Arial" panose="020B0604020202020204" pitchFamily="34" charset="0"/>
              <a:buChar char="•"/>
              <a:defRPr sz="1400"/>
            </a:lvl2pPr>
            <a:lvl3pPr marL="1200077" indent="-285732">
              <a:buFont typeface="Courier New" panose="02070309020205020404" pitchFamily="49" charset="0"/>
              <a:buChar char="o"/>
              <a:defRPr sz="1400" baseline="0"/>
            </a:lvl3pPr>
            <a:lvl4pPr marL="1371517" indent="0">
              <a:buFont typeface="+mj-lt"/>
              <a:buNone/>
              <a:defRPr sz="1400"/>
            </a:lvl4pPr>
            <a:lvl5pPr marL="1828690" indent="0">
              <a:buFont typeface="Wingdings" panose="05000000000000000000" pitchFamily="2" charset="2"/>
              <a:buNone/>
              <a:defRPr sz="1400"/>
            </a:lvl5pPr>
            <a:lvl6pPr marL="2285862" indent="0">
              <a:buNone/>
              <a:defRPr sz="1400"/>
            </a:lvl6pPr>
            <a:lvl7pPr marL="2743035" indent="0">
              <a:buNone/>
              <a:defRPr sz="1400"/>
            </a:lvl7pPr>
            <a:lvl8pPr marL="3200206" indent="0">
              <a:buNone/>
              <a:defRPr sz="1400"/>
            </a:lvl8pPr>
            <a:lvl9pPr marL="3657379" indent="0">
              <a:buNone/>
              <a:defRPr sz="1400"/>
            </a:lvl9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p:txBody>
      </p:sp>
      <p:sp>
        <p:nvSpPr>
          <p:cNvPr id="11" name="Text Placeholder 2"/>
          <p:cNvSpPr>
            <a:spLocks noGrp="1"/>
          </p:cNvSpPr>
          <p:nvPr>
            <p:ph type="body" idx="13" hasCustomPrompt="1"/>
          </p:nvPr>
        </p:nvSpPr>
        <p:spPr>
          <a:xfrm>
            <a:off x="4787256" y="1022252"/>
            <a:ext cx="4105225" cy="4032448"/>
          </a:xfrm>
          <a:prstGeom prst="rect">
            <a:avLst/>
          </a:prstGeom>
        </p:spPr>
        <p:txBody>
          <a:bodyPr anchor="t" anchorCtr="0"/>
          <a:lstStyle>
            <a:lvl1pPr marL="0" indent="0">
              <a:buFont typeface="Arial" panose="020B0604020202020204" pitchFamily="34" charset="0"/>
              <a:buNone/>
              <a:defRPr sz="1400" b="0" baseline="0"/>
            </a:lvl1pPr>
            <a:lvl2pPr marL="742905" indent="-285732">
              <a:buFont typeface="Arial" panose="020B0604020202020204" pitchFamily="34" charset="0"/>
              <a:buChar char="•"/>
              <a:defRPr sz="1400"/>
            </a:lvl2pPr>
            <a:lvl3pPr marL="1200077" indent="-285732">
              <a:buFont typeface="Courier New" panose="02070309020205020404" pitchFamily="49" charset="0"/>
              <a:buChar char="o"/>
              <a:defRPr sz="1400" baseline="0"/>
            </a:lvl3pPr>
            <a:lvl4pPr marL="1371517" indent="0">
              <a:buFont typeface="+mj-lt"/>
              <a:buNone/>
              <a:defRPr sz="1400"/>
            </a:lvl4pPr>
            <a:lvl5pPr marL="1828690" indent="0">
              <a:buFont typeface="Wingdings" panose="05000000000000000000" pitchFamily="2" charset="2"/>
              <a:buNone/>
              <a:defRPr sz="1400"/>
            </a:lvl5pPr>
            <a:lvl6pPr marL="2285862" indent="0">
              <a:buNone/>
              <a:defRPr sz="1400"/>
            </a:lvl6pPr>
            <a:lvl7pPr marL="2743035" indent="0">
              <a:buNone/>
              <a:defRPr sz="1400"/>
            </a:lvl7pPr>
            <a:lvl8pPr marL="3200206" indent="0">
              <a:buNone/>
              <a:defRPr sz="1400"/>
            </a:lvl8pPr>
            <a:lvl9pPr marL="3657379" indent="0">
              <a:buNone/>
              <a:defRPr sz="1400"/>
            </a:lvl9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Tree>
    <p:extLst>
      <p:ext uri="{BB962C8B-B14F-4D97-AF65-F5344CB8AC3E}">
        <p14:creationId xmlns:p14="http://schemas.microsoft.com/office/powerpoint/2010/main" val="3635322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3 columns">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SMPG IF - CA Stream 2 - May 23, 2022</a:t>
            </a:r>
            <a:endParaRPr lang="en-GB"/>
          </a:p>
        </p:txBody>
      </p:sp>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7" name="Text Placeholder 2"/>
          <p:cNvSpPr>
            <a:spLocks noGrp="1"/>
          </p:cNvSpPr>
          <p:nvPr>
            <p:ph type="body" idx="12" hasCustomPrompt="1"/>
          </p:nvPr>
        </p:nvSpPr>
        <p:spPr>
          <a:xfrm>
            <a:off x="284169" y="1022252"/>
            <a:ext cx="3097113" cy="4032448"/>
          </a:xfrm>
          <a:prstGeom prst="rect">
            <a:avLst/>
          </a:prstGeom>
        </p:spPr>
        <p:txBody>
          <a:bodyPr anchor="t" anchorCtr="0"/>
          <a:lstStyle>
            <a:lvl1pPr marL="0" indent="0">
              <a:buFont typeface="Arial" panose="020B0604020202020204" pitchFamily="34" charset="0"/>
              <a:buNone/>
              <a:defRPr sz="1400" b="0" baseline="0"/>
            </a:lvl1pPr>
            <a:lvl2pPr marL="742905" indent="-285732">
              <a:buFont typeface="Arial" panose="020B0604020202020204" pitchFamily="34" charset="0"/>
              <a:buChar char="•"/>
              <a:defRPr sz="1400"/>
            </a:lvl2pPr>
            <a:lvl3pPr marL="1200077" indent="-285732">
              <a:buFont typeface="Courier New" panose="02070309020205020404" pitchFamily="49" charset="0"/>
              <a:buChar char="o"/>
              <a:defRPr sz="1400" baseline="0"/>
            </a:lvl3pPr>
            <a:lvl4pPr marL="1371517" indent="0">
              <a:buFont typeface="+mj-lt"/>
              <a:buNone/>
              <a:defRPr sz="1400"/>
            </a:lvl4pPr>
            <a:lvl5pPr marL="1828690" indent="0">
              <a:buFont typeface="Wingdings" panose="05000000000000000000" pitchFamily="2" charset="2"/>
              <a:buNone/>
              <a:defRPr sz="1400"/>
            </a:lvl5pPr>
            <a:lvl6pPr marL="2285862" indent="0">
              <a:buNone/>
              <a:defRPr sz="1400"/>
            </a:lvl6pPr>
            <a:lvl7pPr marL="2743035" indent="0">
              <a:buNone/>
              <a:defRPr sz="1400"/>
            </a:lvl7pPr>
            <a:lvl8pPr marL="3200206" indent="0">
              <a:buNone/>
              <a:defRPr sz="1400"/>
            </a:lvl8pPr>
            <a:lvl9pPr marL="3657379" indent="0">
              <a:buNone/>
              <a:defRPr sz="1400"/>
            </a:lvl9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p:txBody>
      </p:sp>
      <p:sp>
        <p:nvSpPr>
          <p:cNvPr id="8" name="Text Placeholder 2"/>
          <p:cNvSpPr>
            <a:spLocks noGrp="1"/>
          </p:cNvSpPr>
          <p:nvPr>
            <p:ph type="body" idx="13" hasCustomPrompt="1"/>
          </p:nvPr>
        </p:nvSpPr>
        <p:spPr>
          <a:xfrm>
            <a:off x="3816500" y="1022252"/>
            <a:ext cx="3097113" cy="4032448"/>
          </a:xfrm>
          <a:prstGeom prst="rect">
            <a:avLst/>
          </a:prstGeom>
        </p:spPr>
        <p:txBody>
          <a:bodyPr anchor="t" anchorCtr="0"/>
          <a:lstStyle>
            <a:lvl1pPr marL="0" indent="0">
              <a:buFont typeface="Arial" panose="020B0604020202020204" pitchFamily="34" charset="0"/>
              <a:buNone/>
              <a:defRPr sz="1400" b="0" baseline="0"/>
            </a:lvl1pPr>
            <a:lvl2pPr marL="742905" indent="-285732">
              <a:buFont typeface="Arial" panose="020B0604020202020204" pitchFamily="34" charset="0"/>
              <a:buChar char="•"/>
              <a:defRPr sz="1400"/>
            </a:lvl2pPr>
            <a:lvl3pPr marL="1200077" indent="-285732">
              <a:buFont typeface="Courier New" panose="02070309020205020404" pitchFamily="49" charset="0"/>
              <a:buChar char="o"/>
              <a:defRPr sz="1400" baseline="0"/>
            </a:lvl3pPr>
            <a:lvl4pPr marL="1371517" indent="0">
              <a:buFont typeface="+mj-lt"/>
              <a:buNone/>
              <a:defRPr sz="1400"/>
            </a:lvl4pPr>
            <a:lvl5pPr marL="1828690" indent="0">
              <a:buFont typeface="Wingdings" panose="05000000000000000000" pitchFamily="2" charset="2"/>
              <a:buNone/>
              <a:defRPr sz="1400"/>
            </a:lvl5pPr>
            <a:lvl6pPr marL="2285862" indent="0">
              <a:buNone/>
              <a:defRPr sz="1400"/>
            </a:lvl6pPr>
            <a:lvl7pPr marL="2743035" indent="0">
              <a:buNone/>
              <a:defRPr sz="1400"/>
            </a:lvl7pPr>
            <a:lvl8pPr marL="3200206" indent="0">
              <a:buNone/>
              <a:defRPr sz="1400"/>
            </a:lvl8pPr>
            <a:lvl9pPr marL="3657379" indent="0">
              <a:buNone/>
              <a:defRPr sz="1400"/>
            </a:lvl9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p:txBody>
      </p:sp>
      <p:sp>
        <p:nvSpPr>
          <p:cNvPr id="9" name="Text Placeholder 2"/>
          <p:cNvSpPr>
            <a:spLocks noGrp="1"/>
          </p:cNvSpPr>
          <p:nvPr>
            <p:ph type="body" idx="14" hasCustomPrompt="1"/>
          </p:nvPr>
        </p:nvSpPr>
        <p:spPr>
          <a:xfrm>
            <a:off x="7399790" y="1022252"/>
            <a:ext cx="3096344" cy="4032448"/>
          </a:xfrm>
          <a:prstGeom prst="rect">
            <a:avLst/>
          </a:prstGeom>
        </p:spPr>
        <p:txBody>
          <a:bodyPr anchor="t" anchorCtr="0"/>
          <a:lstStyle>
            <a:lvl1pPr marL="0" indent="0">
              <a:buFont typeface="Arial" panose="020B0604020202020204" pitchFamily="34" charset="0"/>
              <a:buNone/>
              <a:defRPr sz="1400" b="0" baseline="0"/>
            </a:lvl1pPr>
            <a:lvl2pPr marL="742905" indent="-285732">
              <a:buFont typeface="Arial" panose="020B0604020202020204" pitchFamily="34" charset="0"/>
              <a:buChar char="•"/>
              <a:defRPr sz="1400"/>
            </a:lvl2pPr>
            <a:lvl3pPr marL="1200077" indent="-285732">
              <a:buFont typeface="Courier New" panose="02070309020205020404" pitchFamily="49" charset="0"/>
              <a:buChar char="o"/>
              <a:defRPr sz="1400" baseline="0"/>
            </a:lvl3pPr>
            <a:lvl4pPr marL="1371517" indent="0">
              <a:buFont typeface="+mj-lt"/>
              <a:buNone/>
              <a:defRPr sz="1400"/>
            </a:lvl4pPr>
            <a:lvl5pPr marL="1828690" indent="0">
              <a:buFont typeface="Wingdings" panose="05000000000000000000" pitchFamily="2" charset="2"/>
              <a:buNone/>
              <a:defRPr sz="1400"/>
            </a:lvl5pPr>
            <a:lvl6pPr marL="2285862" indent="0">
              <a:buNone/>
              <a:defRPr sz="1400"/>
            </a:lvl6pPr>
            <a:lvl7pPr marL="2743035" indent="0">
              <a:buNone/>
              <a:defRPr sz="1400"/>
            </a:lvl7pPr>
            <a:lvl8pPr marL="3200206" indent="0">
              <a:buNone/>
              <a:defRPr sz="1400"/>
            </a:lvl8pPr>
            <a:lvl9pPr marL="3657379" indent="0">
              <a:buNone/>
              <a:defRPr sz="1400"/>
            </a:lvl9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p:txBody>
      </p:sp>
      <p:sp>
        <p:nvSpPr>
          <p:cNvPr id="12" name="Rectangle 34"/>
          <p:cNvSpPr>
            <a:spLocks noGrp="1" noChangeArrowheads="1"/>
          </p:cNvSpPr>
          <p:nvPr>
            <p:ph type="title" hasCustomPrompt="1"/>
          </p:nvPr>
        </p:nvSpPr>
        <p:spPr bwMode="auto">
          <a:xfrm>
            <a:off x="287338" y="302171"/>
            <a:ext cx="8605142" cy="463798"/>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Tree>
    <p:extLst>
      <p:ext uri="{BB962C8B-B14F-4D97-AF65-F5344CB8AC3E}">
        <p14:creationId xmlns:p14="http://schemas.microsoft.com/office/powerpoint/2010/main" val="3635322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4 columns">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lvl1pPr>
              <a:defRPr/>
            </a:lvl1pPr>
          </a:lstStyle>
          <a:p>
            <a:r>
              <a:rPr lang="en-US" dirty="0"/>
              <a:t>SMPG IF - CA Stream 2 - May 23, 2022</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8" name="Text Placeholder 2"/>
          <p:cNvSpPr>
            <a:spLocks noGrp="1"/>
          </p:cNvSpPr>
          <p:nvPr>
            <p:ph type="body" idx="13" hasCustomPrompt="1"/>
          </p:nvPr>
        </p:nvSpPr>
        <p:spPr>
          <a:xfrm>
            <a:off x="2907996" y="1022252"/>
            <a:ext cx="2448272" cy="4032448"/>
          </a:xfrm>
          <a:prstGeom prst="rect">
            <a:avLst/>
          </a:prstGeom>
        </p:spPr>
        <p:txBody>
          <a:bodyPr anchor="t" anchorCtr="0"/>
          <a:lstStyle>
            <a:lvl1pPr marL="0" indent="0">
              <a:buFont typeface="Arial" panose="020B0604020202020204" pitchFamily="34" charset="0"/>
              <a:buNone/>
              <a:defRPr sz="1400" b="0" baseline="0"/>
            </a:lvl1pPr>
            <a:lvl2pPr marL="742905" indent="-285732">
              <a:buFont typeface="Arial" panose="020B0604020202020204" pitchFamily="34" charset="0"/>
              <a:buChar char="•"/>
              <a:defRPr sz="1400"/>
            </a:lvl2pPr>
            <a:lvl3pPr marL="1200077" indent="-285732">
              <a:buFont typeface="Courier New" panose="02070309020205020404" pitchFamily="49" charset="0"/>
              <a:buChar char="o"/>
              <a:defRPr sz="1400" baseline="0"/>
            </a:lvl3pPr>
            <a:lvl4pPr marL="1371517" indent="0">
              <a:buFont typeface="+mj-lt"/>
              <a:buNone/>
              <a:defRPr sz="1400"/>
            </a:lvl4pPr>
            <a:lvl5pPr marL="1828690" indent="0">
              <a:buFont typeface="Wingdings" panose="05000000000000000000" pitchFamily="2" charset="2"/>
              <a:buNone/>
              <a:defRPr sz="1400"/>
            </a:lvl5pPr>
            <a:lvl6pPr marL="2285862" indent="0">
              <a:buNone/>
              <a:defRPr sz="1400"/>
            </a:lvl6pPr>
            <a:lvl7pPr marL="2743035" indent="0">
              <a:buNone/>
              <a:defRPr sz="1400"/>
            </a:lvl7pPr>
            <a:lvl8pPr marL="3200206" indent="0">
              <a:buNone/>
              <a:defRPr sz="1400"/>
            </a:lvl8pPr>
            <a:lvl9pPr marL="3657379" indent="0">
              <a:buNone/>
              <a:defRPr sz="1400"/>
            </a:lvl9pPr>
          </a:lstStyle>
          <a:p>
            <a:r>
              <a:rPr lang="en-US"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a:t>standardised</a:t>
            </a:r>
            <a:r>
              <a:rPr lang="en-US" dirty="0"/>
              <a:t> financial messages. This activity involves the secure exchange of proprietary data while ensuring its confidentiality and integrity. </a:t>
            </a:r>
            <a:endParaRPr lang="en-GB" dirty="0"/>
          </a:p>
          <a:p>
            <a:endParaRPr lang="en-GB" dirty="0"/>
          </a:p>
        </p:txBody>
      </p:sp>
      <p:sp>
        <p:nvSpPr>
          <p:cNvPr id="9" name="Text Placeholder 2"/>
          <p:cNvSpPr>
            <a:spLocks noGrp="1"/>
          </p:cNvSpPr>
          <p:nvPr>
            <p:ph type="body" idx="14" hasCustomPrompt="1"/>
          </p:nvPr>
        </p:nvSpPr>
        <p:spPr>
          <a:xfrm>
            <a:off x="5527885" y="1022252"/>
            <a:ext cx="2407256" cy="4032448"/>
          </a:xfrm>
          <a:prstGeom prst="rect">
            <a:avLst/>
          </a:prstGeom>
        </p:spPr>
        <p:txBody>
          <a:bodyPr anchor="t" anchorCtr="0"/>
          <a:lstStyle>
            <a:lvl1pPr marL="0" indent="0">
              <a:buFont typeface="Arial" panose="020B0604020202020204" pitchFamily="34" charset="0"/>
              <a:buNone/>
              <a:defRPr sz="1400" b="0" baseline="0"/>
            </a:lvl1pPr>
            <a:lvl2pPr marL="742905" indent="-285732">
              <a:buFont typeface="Arial" panose="020B0604020202020204" pitchFamily="34" charset="0"/>
              <a:buChar char="•"/>
              <a:defRPr sz="1400"/>
            </a:lvl2pPr>
            <a:lvl3pPr marL="1200077" indent="-285732">
              <a:buFont typeface="Courier New" panose="02070309020205020404" pitchFamily="49" charset="0"/>
              <a:buChar char="o"/>
              <a:defRPr sz="1400" baseline="0"/>
            </a:lvl3pPr>
            <a:lvl4pPr marL="1371517" indent="0">
              <a:buFont typeface="+mj-lt"/>
              <a:buNone/>
              <a:defRPr sz="1400"/>
            </a:lvl4pPr>
            <a:lvl5pPr marL="1828690" indent="0">
              <a:buFont typeface="Wingdings" panose="05000000000000000000" pitchFamily="2" charset="2"/>
              <a:buNone/>
              <a:defRPr sz="1400"/>
            </a:lvl5pPr>
            <a:lvl6pPr marL="2285862" indent="0">
              <a:buNone/>
              <a:defRPr sz="1400"/>
            </a:lvl6pPr>
            <a:lvl7pPr marL="2743035" indent="0">
              <a:buNone/>
              <a:defRPr sz="1400"/>
            </a:lvl7pPr>
            <a:lvl8pPr marL="3200206" indent="0">
              <a:buNone/>
              <a:defRPr sz="1400"/>
            </a:lvl8pPr>
            <a:lvl9pPr marL="3657379" indent="0">
              <a:buNone/>
              <a:defRPr sz="1400"/>
            </a:lvl9pPr>
          </a:lstStyle>
          <a:p>
            <a:r>
              <a:rPr lang="en-US"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a:t>standardised</a:t>
            </a:r>
            <a:r>
              <a:rPr lang="en-US" dirty="0"/>
              <a:t> financial messages. This activity involves the secure exchange of proprietary data while ensuring its confidentiality and integrity. </a:t>
            </a:r>
            <a:endParaRPr lang="en-GB" dirty="0"/>
          </a:p>
          <a:p>
            <a:endParaRPr lang="en-GB" dirty="0"/>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10" name="Text Placeholder 2"/>
          <p:cNvSpPr>
            <a:spLocks noGrp="1"/>
          </p:cNvSpPr>
          <p:nvPr>
            <p:ph type="body" idx="15" hasCustomPrompt="1"/>
          </p:nvPr>
        </p:nvSpPr>
        <p:spPr>
          <a:xfrm>
            <a:off x="8106757" y="1022252"/>
            <a:ext cx="2407256" cy="4032448"/>
          </a:xfrm>
          <a:prstGeom prst="rect">
            <a:avLst/>
          </a:prstGeom>
        </p:spPr>
        <p:txBody>
          <a:bodyPr anchor="t" anchorCtr="0"/>
          <a:lstStyle>
            <a:lvl1pPr marL="0" indent="0">
              <a:buFont typeface="Arial" panose="020B0604020202020204" pitchFamily="34" charset="0"/>
              <a:buNone/>
              <a:defRPr sz="1400" b="0" baseline="0"/>
            </a:lvl1pPr>
            <a:lvl2pPr marL="742905" indent="-285732">
              <a:buFont typeface="Arial" panose="020B0604020202020204" pitchFamily="34" charset="0"/>
              <a:buChar char="•"/>
              <a:defRPr sz="1400"/>
            </a:lvl2pPr>
            <a:lvl3pPr marL="1200077" indent="-285732">
              <a:buFont typeface="Courier New" panose="02070309020205020404" pitchFamily="49" charset="0"/>
              <a:buChar char="o"/>
              <a:defRPr sz="1400" baseline="0"/>
            </a:lvl3pPr>
            <a:lvl4pPr marL="1371517" indent="0">
              <a:buFont typeface="+mj-lt"/>
              <a:buNone/>
              <a:defRPr sz="1400"/>
            </a:lvl4pPr>
            <a:lvl5pPr marL="1828690" indent="0">
              <a:buFont typeface="Wingdings" panose="05000000000000000000" pitchFamily="2" charset="2"/>
              <a:buNone/>
              <a:defRPr sz="1400"/>
            </a:lvl5pPr>
            <a:lvl6pPr marL="2285862" indent="0">
              <a:buNone/>
              <a:defRPr sz="1400"/>
            </a:lvl6pPr>
            <a:lvl7pPr marL="2743035" indent="0">
              <a:buNone/>
              <a:defRPr sz="1400"/>
            </a:lvl7pPr>
            <a:lvl8pPr marL="3200206" indent="0">
              <a:buNone/>
              <a:defRPr sz="1400"/>
            </a:lvl8pPr>
            <a:lvl9pPr marL="3657379" indent="0">
              <a:buNone/>
              <a:defRPr sz="1400"/>
            </a:lvl9pPr>
          </a:lstStyle>
          <a:p>
            <a:r>
              <a:rPr lang="en-US"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a:t>standardised</a:t>
            </a:r>
            <a:r>
              <a:rPr lang="en-US" dirty="0"/>
              <a:t> financial messages. This activity involves the secure exchange of proprietary data while ensuring its confidentiality and integrity. </a:t>
            </a:r>
            <a:endParaRPr lang="en-GB" dirty="0"/>
          </a:p>
          <a:p>
            <a:endParaRPr lang="en-GB" dirty="0"/>
          </a:p>
        </p:txBody>
      </p:sp>
      <p:sp>
        <p:nvSpPr>
          <p:cNvPr id="11" name="Text Placeholder 2"/>
          <p:cNvSpPr>
            <a:spLocks noGrp="1"/>
          </p:cNvSpPr>
          <p:nvPr>
            <p:ph type="body" idx="16" hasCustomPrompt="1"/>
          </p:nvPr>
        </p:nvSpPr>
        <p:spPr>
          <a:xfrm>
            <a:off x="280517" y="1022252"/>
            <a:ext cx="2448272" cy="4032448"/>
          </a:xfrm>
          <a:prstGeom prst="rect">
            <a:avLst/>
          </a:prstGeom>
        </p:spPr>
        <p:txBody>
          <a:bodyPr anchor="t" anchorCtr="0"/>
          <a:lstStyle>
            <a:lvl1pPr marL="0" indent="0">
              <a:buFont typeface="Arial" panose="020B0604020202020204" pitchFamily="34" charset="0"/>
              <a:buNone/>
              <a:defRPr sz="1400" b="0" baseline="0"/>
            </a:lvl1pPr>
            <a:lvl2pPr marL="742905" indent="-285732">
              <a:buFont typeface="Arial" panose="020B0604020202020204" pitchFamily="34" charset="0"/>
              <a:buChar char="•"/>
              <a:defRPr sz="1400"/>
            </a:lvl2pPr>
            <a:lvl3pPr marL="1200077" indent="-285732">
              <a:buFont typeface="Courier New" panose="02070309020205020404" pitchFamily="49" charset="0"/>
              <a:buChar char="o"/>
              <a:defRPr sz="1400" baseline="0"/>
            </a:lvl3pPr>
            <a:lvl4pPr marL="1371517" indent="0">
              <a:buFont typeface="+mj-lt"/>
              <a:buNone/>
              <a:defRPr sz="1400"/>
            </a:lvl4pPr>
            <a:lvl5pPr marL="1828690" indent="0">
              <a:buFont typeface="Wingdings" panose="05000000000000000000" pitchFamily="2" charset="2"/>
              <a:buNone/>
              <a:defRPr sz="1400"/>
            </a:lvl5pPr>
            <a:lvl6pPr marL="2285862" indent="0">
              <a:buNone/>
              <a:defRPr sz="1400"/>
            </a:lvl6pPr>
            <a:lvl7pPr marL="2743035" indent="0">
              <a:buNone/>
              <a:defRPr sz="1400"/>
            </a:lvl7pPr>
            <a:lvl8pPr marL="3200206" indent="0">
              <a:buNone/>
              <a:defRPr sz="1400"/>
            </a:lvl8pPr>
            <a:lvl9pPr marL="3657379" indent="0">
              <a:buNone/>
              <a:defRPr sz="1400"/>
            </a:lvl9pPr>
          </a:lstStyle>
          <a:p>
            <a:r>
              <a:rPr lang="en-US"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a:t>standardised</a:t>
            </a:r>
            <a:r>
              <a:rPr lang="en-US" dirty="0"/>
              <a:t> financial messages. This activity involves the secure exchange of proprietary data while ensuring its confidentiality and integrity. </a:t>
            </a:r>
            <a:endParaRPr lang="en-GB" dirty="0"/>
          </a:p>
          <a:p>
            <a:endParaRPr lang="en-GB" dirty="0"/>
          </a:p>
        </p:txBody>
      </p:sp>
      <p:pic>
        <p:nvPicPr>
          <p:cNvPr id="13" name="Picture 4" descr="\\BE-FILE01\jlittre$\MyData\01. STANDARDS\01. STD DEVELOPMENT DOMAINS\1. Securities\01. SMPG Global\LOGO\FINAL LOGO\Logo+Mott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718" y="5558755"/>
            <a:ext cx="775199" cy="335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6656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1 column">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SMPG IF - CA Stream 2 - May 23, 2022</a:t>
            </a:r>
            <a:endParaRPr lang="en-GB"/>
          </a:p>
        </p:txBody>
      </p:sp>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11" name="Text Placeholder 2"/>
          <p:cNvSpPr>
            <a:spLocks noGrp="1"/>
          </p:cNvSpPr>
          <p:nvPr>
            <p:ph type="body" idx="16" hasCustomPrompt="1"/>
          </p:nvPr>
        </p:nvSpPr>
        <p:spPr>
          <a:xfrm>
            <a:off x="280517" y="1022252"/>
            <a:ext cx="2448272" cy="4032448"/>
          </a:xfrm>
          <a:prstGeom prst="rect">
            <a:avLst/>
          </a:prstGeom>
        </p:spPr>
        <p:txBody>
          <a:bodyPr anchor="t" anchorCtr="0"/>
          <a:lstStyle>
            <a:lvl1pPr marL="0" indent="0">
              <a:buFont typeface="Arial" panose="020B0604020202020204" pitchFamily="34" charset="0"/>
              <a:buNone/>
              <a:defRPr sz="1400" b="0" baseline="0"/>
            </a:lvl1pPr>
            <a:lvl2pPr marL="742905" indent="-285732">
              <a:buFont typeface="Arial" panose="020B0604020202020204" pitchFamily="34" charset="0"/>
              <a:buChar char="•"/>
              <a:defRPr sz="1400"/>
            </a:lvl2pPr>
            <a:lvl3pPr marL="1200077" indent="-285732">
              <a:buFont typeface="Courier New" panose="02070309020205020404" pitchFamily="49" charset="0"/>
              <a:buChar char="o"/>
              <a:defRPr sz="1400" baseline="0"/>
            </a:lvl3pPr>
            <a:lvl4pPr marL="1371517" indent="0">
              <a:buFont typeface="+mj-lt"/>
              <a:buNone/>
              <a:defRPr sz="1400"/>
            </a:lvl4pPr>
            <a:lvl5pPr marL="1828690" indent="0">
              <a:buFont typeface="Wingdings" panose="05000000000000000000" pitchFamily="2" charset="2"/>
              <a:buNone/>
              <a:defRPr sz="1400"/>
            </a:lvl5pPr>
            <a:lvl6pPr marL="2285862" indent="0">
              <a:buNone/>
              <a:defRPr sz="1400"/>
            </a:lvl6pPr>
            <a:lvl7pPr marL="2743035" indent="0">
              <a:buNone/>
              <a:defRPr sz="1400"/>
            </a:lvl7pPr>
            <a:lvl8pPr marL="3200206" indent="0">
              <a:buNone/>
              <a:defRPr sz="1400"/>
            </a:lvl8pPr>
            <a:lvl9pPr marL="3657379" indent="0">
              <a:buNone/>
              <a:defRPr sz="1400"/>
            </a:lvl9pPr>
          </a:lstStyle>
          <a:p>
            <a:r>
              <a:rPr lang="en-US"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a:t>standardised</a:t>
            </a:r>
            <a:r>
              <a:rPr lang="en-US" dirty="0"/>
              <a:t> financial messages. This activity involves the secure exchange of proprietary data while ensuring its confidentiality and integrity. </a:t>
            </a:r>
            <a:endParaRPr lang="en-GB" dirty="0"/>
          </a:p>
          <a:p>
            <a:endParaRPr lang="en-GB" dirty="0"/>
          </a:p>
        </p:txBody>
      </p:sp>
    </p:spTree>
    <p:extLst>
      <p:ext uri="{BB962C8B-B14F-4D97-AF65-F5344CB8AC3E}">
        <p14:creationId xmlns:p14="http://schemas.microsoft.com/office/powerpoint/2010/main" val="468453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tlantic Blu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rgbClr val="065C53"/>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4" name="Footer Placeholder 3"/>
          <p:cNvSpPr>
            <a:spLocks noGrp="1"/>
          </p:cNvSpPr>
          <p:nvPr>
            <p:ph type="ftr" sz="quarter" idx="10"/>
          </p:nvPr>
        </p:nvSpPr>
        <p:spPr/>
        <p:txBody>
          <a:bodyPr/>
          <a:lstStyle>
            <a:lvl1pPr>
              <a:defRPr>
                <a:solidFill>
                  <a:schemeClr val="bg1"/>
                </a:solidFill>
              </a:defRPr>
            </a:lvl1pPr>
          </a:lstStyle>
          <a:p>
            <a:r>
              <a:rPr lang="en-US"/>
              <a:t>SMPG IF - CA Stream 2 - May 23, 2022</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sp>
        <p:nvSpPr>
          <p:cNvPr id="7" name="Text Placeholder 4"/>
          <p:cNvSpPr>
            <a:spLocks noGrp="1"/>
          </p:cNvSpPr>
          <p:nvPr>
            <p:ph type="body" sz="quarter" idx="12" hasCustomPrompt="1"/>
          </p:nvPr>
        </p:nvSpPr>
        <p:spPr>
          <a:xfrm>
            <a:off x="279475" y="301626"/>
            <a:ext cx="8649593" cy="4670529"/>
          </a:xfrm>
        </p:spPr>
        <p:txBody>
          <a:bodyPr/>
          <a:lstStyle>
            <a:lvl1pPr>
              <a:defRPr sz="3500" b="1" baseline="0">
                <a:solidFill>
                  <a:schemeClr val="bg1"/>
                </a:solidFill>
              </a:defRPr>
            </a:lvl1pPr>
            <a:lvl2pPr>
              <a:defRPr sz="4000" b="1"/>
            </a:lvl2pPr>
            <a:lvl3pPr>
              <a:defRPr sz="4000" b="1"/>
            </a:lvl3pPr>
            <a:lvl4pPr>
              <a:defRPr sz="4000" b="1"/>
            </a:lvl4pPr>
            <a:lvl5pPr>
              <a:defRPr sz="3500" b="1"/>
            </a:lvl5pPr>
          </a:lstStyle>
          <a:p>
            <a:pPr lvl="0"/>
            <a:r>
              <a:rPr lang="en-US" dirty="0"/>
              <a:t>You can use it as divider or highlight slide. Make it short, clear and pretty. If used as a highlight slide, size of the text should be 35pt. If used as a divider slide, content can be much smaller – 18pt.</a:t>
            </a:r>
          </a:p>
        </p:txBody>
      </p:sp>
      <p:grpSp>
        <p:nvGrpSpPr>
          <p:cNvPr id="29" name="Group 28"/>
          <p:cNvGrpSpPr/>
          <p:nvPr userDrawn="1"/>
        </p:nvGrpSpPr>
        <p:grpSpPr>
          <a:xfrm>
            <a:off x="286419" y="5558756"/>
            <a:ext cx="288363" cy="288873"/>
            <a:chOff x="1230313" y="1433513"/>
            <a:chExt cx="898525" cy="900113"/>
          </a:xfrm>
        </p:grpSpPr>
        <p:sp>
          <p:nvSpPr>
            <p:cNvPr id="30" name="Freeform 29"/>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4094377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WIFT Blu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accent2"/>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4" name="Footer Placeholder 3"/>
          <p:cNvSpPr>
            <a:spLocks noGrp="1"/>
          </p:cNvSpPr>
          <p:nvPr>
            <p:ph type="ftr" sz="quarter" idx="10"/>
          </p:nvPr>
        </p:nvSpPr>
        <p:spPr/>
        <p:txBody>
          <a:bodyPr/>
          <a:lstStyle>
            <a:lvl1pPr>
              <a:defRPr>
                <a:solidFill>
                  <a:schemeClr val="bg1"/>
                </a:solidFill>
              </a:defRPr>
            </a:lvl1pPr>
          </a:lstStyle>
          <a:p>
            <a:r>
              <a:rPr lang="en-US"/>
              <a:t>SMPG IF - CA Stream 2 - May 23, 2022</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sp>
        <p:nvSpPr>
          <p:cNvPr id="7" name="Text Placeholder 4"/>
          <p:cNvSpPr>
            <a:spLocks noGrp="1"/>
          </p:cNvSpPr>
          <p:nvPr>
            <p:ph type="body" sz="quarter" idx="12" hasCustomPrompt="1"/>
          </p:nvPr>
        </p:nvSpPr>
        <p:spPr>
          <a:xfrm>
            <a:off x="279475" y="301626"/>
            <a:ext cx="8649593" cy="4670529"/>
          </a:xfrm>
        </p:spPr>
        <p:txBody>
          <a:bodyPr/>
          <a:lstStyle>
            <a:lvl1pPr>
              <a:defRPr sz="3500" b="1" baseline="0">
                <a:solidFill>
                  <a:schemeClr val="bg1"/>
                </a:solidFill>
              </a:defRPr>
            </a:lvl1pPr>
            <a:lvl2pPr>
              <a:defRPr sz="4000" b="1"/>
            </a:lvl2pPr>
            <a:lvl3pPr>
              <a:defRPr sz="4000" b="1"/>
            </a:lvl3pPr>
            <a:lvl4pPr>
              <a:defRPr sz="4000" b="1"/>
            </a:lvl4pPr>
            <a:lvl5pPr>
              <a:defRPr sz="3500" b="1"/>
            </a:lvl5pPr>
          </a:lstStyle>
          <a:p>
            <a:pPr lvl="0"/>
            <a:r>
              <a:rPr lang="en-US" dirty="0"/>
              <a:t>You can use it as divider or highlight slide. Make it short, clear and pretty. If used as a highlight slide, size of the text should be 35pt. If used as a divider slide, content can be much smaller – 18pt.</a:t>
            </a:r>
          </a:p>
        </p:txBody>
      </p:sp>
      <p:grpSp>
        <p:nvGrpSpPr>
          <p:cNvPr id="15" name="Group 14"/>
          <p:cNvGrpSpPr/>
          <p:nvPr userDrawn="1"/>
        </p:nvGrpSpPr>
        <p:grpSpPr>
          <a:xfrm>
            <a:off x="286419" y="5558756"/>
            <a:ext cx="288363" cy="288873"/>
            <a:chOff x="1230313" y="1433513"/>
            <a:chExt cx="898525" cy="900113"/>
          </a:xfrm>
        </p:grpSpPr>
        <p:sp>
          <p:nvSpPr>
            <p:cNvPr id="16" name="Freeform 15"/>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945028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Eggshell Blu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rgbClr val="88D0C8"/>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4" name="Footer Placeholder 3"/>
          <p:cNvSpPr>
            <a:spLocks noGrp="1"/>
          </p:cNvSpPr>
          <p:nvPr>
            <p:ph type="ftr" sz="quarter" idx="10"/>
          </p:nvPr>
        </p:nvSpPr>
        <p:spPr/>
        <p:txBody>
          <a:bodyPr/>
          <a:lstStyle>
            <a:lvl1pPr>
              <a:defRPr>
                <a:solidFill>
                  <a:schemeClr val="bg1"/>
                </a:solidFill>
              </a:defRPr>
            </a:lvl1pPr>
          </a:lstStyle>
          <a:p>
            <a:r>
              <a:rPr lang="en-US"/>
              <a:t>SMPG IF - CA Stream 2 - May 23, 2022</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sp>
        <p:nvSpPr>
          <p:cNvPr id="7" name="Text Placeholder 4"/>
          <p:cNvSpPr>
            <a:spLocks noGrp="1"/>
          </p:cNvSpPr>
          <p:nvPr>
            <p:ph type="body" sz="quarter" idx="12" hasCustomPrompt="1"/>
          </p:nvPr>
        </p:nvSpPr>
        <p:spPr>
          <a:xfrm>
            <a:off x="279475" y="301626"/>
            <a:ext cx="8649593" cy="4670529"/>
          </a:xfrm>
        </p:spPr>
        <p:txBody>
          <a:bodyPr/>
          <a:lstStyle>
            <a:lvl1pPr>
              <a:defRPr sz="3500" b="1" baseline="0">
                <a:solidFill>
                  <a:schemeClr val="bg1"/>
                </a:solidFill>
              </a:defRPr>
            </a:lvl1pPr>
            <a:lvl2pPr>
              <a:defRPr sz="4000" b="1"/>
            </a:lvl2pPr>
            <a:lvl3pPr>
              <a:defRPr sz="4000" b="1"/>
            </a:lvl3pPr>
            <a:lvl4pPr>
              <a:defRPr sz="4000" b="1"/>
            </a:lvl4pPr>
            <a:lvl5pPr>
              <a:defRPr sz="3500" b="1"/>
            </a:lvl5pPr>
          </a:lstStyle>
          <a:p>
            <a:pPr lvl="0"/>
            <a:r>
              <a:rPr lang="en-US" dirty="0"/>
              <a:t>You can use it as divider or highlight slide. Make it short, clear and pretty. If used as a highlight slide, size of the text should be 35pt. If used as a divider slide, content can be much smaller – 18pt.</a:t>
            </a:r>
          </a:p>
        </p:txBody>
      </p:sp>
      <p:grpSp>
        <p:nvGrpSpPr>
          <p:cNvPr id="8" name="Group 7"/>
          <p:cNvGrpSpPr/>
          <p:nvPr userDrawn="1"/>
        </p:nvGrpSpPr>
        <p:grpSpPr>
          <a:xfrm>
            <a:off x="286419" y="5558756"/>
            <a:ext cx="288363" cy="288873"/>
            <a:chOff x="1230313" y="1433513"/>
            <a:chExt cx="898525" cy="900113"/>
          </a:xfrm>
        </p:grpSpPr>
        <p:sp>
          <p:nvSpPr>
            <p:cNvPr id="9" name="Freeform 8"/>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011976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ighlight 1">
    <p:spTree>
      <p:nvGrpSpPr>
        <p:cNvPr id="1" name=""/>
        <p:cNvGrpSpPr/>
        <p:nvPr/>
      </p:nvGrpSpPr>
      <p:grpSpPr>
        <a:xfrm>
          <a:off x="0" y="0"/>
          <a:ext cx="0" cy="0"/>
          <a:chOff x="0" y="0"/>
          <a:chExt cx="0" cy="0"/>
        </a:xfrm>
      </p:grpSpPr>
      <p:sp>
        <p:nvSpPr>
          <p:cNvPr id="5" name="Rectangle 4"/>
          <p:cNvSpPr/>
          <p:nvPr userDrawn="1"/>
        </p:nvSpPr>
        <p:spPr bwMode="auto">
          <a:xfrm>
            <a:off x="0" y="3110484"/>
            <a:ext cx="10801350" cy="2966467"/>
          </a:xfrm>
          <a:prstGeom prst="rect">
            <a:avLst/>
          </a:prstGeom>
          <a:solidFill>
            <a:srgbClr val="065C53"/>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solidFill>
                  <a:schemeClr val="bg1"/>
                </a:solidFill>
              </a:defRPr>
            </a:lvl1pPr>
          </a:lstStyle>
          <a:p>
            <a:r>
              <a:rPr lang="en-US"/>
              <a:t>SMPG IF - CA Stream 2 - May 23, 2022</a:t>
            </a:r>
            <a:endParaRPr lang="en-GB"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F17889F7-7963-4A16-ADF8-FEE4D97DC541}" type="slidenum">
              <a:rPr lang="en-GB" smtClean="0"/>
              <a:pPr/>
              <a:t>‹#›</a:t>
            </a:fld>
            <a:endParaRPr lang="en-GB" dirty="0"/>
          </a:p>
        </p:txBody>
      </p:sp>
      <p:grpSp>
        <p:nvGrpSpPr>
          <p:cNvPr id="13" name="Group 12"/>
          <p:cNvGrpSpPr/>
          <p:nvPr userDrawn="1"/>
        </p:nvGrpSpPr>
        <p:grpSpPr>
          <a:xfrm>
            <a:off x="286419" y="5558756"/>
            <a:ext cx="288363" cy="288873"/>
            <a:chOff x="1230313" y="1433513"/>
            <a:chExt cx="898525" cy="900113"/>
          </a:xfrm>
        </p:grpSpPr>
        <p:sp>
          <p:nvSpPr>
            <p:cNvPr id="14" name="Freeform 13"/>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196949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zone">
    <p:spTree>
      <p:nvGrpSpPr>
        <p:cNvPr id="1" name=""/>
        <p:cNvGrpSpPr/>
        <p:nvPr/>
      </p:nvGrpSpPr>
      <p:grpSpPr>
        <a:xfrm>
          <a:off x="0" y="0"/>
          <a:ext cx="0" cy="0"/>
          <a:chOff x="0" y="0"/>
          <a:chExt cx="0" cy="0"/>
        </a:xfrm>
      </p:grpSpPr>
      <p:sp>
        <p:nvSpPr>
          <p:cNvPr id="10" name="Footer Placeholder 3"/>
          <p:cNvSpPr>
            <a:spLocks noGrp="1"/>
          </p:cNvSpPr>
          <p:nvPr>
            <p:ph type="ftr" sz="quarter" idx="10"/>
          </p:nvPr>
        </p:nvSpPr>
        <p:spPr>
          <a:xfrm>
            <a:off x="658292" y="5592196"/>
            <a:ext cx="5678487" cy="228600"/>
          </a:xfrm>
        </p:spPr>
        <p:txBody>
          <a:bodyPr/>
          <a:lstStyle/>
          <a:p>
            <a:r>
              <a:rPr lang="en-US"/>
              <a:t>SMPG IF - CA Stream 2 - May 23, 2022</a:t>
            </a:r>
            <a:endParaRPr lang="en-GB"/>
          </a:p>
        </p:txBody>
      </p:sp>
      <p:sp>
        <p:nvSpPr>
          <p:cNvPr id="11"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13" name="Content Placeholder 2"/>
          <p:cNvSpPr>
            <a:spLocks noGrp="1"/>
          </p:cNvSpPr>
          <p:nvPr>
            <p:ph sz="quarter" idx="12" hasCustomPrompt="1"/>
          </p:nvPr>
        </p:nvSpPr>
        <p:spPr>
          <a:xfrm>
            <a:off x="287338" y="1022251"/>
            <a:ext cx="8642350" cy="4175671"/>
          </a:xfrm>
        </p:spPr>
        <p:txBody>
          <a:bodyPr/>
          <a:lstStyle>
            <a:lvl1pPr>
              <a:defRPr b="1"/>
            </a:lvl1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p:txBody>
      </p:sp>
      <p:pic>
        <p:nvPicPr>
          <p:cNvPr id="6" name="Picture 4" descr="\\BE-FILE01\jlittre$\MyData\01. STANDARDS\01. STD DEVELOPMENT DOMAINS\1. Securities\01. SMPG Global\LOGO\FINAL LOGO\Logo+Mott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718" y="5558755"/>
            <a:ext cx="775199" cy="335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0545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ighlight 2">
    <p:spTree>
      <p:nvGrpSpPr>
        <p:cNvPr id="1" name=""/>
        <p:cNvGrpSpPr/>
        <p:nvPr/>
      </p:nvGrpSpPr>
      <p:grpSpPr>
        <a:xfrm>
          <a:off x="0" y="0"/>
          <a:ext cx="0" cy="0"/>
          <a:chOff x="0" y="0"/>
          <a:chExt cx="0" cy="0"/>
        </a:xfrm>
      </p:grpSpPr>
      <p:sp>
        <p:nvSpPr>
          <p:cNvPr id="5" name="Rectangle 4"/>
          <p:cNvSpPr/>
          <p:nvPr userDrawn="1"/>
        </p:nvSpPr>
        <p:spPr bwMode="auto">
          <a:xfrm>
            <a:off x="0" y="3110484"/>
            <a:ext cx="10801350" cy="2966467"/>
          </a:xfrm>
          <a:prstGeom prst="rect">
            <a:avLst/>
          </a:prstGeom>
          <a:solidFill>
            <a:schemeClr val="accent2"/>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solidFill>
                  <a:schemeClr val="bg1"/>
                </a:solidFill>
              </a:defRPr>
            </a:lvl1pPr>
          </a:lstStyle>
          <a:p>
            <a:r>
              <a:rPr lang="en-US"/>
              <a:t>SMPG IF - CA Stream 2 - May 23, 2022</a:t>
            </a:r>
            <a:endParaRPr lang="en-GB"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F17889F7-7963-4A16-ADF8-FEE4D97DC541}" type="slidenum">
              <a:rPr lang="en-GB" smtClean="0"/>
              <a:pPr/>
              <a:t>‹#›</a:t>
            </a:fld>
            <a:endParaRPr lang="en-GB" dirty="0"/>
          </a:p>
        </p:txBody>
      </p:sp>
      <p:grpSp>
        <p:nvGrpSpPr>
          <p:cNvPr id="13" name="Group 12"/>
          <p:cNvGrpSpPr/>
          <p:nvPr userDrawn="1"/>
        </p:nvGrpSpPr>
        <p:grpSpPr>
          <a:xfrm>
            <a:off x="286419" y="5558756"/>
            <a:ext cx="288363" cy="288873"/>
            <a:chOff x="1230313" y="1433513"/>
            <a:chExt cx="898525" cy="900113"/>
          </a:xfrm>
        </p:grpSpPr>
        <p:sp>
          <p:nvSpPr>
            <p:cNvPr id="14" name="Freeform 13"/>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41778425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ightlight 3">
    <p:spTree>
      <p:nvGrpSpPr>
        <p:cNvPr id="1" name=""/>
        <p:cNvGrpSpPr/>
        <p:nvPr/>
      </p:nvGrpSpPr>
      <p:grpSpPr>
        <a:xfrm>
          <a:off x="0" y="0"/>
          <a:ext cx="0" cy="0"/>
          <a:chOff x="0" y="0"/>
          <a:chExt cx="0" cy="0"/>
        </a:xfrm>
      </p:grpSpPr>
      <p:sp>
        <p:nvSpPr>
          <p:cNvPr id="5" name="Rectangle 4"/>
          <p:cNvSpPr/>
          <p:nvPr userDrawn="1"/>
        </p:nvSpPr>
        <p:spPr bwMode="auto">
          <a:xfrm>
            <a:off x="0" y="3110484"/>
            <a:ext cx="10801350" cy="2966467"/>
          </a:xfrm>
          <a:prstGeom prst="rect">
            <a:avLst/>
          </a:prstGeom>
          <a:solidFill>
            <a:srgbClr val="88D0C8"/>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solidFill>
                  <a:schemeClr val="bg1"/>
                </a:solidFill>
              </a:defRPr>
            </a:lvl1pPr>
          </a:lstStyle>
          <a:p>
            <a:r>
              <a:rPr lang="en-US"/>
              <a:t>SMPG IF - CA Stream 2 - May 23, 2022</a:t>
            </a:r>
            <a:endParaRPr lang="en-GB"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F17889F7-7963-4A16-ADF8-FEE4D97DC541}" type="slidenum">
              <a:rPr lang="en-GB" smtClean="0"/>
              <a:pPr/>
              <a:t>‹#›</a:t>
            </a:fld>
            <a:endParaRPr lang="en-GB" dirty="0"/>
          </a:p>
        </p:txBody>
      </p:sp>
      <p:grpSp>
        <p:nvGrpSpPr>
          <p:cNvPr id="13" name="Group 12"/>
          <p:cNvGrpSpPr/>
          <p:nvPr userDrawn="1"/>
        </p:nvGrpSpPr>
        <p:grpSpPr>
          <a:xfrm>
            <a:off x="286419" y="5558756"/>
            <a:ext cx="288363" cy="288873"/>
            <a:chOff x="1230313" y="1433513"/>
            <a:chExt cx="898525" cy="900113"/>
          </a:xfrm>
        </p:grpSpPr>
        <p:sp>
          <p:nvSpPr>
            <p:cNvPr id="14" name="Freeform 13"/>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2535283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losing slide 1">
    <p:spTree>
      <p:nvGrpSpPr>
        <p:cNvPr id="1" name=""/>
        <p:cNvGrpSpPr/>
        <p:nvPr/>
      </p:nvGrpSpPr>
      <p:grpSpPr>
        <a:xfrm>
          <a:off x="0" y="0"/>
          <a:ext cx="0" cy="0"/>
          <a:chOff x="0" y="0"/>
          <a:chExt cx="0" cy="0"/>
        </a:xfrm>
      </p:grpSpPr>
      <p:sp>
        <p:nvSpPr>
          <p:cNvPr id="5" name="TextBox 4"/>
          <p:cNvSpPr txBox="1"/>
          <p:nvPr userDrawn="1"/>
        </p:nvSpPr>
        <p:spPr>
          <a:xfrm>
            <a:off x="4790674" y="3902572"/>
            <a:ext cx="1220003" cy="283246"/>
          </a:xfrm>
          <a:prstGeom prst="rect">
            <a:avLst/>
          </a:prstGeom>
          <a:noFill/>
          <a:ln>
            <a:noFill/>
          </a:ln>
        </p:spPr>
        <p:txBody>
          <a:bodyPr wrap="square" lIns="91434" tIns="45718" rIns="91434" bIns="45718" rtlCol="0">
            <a:spAutoFit/>
          </a:bodyPr>
          <a:lstStyle/>
          <a:p>
            <a:pPr algn="ctr"/>
            <a:r>
              <a:rPr lang="en-GB" sz="1200" dirty="0">
                <a:solidFill>
                  <a:schemeClr val="tx2"/>
                </a:solidFill>
              </a:rPr>
              <a:t>www.swift.com</a:t>
            </a:r>
            <a:endParaRPr lang="en-GB" sz="1100" dirty="0">
              <a:solidFill>
                <a:schemeClr val="tx2"/>
              </a:solidFill>
            </a:endParaRPr>
          </a:p>
        </p:txBody>
      </p:sp>
      <p:grpSp>
        <p:nvGrpSpPr>
          <p:cNvPr id="14" name="Group 13"/>
          <p:cNvGrpSpPr/>
          <p:nvPr userDrawn="1"/>
        </p:nvGrpSpPr>
        <p:grpSpPr>
          <a:xfrm>
            <a:off x="4774950" y="2317122"/>
            <a:ext cx="1251449" cy="1253662"/>
            <a:chOff x="1230313" y="1433513"/>
            <a:chExt cx="898525" cy="900113"/>
          </a:xfrm>
          <a:solidFill>
            <a:schemeClr val="tx2"/>
          </a:solidFill>
        </p:grpSpPr>
        <p:sp>
          <p:nvSpPr>
            <p:cNvPr id="15" name="Freeform 14"/>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6" name="Rectangle 5"/>
          <p:cNvSpPr/>
          <p:nvPr userDrawn="1"/>
        </p:nvSpPr>
        <p:spPr bwMode="auto">
          <a:xfrm>
            <a:off x="144091" y="5414739"/>
            <a:ext cx="576064" cy="576064"/>
          </a:xfrm>
          <a:prstGeom prst="rect">
            <a:avLst/>
          </a:prstGeom>
          <a:solidFill>
            <a:schemeClr val="bg1"/>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1442744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losing slide 2">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2"/>
            </p:custDataLst>
            <p:extLst>
              <p:ext uri="{D42A27DB-BD31-4B8C-83A1-F6EECF244321}">
                <p14:modId xmlns:p14="http://schemas.microsoft.com/office/powerpoint/2010/main" val="23895541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098" name="think-cell Slide" r:id="rId4" imgW="470" imgH="469" progId="TCLayout.ActiveDocument.1">
                  <p:embed/>
                </p:oleObj>
              </mc:Choice>
              <mc:Fallback>
                <p:oleObj name="think-cell Slide" r:id="rId4" imgW="470" imgH="469" progId="TCLayout.ActiveDocument.1">
                  <p:embed/>
                  <p:pic>
                    <p:nvPicPr>
                      <p:cNvPr id="6" name="Object 5"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1" name="Rectangle 20"/>
          <p:cNvSpPr/>
          <p:nvPr userDrawn="1"/>
        </p:nvSpPr>
        <p:spPr bwMode="auto">
          <a:xfrm>
            <a:off x="0" y="0"/>
            <a:ext cx="10801350" cy="6076950"/>
          </a:xfrm>
          <a:prstGeom prst="rect">
            <a:avLst/>
          </a:prstGeom>
          <a:solidFill>
            <a:srgbClr val="065C53"/>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5" name="TextBox 4"/>
          <p:cNvSpPr txBox="1"/>
          <p:nvPr userDrawn="1"/>
        </p:nvSpPr>
        <p:spPr>
          <a:xfrm>
            <a:off x="4790674" y="3902572"/>
            <a:ext cx="1220003" cy="283246"/>
          </a:xfrm>
          <a:prstGeom prst="rect">
            <a:avLst/>
          </a:prstGeom>
          <a:noFill/>
          <a:ln>
            <a:noFill/>
          </a:ln>
        </p:spPr>
        <p:txBody>
          <a:bodyPr wrap="square" lIns="91434" tIns="45718" rIns="91434" bIns="45718" rtlCol="0">
            <a:spAutoFit/>
          </a:bodyPr>
          <a:lstStyle/>
          <a:p>
            <a:pPr algn="ctr"/>
            <a:r>
              <a:rPr lang="en-GB" sz="1200" dirty="0">
                <a:solidFill>
                  <a:schemeClr val="bg1"/>
                </a:solidFill>
              </a:rPr>
              <a:t>www.swift.com</a:t>
            </a:r>
            <a:endParaRPr lang="en-GB" sz="1100" dirty="0">
              <a:solidFill>
                <a:schemeClr val="bg1"/>
              </a:solidFill>
            </a:endParaRPr>
          </a:p>
        </p:txBody>
      </p:sp>
      <p:grpSp>
        <p:nvGrpSpPr>
          <p:cNvPr id="14" name="Group 13"/>
          <p:cNvGrpSpPr/>
          <p:nvPr userDrawn="1"/>
        </p:nvGrpSpPr>
        <p:grpSpPr>
          <a:xfrm>
            <a:off x="4774950" y="2317122"/>
            <a:ext cx="1251449" cy="1253662"/>
            <a:chOff x="1230313" y="1433513"/>
            <a:chExt cx="898525" cy="900113"/>
          </a:xfrm>
        </p:grpSpPr>
        <p:sp>
          <p:nvSpPr>
            <p:cNvPr id="15" name="Freeform 14"/>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412734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Slide with SWIFT logo">
    <p:spTree>
      <p:nvGrpSpPr>
        <p:cNvPr id="1" name=""/>
        <p:cNvGrpSpPr/>
        <p:nvPr/>
      </p:nvGrpSpPr>
      <p:grpSpPr>
        <a:xfrm>
          <a:off x="0" y="0"/>
          <a:ext cx="0" cy="0"/>
          <a:chOff x="0" y="0"/>
          <a:chExt cx="0" cy="0"/>
        </a:xfrm>
      </p:grpSpPr>
      <p:grpSp>
        <p:nvGrpSpPr>
          <p:cNvPr id="2" name="Group 4"/>
          <p:cNvGrpSpPr>
            <a:grpSpLocks noChangeAspect="1"/>
          </p:cNvGrpSpPr>
          <p:nvPr userDrawn="1"/>
        </p:nvGrpSpPr>
        <p:grpSpPr bwMode="auto">
          <a:xfrm>
            <a:off x="576263" y="590551"/>
            <a:ext cx="579437" cy="579438"/>
            <a:chOff x="181" y="190"/>
            <a:chExt cx="365" cy="365"/>
          </a:xfrm>
          <a:solidFill>
            <a:schemeClr val="tx2"/>
          </a:solidFill>
        </p:grpSpPr>
        <p:sp>
          <p:nvSpPr>
            <p:cNvPr id="3" name="Freeform 5"/>
            <p:cNvSpPr>
              <a:spLocks noEditPoints="1"/>
            </p:cNvSpPr>
            <p:nvPr userDrawn="1"/>
          </p:nvSpPr>
          <p:spPr bwMode="auto">
            <a:xfrm>
              <a:off x="181" y="190"/>
              <a:ext cx="365" cy="365"/>
            </a:xfrm>
            <a:custGeom>
              <a:avLst/>
              <a:gdLst>
                <a:gd name="T0" fmla="*/ 113 w 226"/>
                <a:gd name="T1" fmla="*/ 226 h 226"/>
                <a:gd name="T2" fmla="*/ 112 w 226"/>
                <a:gd name="T3" fmla="*/ 0 h 226"/>
                <a:gd name="T4" fmla="*/ 101 w 226"/>
                <a:gd name="T5" fmla="*/ 6 h 226"/>
                <a:gd name="T6" fmla="*/ 70 w 226"/>
                <a:gd name="T7" fmla="*/ 36 h 226"/>
                <a:gd name="T8" fmla="*/ 77 w 226"/>
                <a:gd name="T9" fmla="*/ 36 h 226"/>
                <a:gd name="T10" fmla="*/ 111 w 226"/>
                <a:gd name="T11" fmla="*/ 36 h 226"/>
                <a:gd name="T12" fmla="*/ 116 w 226"/>
                <a:gd name="T13" fmla="*/ 5 h 226"/>
                <a:gd name="T14" fmla="*/ 149 w 226"/>
                <a:gd name="T15" fmla="*/ 36 h 226"/>
                <a:gd name="T16" fmla="*/ 156 w 226"/>
                <a:gd name="T17" fmla="*/ 36 h 226"/>
                <a:gd name="T18" fmla="*/ 127 w 226"/>
                <a:gd name="T19" fmla="*/ 6 h 226"/>
                <a:gd name="T20" fmla="*/ 156 w 226"/>
                <a:gd name="T21" fmla="*/ 36 h 226"/>
                <a:gd name="T22" fmla="*/ 66 w 226"/>
                <a:gd name="T23" fmla="*/ 42 h 226"/>
                <a:gd name="T24" fmla="*/ 12 w 226"/>
                <a:gd name="T25" fmla="*/ 74 h 226"/>
                <a:gd name="T26" fmla="*/ 32 w 226"/>
                <a:gd name="T27" fmla="*/ 42 h 226"/>
                <a:gd name="T28" fmla="*/ 111 w 226"/>
                <a:gd name="T29" fmla="*/ 74 h 226"/>
                <a:gd name="T30" fmla="*/ 73 w 226"/>
                <a:gd name="T31" fmla="*/ 42 h 226"/>
                <a:gd name="T32" fmla="*/ 153 w 226"/>
                <a:gd name="T33" fmla="*/ 42 h 226"/>
                <a:gd name="T34" fmla="*/ 167 w 226"/>
                <a:gd name="T35" fmla="*/ 74 h 226"/>
                <a:gd name="T36" fmla="*/ 153 w 226"/>
                <a:gd name="T37" fmla="*/ 42 h 226"/>
                <a:gd name="T38" fmla="*/ 214 w 226"/>
                <a:gd name="T39" fmla="*/ 74 h 226"/>
                <a:gd name="T40" fmla="*/ 172 w 226"/>
                <a:gd name="T41" fmla="*/ 74 h 226"/>
                <a:gd name="T42" fmla="*/ 194 w 226"/>
                <a:gd name="T43" fmla="*/ 42 h 226"/>
                <a:gd name="T44" fmla="*/ 221 w 226"/>
                <a:gd name="T45" fmla="*/ 113 h 226"/>
                <a:gd name="T46" fmla="*/ 11 w 226"/>
                <a:gd name="T47" fmla="*/ 147 h 226"/>
                <a:gd name="T48" fmla="*/ 5 w 226"/>
                <a:gd name="T49" fmla="*/ 113 h 226"/>
                <a:gd name="T50" fmla="*/ 216 w 226"/>
                <a:gd name="T51" fmla="*/ 80 h 226"/>
                <a:gd name="T52" fmla="*/ 66 w 226"/>
                <a:gd name="T53" fmla="*/ 184 h 226"/>
                <a:gd name="T54" fmla="*/ 32 w 226"/>
                <a:gd name="T55" fmla="*/ 184 h 226"/>
                <a:gd name="T56" fmla="*/ 12 w 226"/>
                <a:gd name="T57" fmla="*/ 152 h 226"/>
                <a:gd name="T58" fmla="*/ 111 w 226"/>
                <a:gd name="T59" fmla="*/ 184 h 226"/>
                <a:gd name="T60" fmla="*/ 60 w 226"/>
                <a:gd name="T61" fmla="*/ 152 h 226"/>
                <a:gd name="T62" fmla="*/ 167 w 226"/>
                <a:gd name="T63" fmla="*/ 152 h 226"/>
                <a:gd name="T64" fmla="*/ 153 w 226"/>
                <a:gd name="T65" fmla="*/ 184 h 226"/>
                <a:gd name="T66" fmla="*/ 167 w 226"/>
                <a:gd name="T67" fmla="*/ 152 h 226"/>
                <a:gd name="T68" fmla="*/ 194 w 226"/>
                <a:gd name="T69" fmla="*/ 184 h 226"/>
                <a:gd name="T70" fmla="*/ 160 w 226"/>
                <a:gd name="T71" fmla="*/ 184 h 226"/>
                <a:gd name="T72" fmla="*/ 172 w 226"/>
                <a:gd name="T73" fmla="*/ 152 h 226"/>
                <a:gd name="T74" fmla="*/ 70 w 226"/>
                <a:gd name="T75" fmla="*/ 190 h 226"/>
                <a:gd name="T76" fmla="*/ 99 w 226"/>
                <a:gd name="T77" fmla="*/ 220 h 226"/>
                <a:gd name="T78" fmla="*/ 37 w 226"/>
                <a:gd name="T79" fmla="*/ 190 h 226"/>
                <a:gd name="T80" fmla="*/ 111 w 226"/>
                <a:gd name="T81" fmla="*/ 220 h 226"/>
                <a:gd name="T82" fmla="*/ 77 w 226"/>
                <a:gd name="T83" fmla="*/ 190 h 226"/>
                <a:gd name="T84" fmla="*/ 149 w 226"/>
                <a:gd name="T85" fmla="*/ 190 h 226"/>
                <a:gd name="T86" fmla="*/ 116 w 226"/>
                <a:gd name="T87" fmla="*/ 190 h 226"/>
                <a:gd name="T88" fmla="*/ 188 w 226"/>
                <a:gd name="T89" fmla="*/ 190 h 226"/>
                <a:gd name="T90" fmla="*/ 127 w 226"/>
                <a:gd name="T91" fmla="*/ 219 h 226"/>
                <a:gd name="T92" fmla="*/ 189 w 226"/>
                <a:gd name="T93" fmla="*/ 19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6" h="226">
                  <a:moveTo>
                    <a:pt x="112" y="0"/>
                  </a:moveTo>
                  <a:cubicBezTo>
                    <a:pt x="50" y="0"/>
                    <a:pt x="0" y="51"/>
                    <a:pt x="0" y="113"/>
                  </a:cubicBezTo>
                  <a:cubicBezTo>
                    <a:pt x="0" y="176"/>
                    <a:pt x="51" y="226"/>
                    <a:pt x="113" y="226"/>
                  </a:cubicBezTo>
                  <a:cubicBezTo>
                    <a:pt x="176" y="226"/>
                    <a:pt x="226" y="176"/>
                    <a:pt x="226" y="113"/>
                  </a:cubicBezTo>
                  <a:cubicBezTo>
                    <a:pt x="226" y="51"/>
                    <a:pt x="176" y="0"/>
                    <a:pt x="114" y="0"/>
                  </a:cubicBezTo>
                  <a:cubicBezTo>
                    <a:pt x="114" y="0"/>
                    <a:pt x="112" y="0"/>
                    <a:pt x="112" y="0"/>
                  </a:cubicBezTo>
                  <a:close/>
                  <a:moveTo>
                    <a:pt x="38" y="36"/>
                  </a:moveTo>
                  <a:cubicBezTo>
                    <a:pt x="54" y="20"/>
                    <a:pt x="76" y="9"/>
                    <a:pt x="99" y="6"/>
                  </a:cubicBezTo>
                  <a:cubicBezTo>
                    <a:pt x="99" y="6"/>
                    <a:pt x="100" y="6"/>
                    <a:pt x="101" y="6"/>
                  </a:cubicBezTo>
                  <a:cubicBezTo>
                    <a:pt x="100" y="6"/>
                    <a:pt x="99" y="7"/>
                    <a:pt x="99" y="7"/>
                  </a:cubicBezTo>
                  <a:cubicBezTo>
                    <a:pt x="93" y="12"/>
                    <a:pt x="80" y="21"/>
                    <a:pt x="70" y="36"/>
                  </a:cubicBezTo>
                  <a:cubicBezTo>
                    <a:pt x="70" y="36"/>
                    <a:pt x="70" y="36"/>
                    <a:pt x="70" y="36"/>
                  </a:cubicBezTo>
                  <a:cubicBezTo>
                    <a:pt x="70" y="36"/>
                    <a:pt x="39" y="36"/>
                    <a:pt x="37" y="36"/>
                  </a:cubicBezTo>
                  <a:cubicBezTo>
                    <a:pt x="37" y="36"/>
                    <a:pt x="38" y="36"/>
                    <a:pt x="38" y="36"/>
                  </a:cubicBezTo>
                  <a:close/>
                  <a:moveTo>
                    <a:pt x="77" y="36"/>
                  </a:moveTo>
                  <a:cubicBezTo>
                    <a:pt x="87" y="23"/>
                    <a:pt x="97" y="14"/>
                    <a:pt x="105" y="9"/>
                  </a:cubicBezTo>
                  <a:cubicBezTo>
                    <a:pt x="105" y="9"/>
                    <a:pt x="109" y="6"/>
                    <a:pt x="111" y="5"/>
                  </a:cubicBezTo>
                  <a:cubicBezTo>
                    <a:pt x="111" y="7"/>
                    <a:pt x="111" y="36"/>
                    <a:pt x="111" y="36"/>
                  </a:cubicBezTo>
                  <a:cubicBezTo>
                    <a:pt x="110" y="36"/>
                    <a:pt x="78" y="36"/>
                    <a:pt x="77" y="36"/>
                  </a:cubicBezTo>
                  <a:cubicBezTo>
                    <a:pt x="77" y="36"/>
                    <a:pt x="77" y="36"/>
                    <a:pt x="77" y="36"/>
                  </a:cubicBezTo>
                  <a:close/>
                  <a:moveTo>
                    <a:pt x="116" y="5"/>
                  </a:moveTo>
                  <a:cubicBezTo>
                    <a:pt x="117" y="6"/>
                    <a:pt x="122" y="9"/>
                    <a:pt x="122" y="9"/>
                  </a:cubicBezTo>
                  <a:cubicBezTo>
                    <a:pt x="129" y="14"/>
                    <a:pt x="139" y="23"/>
                    <a:pt x="149" y="36"/>
                  </a:cubicBezTo>
                  <a:cubicBezTo>
                    <a:pt x="149" y="36"/>
                    <a:pt x="149" y="36"/>
                    <a:pt x="149" y="36"/>
                  </a:cubicBezTo>
                  <a:cubicBezTo>
                    <a:pt x="148" y="36"/>
                    <a:pt x="116" y="36"/>
                    <a:pt x="116" y="36"/>
                  </a:cubicBezTo>
                  <a:cubicBezTo>
                    <a:pt x="116" y="36"/>
                    <a:pt x="116" y="7"/>
                    <a:pt x="116" y="5"/>
                  </a:cubicBezTo>
                  <a:close/>
                  <a:moveTo>
                    <a:pt x="156" y="36"/>
                  </a:moveTo>
                  <a:cubicBezTo>
                    <a:pt x="149" y="25"/>
                    <a:pt x="139" y="16"/>
                    <a:pt x="127" y="7"/>
                  </a:cubicBezTo>
                  <a:cubicBezTo>
                    <a:pt x="127" y="7"/>
                    <a:pt x="126" y="6"/>
                    <a:pt x="125" y="6"/>
                  </a:cubicBezTo>
                  <a:cubicBezTo>
                    <a:pt x="126" y="6"/>
                    <a:pt x="127" y="6"/>
                    <a:pt x="127" y="6"/>
                  </a:cubicBezTo>
                  <a:cubicBezTo>
                    <a:pt x="151" y="9"/>
                    <a:pt x="172" y="19"/>
                    <a:pt x="188" y="36"/>
                  </a:cubicBezTo>
                  <a:cubicBezTo>
                    <a:pt x="188" y="36"/>
                    <a:pt x="189" y="36"/>
                    <a:pt x="189" y="36"/>
                  </a:cubicBezTo>
                  <a:cubicBezTo>
                    <a:pt x="187" y="36"/>
                    <a:pt x="156" y="36"/>
                    <a:pt x="156" y="36"/>
                  </a:cubicBezTo>
                  <a:cubicBezTo>
                    <a:pt x="156" y="36"/>
                    <a:pt x="156" y="36"/>
                    <a:pt x="156" y="36"/>
                  </a:cubicBezTo>
                  <a:close/>
                  <a:moveTo>
                    <a:pt x="67" y="42"/>
                  </a:moveTo>
                  <a:cubicBezTo>
                    <a:pt x="66" y="42"/>
                    <a:pt x="66" y="42"/>
                    <a:pt x="66" y="42"/>
                  </a:cubicBezTo>
                  <a:cubicBezTo>
                    <a:pt x="60" y="52"/>
                    <a:pt x="56" y="63"/>
                    <a:pt x="54" y="74"/>
                  </a:cubicBezTo>
                  <a:cubicBezTo>
                    <a:pt x="54" y="74"/>
                    <a:pt x="54" y="74"/>
                    <a:pt x="54" y="74"/>
                  </a:cubicBezTo>
                  <a:cubicBezTo>
                    <a:pt x="53" y="74"/>
                    <a:pt x="13" y="74"/>
                    <a:pt x="12" y="74"/>
                  </a:cubicBezTo>
                  <a:cubicBezTo>
                    <a:pt x="13" y="74"/>
                    <a:pt x="13" y="74"/>
                    <a:pt x="13" y="74"/>
                  </a:cubicBezTo>
                  <a:cubicBezTo>
                    <a:pt x="17" y="62"/>
                    <a:pt x="24" y="51"/>
                    <a:pt x="32" y="42"/>
                  </a:cubicBezTo>
                  <a:cubicBezTo>
                    <a:pt x="32" y="42"/>
                    <a:pt x="32" y="42"/>
                    <a:pt x="32" y="42"/>
                  </a:cubicBezTo>
                  <a:cubicBezTo>
                    <a:pt x="32" y="42"/>
                    <a:pt x="65" y="42"/>
                    <a:pt x="67" y="42"/>
                  </a:cubicBezTo>
                  <a:close/>
                  <a:moveTo>
                    <a:pt x="111" y="42"/>
                  </a:moveTo>
                  <a:cubicBezTo>
                    <a:pt x="111" y="43"/>
                    <a:pt x="111" y="73"/>
                    <a:pt x="111" y="74"/>
                  </a:cubicBezTo>
                  <a:cubicBezTo>
                    <a:pt x="110" y="74"/>
                    <a:pt x="60" y="74"/>
                    <a:pt x="60" y="74"/>
                  </a:cubicBezTo>
                  <a:cubicBezTo>
                    <a:pt x="60" y="74"/>
                    <a:pt x="60" y="74"/>
                    <a:pt x="60" y="74"/>
                  </a:cubicBezTo>
                  <a:cubicBezTo>
                    <a:pt x="62" y="63"/>
                    <a:pt x="67" y="52"/>
                    <a:pt x="73" y="42"/>
                  </a:cubicBezTo>
                  <a:cubicBezTo>
                    <a:pt x="73" y="42"/>
                    <a:pt x="73" y="42"/>
                    <a:pt x="73" y="42"/>
                  </a:cubicBezTo>
                  <a:cubicBezTo>
                    <a:pt x="73" y="42"/>
                    <a:pt x="110" y="42"/>
                    <a:pt x="111" y="42"/>
                  </a:cubicBezTo>
                  <a:close/>
                  <a:moveTo>
                    <a:pt x="153" y="42"/>
                  </a:moveTo>
                  <a:cubicBezTo>
                    <a:pt x="153" y="42"/>
                    <a:pt x="153" y="42"/>
                    <a:pt x="153" y="42"/>
                  </a:cubicBezTo>
                  <a:cubicBezTo>
                    <a:pt x="160" y="52"/>
                    <a:pt x="164" y="63"/>
                    <a:pt x="167" y="74"/>
                  </a:cubicBezTo>
                  <a:cubicBezTo>
                    <a:pt x="167" y="74"/>
                    <a:pt x="167" y="74"/>
                    <a:pt x="167" y="74"/>
                  </a:cubicBezTo>
                  <a:cubicBezTo>
                    <a:pt x="166" y="74"/>
                    <a:pt x="116" y="74"/>
                    <a:pt x="116" y="74"/>
                  </a:cubicBezTo>
                  <a:cubicBezTo>
                    <a:pt x="116" y="73"/>
                    <a:pt x="116" y="43"/>
                    <a:pt x="116" y="42"/>
                  </a:cubicBezTo>
                  <a:cubicBezTo>
                    <a:pt x="116" y="42"/>
                    <a:pt x="153" y="42"/>
                    <a:pt x="153" y="42"/>
                  </a:cubicBezTo>
                  <a:close/>
                  <a:moveTo>
                    <a:pt x="194" y="42"/>
                  </a:moveTo>
                  <a:cubicBezTo>
                    <a:pt x="194" y="42"/>
                    <a:pt x="194" y="42"/>
                    <a:pt x="194" y="42"/>
                  </a:cubicBezTo>
                  <a:cubicBezTo>
                    <a:pt x="202" y="51"/>
                    <a:pt x="209" y="62"/>
                    <a:pt x="214" y="74"/>
                  </a:cubicBezTo>
                  <a:cubicBezTo>
                    <a:pt x="214" y="74"/>
                    <a:pt x="214" y="74"/>
                    <a:pt x="214" y="74"/>
                  </a:cubicBezTo>
                  <a:cubicBezTo>
                    <a:pt x="213" y="74"/>
                    <a:pt x="173" y="74"/>
                    <a:pt x="172" y="74"/>
                  </a:cubicBezTo>
                  <a:cubicBezTo>
                    <a:pt x="172" y="74"/>
                    <a:pt x="172" y="74"/>
                    <a:pt x="172" y="74"/>
                  </a:cubicBezTo>
                  <a:cubicBezTo>
                    <a:pt x="170" y="63"/>
                    <a:pt x="166" y="52"/>
                    <a:pt x="160" y="42"/>
                  </a:cubicBezTo>
                  <a:cubicBezTo>
                    <a:pt x="160" y="42"/>
                    <a:pt x="160" y="42"/>
                    <a:pt x="160" y="42"/>
                  </a:cubicBezTo>
                  <a:cubicBezTo>
                    <a:pt x="161" y="42"/>
                    <a:pt x="194" y="42"/>
                    <a:pt x="194" y="42"/>
                  </a:cubicBezTo>
                  <a:close/>
                  <a:moveTo>
                    <a:pt x="216" y="80"/>
                  </a:moveTo>
                  <a:cubicBezTo>
                    <a:pt x="216" y="80"/>
                    <a:pt x="216" y="80"/>
                    <a:pt x="216" y="80"/>
                  </a:cubicBezTo>
                  <a:cubicBezTo>
                    <a:pt x="219" y="90"/>
                    <a:pt x="221" y="102"/>
                    <a:pt x="221" y="113"/>
                  </a:cubicBezTo>
                  <a:cubicBezTo>
                    <a:pt x="221" y="125"/>
                    <a:pt x="219" y="136"/>
                    <a:pt x="216" y="147"/>
                  </a:cubicBezTo>
                  <a:cubicBezTo>
                    <a:pt x="216" y="147"/>
                    <a:pt x="216" y="147"/>
                    <a:pt x="216" y="147"/>
                  </a:cubicBezTo>
                  <a:cubicBezTo>
                    <a:pt x="215" y="147"/>
                    <a:pt x="11" y="147"/>
                    <a:pt x="11" y="147"/>
                  </a:cubicBezTo>
                  <a:cubicBezTo>
                    <a:pt x="10" y="147"/>
                    <a:pt x="10" y="147"/>
                    <a:pt x="10" y="147"/>
                  </a:cubicBezTo>
                  <a:cubicBezTo>
                    <a:pt x="10" y="147"/>
                    <a:pt x="10" y="147"/>
                    <a:pt x="10" y="147"/>
                  </a:cubicBezTo>
                  <a:cubicBezTo>
                    <a:pt x="7" y="136"/>
                    <a:pt x="5" y="125"/>
                    <a:pt x="5" y="113"/>
                  </a:cubicBezTo>
                  <a:cubicBezTo>
                    <a:pt x="5" y="102"/>
                    <a:pt x="7" y="90"/>
                    <a:pt x="10" y="80"/>
                  </a:cubicBezTo>
                  <a:cubicBezTo>
                    <a:pt x="10" y="80"/>
                    <a:pt x="10" y="80"/>
                    <a:pt x="10" y="80"/>
                  </a:cubicBezTo>
                  <a:cubicBezTo>
                    <a:pt x="11" y="80"/>
                    <a:pt x="215" y="80"/>
                    <a:pt x="216" y="80"/>
                  </a:cubicBezTo>
                  <a:close/>
                  <a:moveTo>
                    <a:pt x="54" y="152"/>
                  </a:moveTo>
                  <a:cubicBezTo>
                    <a:pt x="54" y="152"/>
                    <a:pt x="54" y="152"/>
                    <a:pt x="54" y="152"/>
                  </a:cubicBezTo>
                  <a:cubicBezTo>
                    <a:pt x="56" y="163"/>
                    <a:pt x="60" y="174"/>
                    <a:pt x="66" y="184"/>
                  </a:cubicBezTo>
                  <a:cubicBezTo>
                    <a:pt x="66" y="184"/>
                    <a:pt x="66" y="184"/>
                    <a:pt x="67" y="184"/>
                  </a:cubicBezTo>
                  <a:cubicBezTo>
                    <a:pt x="65" y="184"/>
                    <a:pt x="32" y="184"/>
                    <a:pt x="32" y="184"/>
                  </a:cubicBezTo>
                  <a:cubicBezTo>
                    <a:pt x="32" y="184"/>
                    <a:pt x="32" y="184"/>
                    <a:pt x="32" y="184"/>
                  </a:cubicBezTo>
                  <a:cubicBezTo>
                    <a:pt x="32" y="184"/>
                    <a:pt x="32" y="184"/>
                    <a:pt x="32" y="184"/>
                  </a:cubicBezTo>
                  <a:cubicBezTo>
                    <a:pt x="24" y="175"/>
                    <a:pt x="17" y="164"/>
                    <a:pt x="13" y="152"/>
                  </a:cubicBezTo>
                  <a:cubicBezTo>
                    <a:pt x="13" y="152"/>
                    <a:pt x="13" y="152"/>
                    <a:pt x="12" y="152"/>
                  </a:cubicBezTo>
                  <a:cubicBezTo>
                    <a:pt x="13" y="152"/>
                    <a:pt x="53" y="152"/>
                    <a:pt x="54" y="152"/>
                  </a:cubicBezTo>
                  <a:close/>
                  <a:moveTo>
                    <a:pt x="111" y="152"/>
                  </a:moveTo>
                  <a:cubicBezTo>
                    <a:pt x="111" y="153"/>
                    <a:pt x="111" y="183"/>
                    <a:pt x="111" y="184"/>
                  </a:cubicBezTo>
                  <a:cubicBezTo>
                    <a:pt x="110" y="184"/>
                    <a:pt x="73" y="184"/>
                    <a:pt x="73" y="184"/>
                  </a:cubicBezTo>
                  <a:cubicBezTo>
                    <a:pt x="73" y="184"/>
                    <a:pt x="73" y="184"/>
                    <a:pt x="73" y="184"/>
                  </a:cubicBezTo>
                  <a:cubicBezTo>
                    <a:pt x="67" y="174"/>
                    <a:pt x="62" y="163"/>
                    <a:pt x="60" y="152"/>
                  </a:cubicBezTo>
                  <a:cubicBezTo>
                    <a:pt x="60" y="152"/>
                    <a:pt x="60" y="152"/>
                    <a:pt x="60" y="152"/>
                  </a:cubicBezTo>
                  <a:cubicBezTo>
                    <a:pt x="60" y="152"/>
                    <a:pt x="110" y="152"/>
                    <a:pt x="111" y="152"/>
                  </a:cubicBezTo>
                  <a:close/>
                  <a:moveTo>
                    <a:pt x="167" y="152"/>
                  </a:moveTo>
                  <a:cubicBezTo>
                    <a:pt x="167" y="152"/>
                    <a:pt x="167" y="152"/>
                    <a:pt x="167" y="152"/>
                  </a:cubicBezTo>
                  <a:cubicBezTo>
                    <a:pt x="164" y="163"/>
                    <a:pt x="160" y="174"/>
                    <a:pt x="153" y="184"/>
                  </a:cubicBezTo>
                  <a:cubicBezTo>
                    <a:pt x="153" y="184"/>
                    <a:pt x="153" y="184"/>
                    <a:pt x="153" y="184"/>
                  </a:cubicBezTo>
                  <a:cubicBezTo>
                    <a:pt x="153" y="184"/>
                    <a:pt x="116" y="184"/>
                    <a:pt x="116" y="184"/>
                  </a:cubicBezTo>
                  <a:cubicBezTo>
                    <a:pt x="116" y="183"/>
                    <a:pt x="116" y="153"/>
                    <a:pt x="116" y="152"/>
                  </a:cubicBezTo>
                  <a:cubicBezTo>
                    <a:pt x="116" y="152"/>
                    <a:pt x="166" y="152"/>
                    <a:pt x="167" y="152"/>
                  </a:cubicBezTo>
                  <a:close/>
                  <a:moveTo>
                    <a:pt x="214" y="152"/>
                  </a:moveTo>
                  <a:cubicBezTo>
                    <a:pt x="214" y="152"/>
                    <a:pt x="214" y="152"/>
                    <a:pt x="214" y="152"/>
                  </a:cubicBezTo>
                  <a:cubicBezTo>
                    <a:pt x="209" y="164"/>
                    <a:pt x="202" y="175"/>
                    <a:pt x="194" y="184"/>
                  </a:cubicBezTo>
                  <a:cubicBezTo>
                    <a:pt x="194" y="184"/>
                    <a:pt x="194" y="184"/>
                    <a:pt x="194" y="184"/>
                  </a:cubicBezTo>
                  <a:cubicBezTo>
                    <a:pt x="194" y="184"/>
                    <a:pt x="161" y="184"/>
                    <a:pt x="160" y="184"/>
                  </a:cubicBezTo>
                  <a:cubicBezTo>
                    <a:pt x="160" y="184"/>
                    <a:pt x="160" y="184"/>
                    <a:pt x="160" y="184"/>
                  </a:cubicBezTo>
                  <a:cubicBezTo>
                    <a:pt x="160" y="184"/>
                    <a:pt x="160" y="184"/>
                    <a:pt x="160" y="184"/>
                  </a:cubicBezTo>
                  <a:cubicBezTo>
                    <a:pt x="166" y="174"/>
                    <a:pt x="170" y="163"/>
                    <a:pt x="172" y="152"/>
                  </a:cubicBezTo>
                  <a:cubicBezTo>
                    <a:pt x="172" y="152"/>
                    <a:pt x="172" y="152"/>
                    <a:pt x="172" y="152"/>
                  </a:cubicBezTo>
                  <a:cubicBezTo>
                    <a:pt x="173" y="152"/>
                    <a:pt x="213" y="152"/>
                    <a:pt x="214" y="152"/>
                  </a:cubicBezTo>
                  <a:close/>
                  <a:moveTo>
                    <a:pt x="70" y="190"/>
                  </a:moveTo>
                  <a:cubicBezTo>
                    <a:pt x="70" y="190"/>
                    <a:pt x="70" y="190"/>
                    <a:pt x="70" y="190"/>
                  </a:cubicBezTo>
                  <a:cubicBezTo>
                    <a:pt x="78" y="201"/>
                    <a:pt x="87" y="210"/>
                    <a:pt x="99" y="219"/>
                  </a:cubicBezTo>
                  <a:cubicBezTo>
                    <a:pt x="99" y="219"/>
                    <a:pt x="100" y="220"/>
                    <a:pt x="101" y="220"/>
                  </a:cubicBezTo>
                  <a:cubicBezTo>
                    <a:pt x="100" y="220"/>
                    <a:pt x="99" y="220"/>
                    <a:pt x="99" y="220"/>
                  </a:cubicBezTo>
                  <a:cubicBezTo>
                    <a:pt x="99" y="220"/>
                    <a:pt x="99" y="220"/>
                    <a:pt x="99" y="220"/>
                  </a:cubicBezTo>
                  <a:cubicBezTo>
                    <a:pt x="76" y="217"/>
                    <a:pt x="55" y="207"/>
                    <a:pt x="38" y="190"/>
                  </a:cubicBezTo>
                  <a:cubicBezTo>
                    <a:pt x="38" y="190"/>
                    <a:pt x="37" y="190"/>
                    <a:pt x="37" y="190"/>
                  </a:cubicBezTo>
                  <a:cubicBezTo>
                    <a:pt x="39" y="190"/>
                    <a:pt x="70" y="190"/>
                    <a:pt x="70" y="190"/>
                  </a:cubicBezTo>
                  <a:close/>
                  <a:moveTo>
                    <a:pt x="111" y="190"/>
                  </a:moveTo>
                  <a:cubicBezTo>
                    <a:pt x="111" y="190"/>
                    <a:pt x="111" y="219"/>
                    <a:pt x="111" y="220"/>
                  </a:cubicBezTo>
                  <a:cubicBezTo>
                    <a:pt x="110" y="220"/>
                    <a:pt x="105" y="217"/>
                    <a:pt x="105" y="217"/>
                  </a:cubicBezTo>
                  <a:cubicBezTo>
                    <a:pt x="97" y="212"/>
                    <a:pt x="87" y="203"/>
                    <a:pt x="77" y="190"/>
                  </a:cubicBezTo>
                  <a:cubicBezTo>
                    <a:pt x="77" y="190"/>
                    <a:pt x="77" y="190"/>
                    <a:pt x="77" y="190"/>
                  </a:cubicBezTo>
                  <a:cubicBezTo>
                    <a:pt x="78" y="190"/>
                    <a:pt x="110" y="190"/>
                    <a:pt x="111" y="190"/>
                  </a:cubicBezTo>
                  <a:close/>
                  <a:moveTo>
                    <a:pt x="149" y="190"/>
                  </a:moveTo>
                  <a:cubicBezTo>
                    <a:pt x="149" y="190"/>
                    <a:pt x="149" y="190"/>
                    <a:pt x="149" y="190"/>
                  </a:cubicBezTo>
                  <a:cubicBezTo>
                    <a:pt x="139" y="203"/>
                    <a:pt x="129" y="212"/>
                    <a:pt x="122" y="217"/>
                  </a:cubicBezTo>
                  <a:cubicBezTo>
                    <a:pt x="122" y="217"/>
                    <a:pt x="117" y="219"/>
                    <a:pt x="116" y="220"/>
                  </a:cubicBezTo>
                  <a:cubicBezTo>
                    <a:pt x="116" y="219"/>
                    <a:pt x="116" y="190"/>
                    <a:pt x="116" y="190"/>
                  </a:cubicBezTo>
                  <a:cubicBezTo>
                    <a:pt x="116" y="190"/>
                    <a:pt x="148" y="190"/>
                    <a:pt x="149" y="190"/>
                  </a:cubicBezTo>
                  <a:close/>
                  <a:moveTo>
                    <a:pt x="189" y="190"/>
                  </a:moveTo>
                  <a:cubicBezTo>
                    <a:pt x="189" y="190"/>
                    <a:pt x="188" y="190"/>
                    <a:pt x="188" y="190"/>
                  </a:cubicBezTo>
                  <a:cubicBezTo>
                    <a:pt x="172" y="206"/>
                    <a:pt x="150" y="217"/>
                    <a:pt x="127" y="220"/>
                  </a:cubicBezTo>
                  <a:cubicBezTo>
                    <a:pt x="127" y="220"/>
                    <a:pt x="126" y="220"/>
                    <a:pt x="125" y="220"/>
                  </a:cubicBezTo>
                  <a:cubicBezTo>
                    <a:pt x="126" y="220"/>
                    <a:pt x="127" y="219"/>
                    <a:pt x="127" y="219"/>
                  </a:cubicBezTo>
                  <a:cubicBezTo>
                    <a:pt x="134" y="214"/>
                    <a:pt x="146" y="205"/>
                    <a:pt x="156" y="190"/>
                  </a:cubicBezTo>
                  <a:cubicBezTo>
                    <a:pt x="156" y="190"/>
                    <a:pt x="156" y="190"/>
                    <a:pt x="156" y="190"/>
                  </a:cubicBezTo>
                  <a:cubicBezTo>
                    <a:pt x="156" y="190"/>
                    <a:pt x="187" y="190"/>
                    <a:pt x="189" y="1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 name="Freeform 6"/>
            <p:cNvSpPr>
              <a:spLocks/>
            </p:cNvSpPr>
            <p:nvPr userDrawn="1"/>
          </p:nvSpPr>
          <p:spPr bwMode="auto">
            <a:xfrm>
              <a:off x="355" y="334"/>
              <a:ext cx="44" cy="75"/>
            </a:xfrm>
            <a:custGeom>
              <a:avLst/>
              <a:gdLst>
                <a:gd name="T0" fmla="*/ 27 w 27"/>
                <a:gd name="T1" fmla="*/ 1 h 47"/>
                <a:gd name="T2" fmla="*/ 22 w 27"/>
                <a:gd name="T3" fmla="*/ 10 h 47"/>
                <a:gd name="T4" fmla="*/ 14 w 27"/>
                <a:gd name="T5" fmla="*/ 38 h 47"/>
                <a:gd name="T6" fmla="*/ 14 w 27"/>
                <a:gd name="T7" fmla="*/ 47 h 47"/>
                <a:gd name="T8" fmla="*/ 14 w 27"/>
                <a:gd name="T9" fmla="*/ 47 h 47"/>
                <a:gd name="T10" fmla="*/ 0 w 27"/>
                <a:gd name="T11" fmla="*/ 47 h 47"/>
                <a:gd name="T12" fmla="*/ 0 w 27"/>
                <a:gd name="T13" fmla="*/ 47 h 47"/>
                <a:gd name="T14" fmla="*/ 4 w 27"/>
                <a:gd name="T15" fmla="*/ 39 h 47"/>
                <a:gd name="T16" fmla="*/ 12 w 27"/>
                <a:gd name="T17" fmla="*/ 10 h 47"/>
                <a:gd name="T18" fmla="*/ 13 w 27"/>
                <a:gd name="T19" fmla="*/ 1 h 47"/>
                <a:gd name="T20" fmla="*/ 13 w 27"/>
                <a:gd name="T21" fmla="*/ 0 h 47"/>
                <a:gd name="T22" fmla="*/ 27 w 27"/>
                <a:gd name="T23" fmla="*/ 0 h 47"/>
                <a:gd name="T24" fmla="*/ 27 w 27"/>
                <a:gd name="T25"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47">
                  <a:moveTo>
                    <a:pt x="27" y="1"/>
                  </a:moveTo>
                  <a:cubicBezTo>
                    <a:pt x="25" y="2"/>
                    <a:pt x="24" y="5"/>
                    <a:pt x="22" y="10"/>
                  </a:cubicBezTo>
                  <a:cubicBezTo>
                    <a:pt x="14" y="38"/>
                    <a:pt x="14" y="38"/>
                    <a:pt x="14" y="38"/>
                  </a:cubicBezTo>
                  <a:cubicBezTo>
                    <a:pt x="13" y="44"/>
                    <a:pt x="13" y="46"/>
                    <a:pt x="14" y="47"/>
                  </a:cubicBezTo>
                  <a:cubicBezTo>
                    <a:pt x="14" y="47"/>
                    <a:pt x="14" y="47"/>
                    <a:pt x="14" y="47"/>
                  </a:cubicBezTo>
                  <a:cubicBezTo>
                    <a:pt x="0" y="47"/>
                    <a:pt x="0" y="47"/>
                    <a:pt x="0" y="47"/>
                  </a:cubicBezTo>
                  <a:cubicBezTo>
                    <a:pt x="0" y="47"/>
                    <a:pt x="0" y="47"/>
                    <a:pt x="0" y="47"/>
                  </a:cubicBezTo>
                  <a:cubicBezTo>
                    <a:pt x="2" y="46"/>
                    <a:pt x="2" y="44"/>
                    <a:pt x="4" y="39"/>
                  </a:cubicBezTo>
                  <a:cubicBezTo>
                    <a:pt x="12" y="10"/>
                    <a:pt x="12" y="10"/>
                    <a:pt x="12" y="10"/>
                  </a:cubicBezTo>
                  <a:cubicBezTo>
                    <a:pt x="14" y="5"/>
                    <a:pt x="14" y="2"/>
                    <a:pt x="13" y="1"/>
                  </a:cubicBezTo>
                  <a:cubicBezTo>
                    <a:pt x="13" y="0"/>
                    <a:pt x="13" y="0"/>
                    <a:pt x="13" y="0"/>
                  </a:cubicBezTo>
                  <a:cubicBezTo>
                    <a:pt x="27" y="0"/>
                    <a:pt x="27" y="0"/>
                    <a:pt x="27" y="0"/>
                  </a:cubicBezTo>
                  <a:lnTo>
                    <a:pt x="27"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 name="Freeform 7"/>
            <p:cNvSpPr>
              <a:spLocks/>
            </p:cNvSpPr>
            <p:nvPr userDrawn="1"/>
          </p:nvSpPr>
          <p:spPr bwMode="auto">
            <a:xfrm>
              <a:off x="205" y="332"/>
              <a:ext cx="55" cy="79"/>
            </a:xfrm>
            <a:custGeom>
              <a:avLst/>
              <a:gdLst>
                <a:gd name="T0" fmla="*/ 2 w 34"/>
                <a:gd name="T1" fmla="*/ 36 h 49"/>
                <a:gd name="T2" fmla="*/ 15 w 34"/>
                <a:gd name="T3" fmla="*/ 46 h 49"/>
                <a:gd name="T4" fmla="*/ 23 w 34"/>
                <a:gd name="T5" fmla="*/ 38 h 49"/>
                <a:gd name="T6" fmla="*/ 17 w 34"/>
                <a:gd name="T7" fmla="*/ 29 h 49"/>
                <a:gd name="T8" fmla="*/ 15 w 34"/>
                <a:gd name="T9" fmla="*/ 27 h 49"/>
                <a:gd name="T10" fmla="*/ 6 w 34"/>
                <a:gd name="T11" fmla="*/ 15 h 49"/>
                <a:gd name="T12" fmla="*/ 22 w 34"/>
                <a:gd name="T13" fmla="*/ 1 h 49"/>
                <a:gd name="T14" fmla="*/ 30 w 34"/>
                <a:gd name="T15" fmla="*/ 1 h 49"/>
                <a:gd name="T16" fmla="*/ 34 w 34"/>
                <a:gd name="T17" fmla="*/ 3 h 49"/>
                <a:gd name="T18" fmla="*/ 32 w 34"/>
                <a:gd name="T19" fmla="*/ 11 h 49"/>
                <a:gd name="T20" fmla="*/ 32 w 34"/>
                <a:gd name="T21" fmla="*/ 11 h 49"/>
                <a:gd name="T22" fmla="*/ 21 w 34"/>
                <a:gd name="T23" fmla="*/ 4 h 49"/>
                <a:gd name="T24" fmla="*/ 14 w 34"/>
                <a:gd name="T25" fmla="*/ 11 h 49"/>
                <a:gd name="T26" fmla="*/ 20 w 34"/>
                <a:gd name="T27" fmla="*/ 20 h 49"/>
                <a:gd name="T28" fmla="*/ 22 w 34"/>
                <a:gd name="T29" fmla="*/ 21 h 49"/>
                <a:gd name="T30" fmla="*/ 32 w 34"/>
                <a:gd name="T31" fmla="*/ 34 h 49"/>
                <a:gd name="T32" fmla="*/ 14 w 34"/>
                <a:gd name="T33" fmla="*/ 49 h 49"/>
                <a:gd name="T34" fmla="*/ 0 w 34"/>
                <a:gd name="T35" fmla="*/ 45 h 49"/>
                <a:gd name="T36" fmla="*/ 2 w 34"/>
                <a:gd name="T37" fmla="*/ 3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49">
                  <a:moveTo>
                    <a:pt x="2" y="36"/>
                  </a:moveTo>
                  <a:cubicBezTo>
                    <a:pt x="3" y="43"/>
                    <a:pt x="7" y="46"/>
                    <a:pt x="15" y="46"/>
                  </a:cubicBezTo>
                  <a:cubicBezTo>
                    <a:pt x="20" y="46"/>
                    <a:pt x="23" y="42"/>
                    <a:pt x="23" y="38"/>
                  </a:cubicBezTo>
                  <a:cubicBezTo>
                    <a:pt x="23" y="34"/>
                    <a:pt x="21" y="32"/>
                    <a:pt x="17" y="29"/>
                  </a:cubicBezTo>
                  <a:cubicBezTo>
                    <a:pt x="15" y="27"/>
                    <a:pt x="15" y="27"/>
                    <a:pt x="15" y="27"/>
                  </a:cubicBezTo>
                  <a:cubicBezTo>
                    <a:pt x="10" y="24"/>
                    <a:pt x="6" y="21"/>
                    <a:pt x="6" y="15"/>
                  </a:cubicBezTo>
                  <a:cubicBezTo>
                    <a:pt x="6" y="6"/>
                    <a:pt x="13" y="1"/>
                    <a:pt x="22" y="1"/>
                  </a:cubicBezTo>
                  <a:cubicBezTo>
                    <a:pt x="25" y="0"/>
                    <a:pt x="28" y="1"/>
                    <a:pt x="30" y="1"/>
                  </a:cubicBezTo>
                  <a:cubicBezTo>
                    <a:pt x="32" y="2"/>
                    <a:pt x="34" y="2"/>
                    <a:pt x="34" y="3"/>
                  </a:cubicBezTo>
                  <a:cubicBezTo>
                    <a:pt x="32" y="11"/>
                    <a:pt x="32" y="11"/>
                    <a:pt x="32" y="11"/>
                  </a:cubicBezTo>
                  <a:cubicBezTo>
                    <a:pt x="32" y="11"/>
                    <a:pt x="32" y="11"/>
                    <a:pt x="32" y="11"/>
                  </a:cubicBezTo>
                  <a:cubicBezTo>
                    <a:pt x="30" y="6"/>
                    <a:pt x="28" y="3"/>
                    <a:pt x="21" y="4"/>
                  </a:cubicBezTo>
                  <a:cubicBezTo>
                    <a:pt x="16" y="4"/>
                    <a:pt x="14" y="8"/>
                    <a:pt x="14" y="11"/>
                  </a:cubicBezTo>
                  <a:cubicBezTo>
                    <a:pt x="14" y="15"/>
                    <a:pt x="16" y="17"/>
                    <a:pt x="20" y="20"/>
                  </a:cubicBezTo>
                  <a:cubicBezTo>
                    <a:pt x="22" y="21"/>
                    <a:pt x="22" y="21"/>
                    <a:pt x="22" y="21"/>
                  </a:cubicBezTo>
                  <a:cubicBezTo>
                    <a:pt x="27" y="24"/>
                    <a:pt x="32" y="28"/>
                    <a:pt x="32" y="34"/>
                  </a:cubicBezTo>
                  <a:cubicBezTo>
                    <a:pt x="32" y="43"/>
                    <a:pt x="24" y="49"/>
                    <a:pt x="14" y="49"/>
                  </a:cubicBezTo>
                  <a:cubicBezTo>
                    <a:pt x="7" y="49"/>
                    <a:pt x="2" y="47"/>
                    <a:pt x="0" y="45"/>
                  </a:cubicBezTo>
                  <a:cubicBezTo>
                    <a:pt x="0" y="44"/>
                    <a:pt x="1" y="40"/>
                    <a:pt x="2"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8"/>
            <p:cNvSpPr>
              <a:spLocks/>
            </p:cNvSpPr>
            <p:nvPr userDrawn="1"/>
          </p:nvSpPr>
          <p:spPr bwMode="auto">
            <a:xfrm>
              <a:off x="396" y="334"/>
              <a:ext cx="67" cy="75"/>
            </a:xfrm>
            <a:custGeom>
              <a:avLst/>
              <a:gdLst>
                <a:gd name="T0" fmla="*/ 42 w 42"/>
                <a:gd name="T1" fmla="*/ 0 h 47"/>
                <a:gd name="T2" fmla="*/ 40 w 42"/>
                <a:gd name="T3" fmla="*/ 9 h 47"/>
                <a:gd name="T4" fmla="*/ 39 w 42"/>
                <a:gd name="T5" fmla="*/ 9 h 47"/>
                <a:gd name="T6" fmla="*/ 28 w 42"/>
                <a:gd name="T7" fmla="*/ 4 h 47"/>
                <a:gd name="T8" fmla="*/ 27 w 42"/>
                <a:gd name="T9" fmla="*/ 4 h 47"/>
                <a:gd name="T10" fmla="*/ 23 w 42"/>
                <a:gd name="T11" fmla="*/ 7 h 47"/>
                <a:gd name="T12" fmla="*/ 19 w 42"/>
                <a:gd name="T13" fmla="*/ 22 h 47"/>
                <a:gd name="T14" fmla="*/ 21 w 42"/>
                <a:gd name="T15" fmla="*/ 22 h 47"/>
                <a:gd name="T16" fmla="*/ 33 w 42"/>
                <a:gd name="T17" fmla="*/ 20 h 47"/>
                <a:gd name="T18" fmla="*/ 34 w 42"/>
                <a:gd name="T19" fmla="*/ 20 h 47"/>
                <a:gd name="T20" fmla="*/ 31 w 42"/>
                <a:gd name="T21" fmla="*/ 29 h 47"/>
                <a:gd name="T22" fmla="*/ 31 w 42"/>
                <a:gd name="T23" fmla="*/ 29 h 47"/>
                <a:gd name="T24" fmla="*/ 20 w 42"/>
                <a:gd name="T25" fmla="*/ 25 h 47"/>
                <a:gd name="T26" fmla="*/ 18 w 42"/>
                <a:gd name="T27" fmla="*/ 25 h 47"/>
                <a:gd name="T28" fmla="*/ 15 w 42"/>
                <a:gd name="T29" fmla="*/ 38 h 47"/>
                <a:gd name="T30" fmla="*/ 14 w 42"/>
                <a:gd name="T31" fmla="*/ 47 h 47"/>
                <a:gd name="T32" fmla="*/ 14 w 42"/>
                <a:gd name="T33" fmla="*/ 47 h 47"/>
                <a:gd name="T34" fmla="*/ 0 w 42"/>
                <a:gd name="T35" fmla="*/ 47 h 47"/>
                <a:gd name="T36" fmla="*/ 0 w 42"/>
                <a:gd name="T37" fmla="*/ 47 h 47"/>
                <a:gd name="T38" fmla="*/ 5 w 42"/>
                <a:gd name="T39" fmla="*/ 38 h 47"/>
                <a:gd name="T40" fmla="*/ 13 w 42"/>
                <a:gd name="T41" fmla="*/ 10 h 47"/>
                <a:gd name="T42" fmla="*/ 14 w 42"/>
                <a:gd name="T43" fmla="*/ 1 h 47"/>
                <a:gd name="T44" fmla="*/ 13 w 42"/>
                <a:gd name="T45" fmla="*/ 0 h 47"/>
                <a:gd name="T46" fmla="*/ 42 w 42"/>
                <a:gd name="T4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 h="47">
                  <a:moveTo>
                    <a:pt x="42" y="0"/>
                  </a:moveTo>
                  <a:cubicBezTo>
                    <a:pt x="42" y="2"/>
                    <a:pt x="41" y="6"/>
                    <a:pt x="40" y="9"/>
                  </a:cubicBezTo>
                  <a:cubicBezTo>
                    <a:pt x="39" y="9"/>
                    <a:pt x="39" y="9"/>
                    <a:pt x="39" y="9"/>
                  </a:cubicBezTo>
                  <a:cubicBezTo>
                    <a:pt x="37" y="3"/>
                    <a:pt x="32" y="4"/>
                    <a:pt x="28" y="4"/>
                  </a:cubicBezTo>
                  <a:cubicBezTo>
                    <a:pt x="27" y="4"/>
                    <a:pt x="27" y="4"/>
                    <a:pt x="27" y="4"/>
                  </a:cubicBezTo>
                  <a:cubicBezTo>
                    <a:pt x="25" y="4"/>
                    <a:pt x="24" y="4"/>
                    <a:pt x="23" y="7"/>
                  </a:cubicBezTo>
                  <a:cubicBezTo>
                    <a:pt x="19" y="22"/>
                    <a:pt x="19" y="22"/>
                    <a:pt x="19" y="22"/>
                  </a:cubicBezTo>
                  <a:cubicBezTo>
                    <a:pt x="21" y="22"/>
                    <a:pt x="21" y="22"/>
                    <a:pt x="21" y="22"/>
                  </a:cubicBezTo>
                  <a:cubicBezTo>
                    <a:pt x="27" y="22"/>
                    <a:pt x="32" y="23"/>
                    <a:pt x="33" y="20"/>
                  </a:cubicBezTo>
                  <a:cubicBezTo>
                    <a:pt x="34" y="20"/>
                    <a:pt x="34" y="20"/>
                    <a:pt x="34" y="20"/>
                  </a:cubicBezTo>
                  <a:cubicBezTo>
                    <a:pt x="31" y="29"/>
                    <a:pt x="31" y="29"/>
                    <a:pt x="31" y="29"/>
                  </a:cubicBezTo>
                  <a:cubicBezTo>
                    <a:pt x="31" y="29"/>
                    <a:pt x="31" y="29"/>
                    <a:pt x="31" y="29"/>
                  </a:cubicBezTo>
                  <a:cubicBezTo>
                    <a:pt x="30" y="25"/>
                    <a:pt x="25" y="25"/>
                    <a:pt x="20" y="25"/>
                  </a:cubicBezTo>
                  <a:cubicBezTo>
                    <a:pt x="18" y="25"/>
                    <a:pt x="18" y="25"/>
                    <a:pt x="18" y="25"/>
                  </a:cubicBezTo>
                  <a:cubicBezTo>
                    <a:pt x="15" y="38"/>
                    <a:pt x="15" y="38"/>
                    <a:pt x="15" y="38"/>
                  </a:cubicBezTo>
                  <a:cubicBezTo>
                    <a:pt x="13" y="43"/>
                    <a:pt x="13" y="46"/>
                    <a:pt x="14" y="47"/>
                  </a:cubicBezTo>
                  <a:cubicBezTo>
                    <a:pt x="14" y="47"/>
                    <a:pt x="14" y="47"/>
                    <a:pt x="14" y="47"/>
                  </a:cubicBezTo>
                  <a:cubicBezTo>
                    <a:pt x="0" y="47"/>
                    <a:pt x="0" y="47"/>
                    <a:pt x="0" y="47"/>
                  </a:cubicBezTo>
                  <a:cubicBezTo>
                    <a:pt x="0" y="47"/>
                    <a:pt x="0" y="47"/>
                    <a:pt x="0" y="47"/>
                  </a:cubicBezTo>
                  <a:cubicBezTo>
                    <a:pt x="2" y="46"/>
                    <a:pt x="3" y="44"/>
                    <a:pt x="5" y="38"/>
                  </a:cubicBezTo>
                  <a:cubicBezTo>
                    <a:pt x="13" y="10"/>
                    <a:pt x="13" y="10"/>
                    <a:pt x="13" y="10"/>
                  </a:cubicBezTo>
                  <a:cubicBezTo>
                    <a:pt x="14" y="4"/>
                    <a:pt x="15" y="2"/>
                    <a:pt x="14" y="1"/>
                  </a:cubicBezTo>
                  <a:cubicBezTo>
                    <a:pt x="13" y="0"/>
                    <a:pt x="13" y="0"/>
                    <a:pt x="13" y="0"/>
                  </a:cubicBezTo>
                  <a:lnTo>
                    <a:pt x="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 name="Freeform 9"/>
            <p:cNvSpPr>
              <a:spLocks/>
            </p:cNvSpPr>
            <p:nvPr userDrawn="1"/>
          </p:nvSpPr>
          <p:spPr bwMode="auto">
            <a:xfrm>
              <a:off x="463" y="334"/>
              <a:ext cx="62" cy="75"/>
            </a:xfrm>
            <a:custGeom>
              <a:avLst/>
              <a:gdLst>
                <a:gd name="T0" fmla="*/ 38 w 38"/>
                <a:gd name="T1" fmla="*/ 0 h 47"/>
                <a:gd name="T2" fmla="*/ 35 w 38"/>
                <a:gd name="T3" fmla="*/ 9 h 47"/>
                <a:gd name="T4" fmla="*/ 35 w 38"/>
                <a:gd name="T5" fmla="*/ 9 h 47"/>
                <a:gd name="T6" fmla="*/ 25 w 38"/>
                <a:gd name="T7" fmla="*/ 4 h 47"/>
                <a:gd name="T8" fmla="*/ 24 w 38"/>
                <a:gd name="T9" fmla="*/ 4 h 47"/>
                <a:gd name="T10" fmla="*/ 14 w 38"/>
                <a:gd name="T11" fmla="*/ 38 h 47"/>
                <a:gd name="T12" fmla="*/ 13 w 38"/>
                <a:gd name="T13" fmla="*/ 47 h 47"/>
                <a:gd name="T14" fmla="*/ 13 w 38"/>
                <a:gd name="T15" fmla="*/ 47 h 47"/>
                <a:gd name="T16" fmla="*/ 0 w 38"/>
                <a:gd name="T17" fmla="*/ 47 h 47"/>
                <a:gd name="T18" fmla="*/ 0 w 38"/>
                <a:gd name="T19" fmla="*/ 47 h 47"/>
                <a:gd name="T20" fmla="*/ 4 w 38"/>
                <a:gd name="T21" fmla="*/ 38 h 47"/>
                <a:gd name="T22" fmla="*/ 14 w 38"/>
                <a:gd name="T23" fmla="*/ 4 h 47"/>
                <a:gd name="T24" fmla="*/ 13 w 38"/>
                <a:gd name="T25" fmla="*/ 4 h 47"/>
                <a:gd name="T26" fmla="*/ 1 w 38"/>
                <a:gd name="T27" fmla="*/ 9 h 47"/>
                <a:gd name="T28" fmla="*/ 1 w 38"/>
                <a:gd name="T29" fmla="*/ 9 h 47"/>
                <a:gd name="T30" fmla="*/ 3 w 38"/>
                <a:gd name="T31" fmla="*/ 0 h 47"/>
                <a:gd name="T32" fmla="*/ 38 w 38"/>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7">
                  <a:moveTo>
                    <a:pt x="38" y="0"/>
                  </a:moveTo>
                  <a:cubicBezTo>
                    <a:pt x="37" y="3"/>
                    <a:pt x="37" y="6"/>
                    <a:pt x="35" y="9"/>
                  </a:cubicBezTo>
                  <a:cubicBezTo>
                    <a:pt x="35" y="9"/>
                    <a:pt x="35" y="9"/>
                    <a:pt x="35" y="9"/>
                  </a:cubicBezTo>
                  <a:cubicBezTo>
                    <a:pt x="33" y="3"/>
                    <a:pt x="27" y="4"/>
                    <a:pt x="25" y="4"/>
                  </a:cubicBezTo>
                  <a:cubicBezTo>
                    <a:pt x="24" y="4"/>
                    <a:pt x="24" y="4"/>
                    <a:pt x="24" y="4"/>
                  </a:cubicBezTo>
                  <a:cubicBezTo>
                    <a:pt x="14" y="38"/>
                    <a:pt x="14" y="38"/>
                    <a:pt x="14" y="38"/>
                  </a:cubicBezTo>
                  <a:cubicBezTo>
                    <a:pt x="13" y="43"/>
                    <a:pt x="12" y="46"/>
                    <a:pt x="13" y="47"/>
                  </a:cubicBezTo>
                  <a:cubicBezTo>
                    <a:pt x="13" y="47"/>
                    <a:pt x="13" y="47"/>
                    <a:pt x="13" y="47"/>
                  </a:cubicBezTo>
                  <a:cubicBezTo>
                    <a:pt x="0" y="47"/>
                    <a:pt x="0" y="47"/>
                    <a:pt x="0" y="47"/>
                  </a:cubicBezTo>
                  <a:cubicBezTo>
                    <a:pt x="0" y="47"/>
                    <a:pt x="0" y="47"/>
                    <a:pt x="0" y="47"/>
                  </a:cubicBezTo>
                  <a:cubicBezTo>
                    <a:pt x="2" y="46"/>
                    <a:pt x="3" y="43"/>
                    <a:pt x="4" y="38"/>
                  </a:cubicBezTo>
                  <a:cubicBezTo>
                    <a:pt x="14" y="4"/>
                    <a:pt x="14" y="4"/>
                    <a:pt x="14" y="4"/>
                  </a:cubicBezTo>
                  <a:cubicBezTo>
                    <a:pt x="13" y="4"/>
                    <a:pt x="13" y="4"/>
                    <a:pt x="13" y="4"/>
                  </a:cubicBezTo>
                  <a:cubicBezTo>
                    <a:pt x="10" y="4"/>
                    <a:pt x="5" y="3"/>
                    <a:pt x="1" y="9"/>
                  </a:cubicBezTo>
                  <a:cubicBezTo>
                    <a:pt x="1" y="9"/>
                    <a:pt x="1" y="9"/>
                    <a:pt x="1" y="9"/>
                  </a:cubicBezTo>
                  <a:cubicBezTo>
                    <a:pt x="1" y="6"/>
                    <a:pt x="2" y="3"/>
                    <a:pt x="3" y="0"/>
                  </a:cubicBezTo>
                  <a:lnTo>
                    <a:pt x="3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 name="Freeform 10"/>
            <p:cNvSpPr>
              <a:spLocks/>
            </p:cNvSpPr>
            <p:nvPr userDrawn="1"/>
          </p:nvSpPr>
          <p:spPr bwMode="auto">
            <a:xfrm>
              <a:off x="268" y="334"/>
              <a:ext cx="97" cy="75"/>
            </a:xfrm>
            <a:custGeom>
              <a:avLst/>
              <a:gdLst>
                <a:gd name="T0" fmla="*/ 60 w 60"/>
                <a:gd name="T1" fmla="*/ 1 h 47"/>
                <a:gd name="T2" fmla="*/ 55 w 60"/>
                <a:gd name="T3" fmla="*/ 9 h 47"/>
                <a:gd name="T4" fmla="*/ 35 w 60"/>
                <a:gd name="T5" fmla="*/ 47 h 47"/>
                <a:gd name="T6" fmla="*/ 30 w 60"/>
                <a:gd name="T7" fmla="*/ 47 h 47"/>
                <a:gd name="T8" fmla="*/ 27 w 60"/>
                <a:gd name="T9" fmla="*/ 18 h 47"/>
                <a:gd name="T10" fmla="*/ 27 w 60"/>
                <a:gd name="T11" fmla="*/ 18 h 47"/>
                <a:gd name="T12" fmla="*/ 11 w 60"/>
                <a:gd name="T13" fmla="*/ 47 h 47"/>
                <a:gd name="T14" fmla="*/ 7 w 60"/>
                <a:gd name="T15" fmla="*/ 47 h 47"/>
                <a:gd name="T16" fmla="*/ 3 w 60"/>
                <a:gd name="T17" fmla="*/ 10 h 47"/>
                <a:gd name="T18" fmla="*/ 0 w 60"/>
                <a:gd name="T19" fmla="*/ 1 h 47"/>
                <a:gd name="T20" fmla="*/ 1 w 60"/>
                <a:gd name="T21" fmla="*/ 0 h 47"/>
                <a:gd name="T22" fmla="*/ 14 w 60"/>
                <a:gd name="T23" fmla="*/ 0 h 47"/>
                <a:gd name="T24" fmla="*/ 14 w 60"/>
                <a:gd name="T25" fmla="*/ 1 h 47"/>
                <a:gd name="T26" fmla="*/ 12 w 60"/>
                <a:gd name="T27" fmla="*/ 9 h 47"/>
                <a:gd name="T28" fmla="*/ 14 w 60"/>
                <a:gd name="T29" fmla="*/ 32 h 47"/>
                <a:gd name="T30" fmla="*/ 15 w 60"/>
                <a:gd name="T31" fmla="*/ 32 h 47"/>
                <a:gd name="T32" fmla="*/ 31 w 60"/>
                <a:gd name="T33" fmla="*/ 1 h 47"/>
                <a:gd name="T34" fmla="*/ 35 w 60"/>
                <a:gd name="T35" fmla="*/ 1 h 47"/>
                <a:gd name="T36" fmla="*/ 38 w 60"/>
                <a:gd name="T37" fmla="*/ 32 h 47"/>
                <a:gd name="T38" fmla="*/ 38 w 60"/>
                <a:gd name="T39" fmla="*/ 32 h 47"/>
                <a:gd name="T40" fmla="*/ 50 w 60"/>
                <a:gd name="T41" fmla="*/ 8 h 47"/>
                <a:gd name="T42" fmla="*/ 51 w 60"/>
                <a:gd name="T43" fmla="*/ 1 h 47"/>
                <a:gd name="T44" fmla="*/ 51 w 60"/>
                <a:gd name="T45" fmla="*/ 0 h 47"/>
                <a:gd name="T46" fmla="*/ 60 w 60"/>
                <a:gd name="T47" fmla="*/ 0 h 47"/>
                <a:gd name="T48" fmla="*/ 60 w 60"/>
                <a:gd name="T49"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47">
                  <a:moveTo>
                    <a:pt x="60" y="1"/>
                  </a:moveTo>
                  <a:cubicBezTo>
                    <a:pt x="58" y="2"/>
                    <a:pt x="57" y="5"/>
                    <a:pt x="55" y="9"/>
                  </a:cubicBezTo>
                  <a:cubicBezTo>
                    <a:pt x="51" y="17"/>
                    <a:pt x="36" y="45"/>
                    <a:pt x="35" y="47"/>
                  </a:cubicBezTo>
                  <a:cubicBezTo>
                    <a:pt x="30" y="47"/>
                    <a:pt x="30" y="47"/>
                    <a:pt x="30" y="47"/>
                  </a:cubicBezTo>
                  <a:cubicBezTo>
                    <a:pt x="27" y="18"/>
                    <a:pt x="27" y="18"/>
                    <a:pt x="27" y="18"/>
                  </a:cubicBezTo>
                  <a:cubicBezTo>
                    <a:pt x="27" y="18"/>
                    <a:pt x="27" y="18"/>
                    <a:pt x="27" y="18"/>
                  </a:cubicBezTo>
                  <a:cubicBezTo>
                    <a:pt x="11" y="47"/>
                    <a:pt x="11" y="47"/>
                    <a:pt x="11" y="47"/>
                  </a:cubicBezTo>
                  <a:cubicBezTo>
                    <a:pt x="7" y="47"/>
                    <a:pt x="7" y="47"/>
                    <a:pt x="7" y="47"/>
                  </a:cubicBezTo>
                  <a:cubicBezTo>
                    <a:pt x="3" y="10"/>
                    <a:pt x="3" y="10"/>
                    <a:pt x="3" y="10"/>
                  </a:cubicBezTo>
                  <a:cubicBezTo>
                    <a:pt x="2" y="5"/>
                    <a:pt x="2" y="2"/>
                    <a:pt x="0" y="1"/>
                  </a:cubicBezTo>
                  <a:cubicBezTo>
                    <a:pt x="1" y="0"/>
                    <a:pt x="1" y="0"/>
                    <a:pt x="1" y="0"/>
                  </a:cubicBezTo>
                  <a:cubicBezTo>
                    <a:pt x="14" y="0"/>
                    <a:pt x="14" y="0"/>
                    <a:pt x="14" y="0"/>
                  </a:cubicBezTo>
                  <a:cubicBezTo>
                    <a:pt x="14" y="1"/>
                    <a:pt x="14" y="1"/>
                    <a:pt x="14" y="1"/>
                  </a:cubicBezTo>
                  <a:cubicBezTo>
                    <a:pt x="12" y="3"/>
                    <a:pt x="12" y="5"/>
                    <a:pt x="12" y="9"/>
                  </a:cubicBezTo>
                  <a:cubicBezTo>
                    <a:pt x="14" y="32"/>
                    <a:pt x="14" y="32"/>
                    <a:pt x="14" y="32"/>
                  </a:cubicBezTo>
                  <a:cubicBezTo>
                    <a:pt x="15" y="32"/>
                    <a:pt x="15" y="32"/>
                    <a:pt x="15" y="32"/>
                  </a:cubicBezTo>
                  <a:cubicBezTo>
                    <a:pt x="31" y="1"/>
                    <a:pt x="31" y="1"/>
                    <a:pt x="31" y="1"/>
                  </a:cubicBezTo>
                  <a:cubicBezTo>
                    <a:pt x="35" y="1"/>
                    <a:pt x="35" y="1"/>
                    <a:pt x="35" y="1"/>
                  </a:cubicBezTo>
                  <a:cubicBezTo>
                    <a:pt x="38" y="32"/>
                    <a:pt x="38" y="32"/>
                    <a:pt x="38" y="32"/>
                  </a:cubicBezTo>
                  <a:cubicBezTo>
                    <a:pt x="38" y="32"/>
                    <a:pt x="38" y="32"/>
                    <a:pt x="38" y="32"/>
                  </a:cubicBezTo>
                  <a:cubicBezTo>
                    <a:pt x="42" y="25"/>
                    <a:pt x="47" y="15"/>
                    <a:pt x="50" y="8"/>
                  </a:cubicBezTo>
                  <a:cubicBezTo>
                    <a:pt x="53" y="3"/>
                    <a:pt x="52" y="2"/>
                    <a:pt x="51" y="1"/>
                  </a:cubicBezTo>
                  <a:cubicBezTo>
                    <a:pt x="51" y="0"/>
                    <a:pt x="51" y="0"/>
                    <a:pt x="51" y="0"/>
                  </a:cubicBezTo>
                  <a:cubicBezTo>
                    <a:pt x="60" y="0"/>
                    <a:pt x="60" y="0"/>
                    <a:pt x="60" y="0"/>
                  </a:cubicBezTo>
                  <a:lnTo>
                    <a:pt x="6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971262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Opening slide">
    <p:spTree>
      <p:nvGrpSpPr>
        <p:cNvPr id="1" name=""/>
        <p:cNvGrpSpPr/>
        <p:nvPr/>
      </p:nvGrpSpPr>
      <p:grpSpPr>
        <a:xfrm>
          <a:off x="0" y="0"/>
          <a:ext cx="0" cy="0"/>
          <a:chOff x="0" y="0"/>
          <a:chExt cx="0" cy="0"/>
        </a:xfrm>
      </p:grpSpPr>
      <p:sp>
        <p:nvSpPr>
          <p:cNvPr id="25" name="Rectangle 24"/>
          <p:cNvSpPr/>
          <p:nvPr userDrawn="1"/>
        </p:nvSpPr>
        <p:spPr bwMode="auto">
          <a:xfrm>
            <a:off x="-395"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107964" tIns="53982" rIns="107964" bIns="53982" numCol="1" rtlCol="0" anchor="t" anchorCtr="0" compatLnSpc="1">
            <a:prstTxWarp prst="textNoShape">
              <a:avLst/>
            </a:prstTxWarp>
          </a:bodyPr>
          <a:lstStyle/>
          <a:p>
            <a:pPr defTabSz="1079644"/>
            <a:endParaRPr lang="en-GB"/>
          </a:p>
        </p:txBody>
      </p:sp>
      <p:sp>
        <p:nvSpPr>
          <p:cNvPr id="26" name="Title"/>
          <p:cNvSpPr>
            <a:spLocks noGrp="1" noChangeArrowheads="1"/>
          </p:cNvSpPr>
          <p:nvPr>
            <p:ph type="ctrTitle" hasCustomPrompt="1"/>
          </p:nvPr>
        </p:nvSpPr>
        <p:spPr>
          <a:xfrm>
            <a:off x="2598932" y="1484271"/>
            <a:ext cx="7053033" cy="2274285"/>
          </a:xfrm>
        </p:spPr>
        <p:txBody>
          <a:bodyPr/>
          <a:lstStyle>
            <a:lvl1pPr>
              <a:defRPr sz="4000" baseline="0">
                <a:solidFill>
                  <a:schemeClr val="bg1"/>
                </a:solidFill>
                <a:latin typeface="+mn-lt"/>
              </a:defRPr>
            </a:lvl1pPr>
          </a:lstStyle>
          <a:p>
            <a:r>
              <a:rPr lang="en-US" dirty="0"/>
              <a:t>Keep your title short </a:t>
            </a:r>
            <a:br>
              <a:rPr lang="en-US" dirty="0"/>
            </a:br>
            <a:r>
              <a:rPr lang="en-US" dirty="0"/>
              <a:t>and concise,</a:t>
            </a:r>
            <a:br>
              <a:rPr lang="en-US" dirty="0"/>
            </a:br>
            <a:r>
              <a:rPr lang="en-US" dirty="0"/>
              <a:t>maximum 3 lines</a:t>
            </a:r>
            <a:endParaRPr lang="en-GB" dirty="0"/>
          </a:p>
        </p:txBody>
      </p:sp>
      <p:sp>
        <p:nvSpPr>
          <p:cNvPr id="28" name="Text Placeholder 4"/>
          <p:cNvSpPr>
            <a:spLocks noGrp="1"/>
          </p:cNvSpPr>
          <p:nvPr>
            <p:ph type="body" sz="quarter" idx="12" hasCustomPrompt="1"/>
          </p:nvPr>
        </p:nvSpPr>
        <p:spPr>
          <a:xfrm>
            <a:off x="2592364" y="4898441"/>
            <a:ext cx="2666587" cy="406035"/>
          </a:xfrm>
        </p:spPr>
        <p:txBody>
          <a:bodyPr/>
          <a:lstStyle>
            <a:lvl1pPr>
              <a:defRPr sz="12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Date Month (written), Year</a:t>
            </a:r>
            <a:endParaRPr lang="en-GB" dirty="0"/>
          </a:p>
        </p:txBody>
      </p:sp>
      <p:sp>
        <p:nvSpPr>
          <p:cNvPr id="30" name="Text Placeholder 4"/>
          <p:cNvSpPr>
            <a:spLocks noGrp="1"/>
          </p:cNvSpPr>
          <p:nvPr>
            <p:ph type="body" sz="quarter" idx="13" hasCustomPrompt="1"/>
          </p:nvPr>
        </p:nvSpPr>
        <p:spPr>
          <a:xfrm>
            <a:off x="2592365" y="3818322"/>
            <a:ext cx="7059050" cy="622059"/>
          </a:xfrm>
        </p:spPr>
        <p:txBody>
          <a:bodyPr/>
          <a:lstStyle>
            <a:lvl1pPr>
              <a:defRPr sz="18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a:t>
            </a:r>
            <a:endParaRPr lang="en-GB" dirty="0"/>
          </a:p>
        </p:txBody>
      </p:sp>
      <p:grpSp>
        <p:nvGrpSpPr>
          <p:cNvPr id="7" name="Group 6"/>
          <p:cNvGrpSpPr/>
          <p:nvPr userDrawn="1"/>
        </p:nvGrpSpPr>
        <p:grpSpPr>
          <a:xfrm>
            <a:off x="953403" y="1382291"/>
            <a:ext cx="1027123" cy="1028938"/>
            <a:chOff x="1230313" y="1433513"/>
            <a:chExt cx="898525" cy="900113"/>
          </a:xfrm>
        </p:grpSpPr>
        <p:sp>
          <p:nvSpPr>
            <p:cNvPr id="8" name="Freeform 7"/>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6456097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Opening slide">
    <p:spTree>
      <p:nvGrpSpPr>
        <p:cNvPr id="1" name=""/>
        <p:cNvGrpSpPr/>
        <p:nvPr/>
      </p:nvGrpSpPr>
      <p:grpSpPr>
        <a:xfrm>
          <a:off x="0" y="0"/>
          <a:ext cx="0" cy="0"/>
          <a:chOff x="0" y="0"/>
          <a:chExt cx="0" cy="0"/>
        </a:xfrm>
      </p:grpSpPr>
      <p:sp>
        <p:nvSpPr>
          <p:cNvPr id="25" name="Rectangle 24"/>
          <p:cNvSpPr/>
          <p:nvPr userDrawn="1"/>
        </p:nvSpPr>
        <p:spPr bwMode="auto">
          <a:xfrm>
            <a:off x="-394"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107967" tIns="53983" rIns="107967" bIns="53983" numCol="1" rtlCol="0" anchor="t" anchorCtr="0" compatLnSpc="1">
            <a:prstTxWarp prst="textNoShape">
              <a:avLst/>
            </a:prstTxWarp>
          </a:bodyPr>
          <a:lstStyle/>
          <a:p>
            <a:pPr defTabSz="1079676"/>
            <a:endParaRPr lang="en-GB"/>
          </a:p>
        </p:txBody>
      </p:sp>
      <p:sp>
        <p:nvSpPr>
          <p:cNvPr id="26" name="Title"/>
          <p:cNvSpPr>
            <a:spLocks noGrp="1" noChangeArrowheads="1"/>
          </p:cNvSpPr>
          <p:nvPr>
            <p:ph type="ctrTitle" hasCustomPrompt="1"/>
          </p:nvPr>
        </p:nvSpPr>
        <p:spPr>
          <a:xfrm>
            <a:off x="2598932" y="1484271"/>
            <a:ext cx="7053033" cy="2274284"/>
          </a:xfrm>
        </p:spPr>
        <p:txBody>
          <a:bodyPr/>
          <a:lstStyle>
            <a:lvl1pPr>
              <a:defRPr sz="4000" baseline="0">
                <a:solidFill>
                  <a:schemeClr val="bg1"/>
                </a:solidFill>
                <a:latin typeface="+mn-lt"/>
              </a:defRPr>
            </a:lvl1pPr>
          </a:lstStyle>
          <a:p>
            <a:r>
              <a:rPr lang="en-US" dirty="0"/>
              <a:t>Keep your title short </a:t>
            </a:r>
            <a:br>
              <a:rPr lang="en-US" dirty="0"/>
            </a:br>
            <a:r>
              <a:rPr lang="en-US" dirty="0"/>
              <a:t>and concise,</a:t>
            </a:r>
            <a:br>
              <a:rPr lang="en-US" dirty="0"/>
            </a:br>
            <a:r>
              <a:rPr lang="en-US" dirty="0"/>
              <a:t>maximum 3 lines</a:t>
            </a:r>
            <a:endParaRPr lang="en-GB" dirty="0"/>
          </a:p>
        </p:txBody>
      </p:sp>
      <p:sp>
        <p:nvSpPr>
          <p:cNvPr id="28" name="Text Placeholder 4"/>
          <p:cNvSpPr>
            <a:spLocks noGrp="1"/>
          </p:cNvSpPr>
          <p:nvPr>
            <p:ph type="body" sz="quarter" idx="12" hasCustomPrompt="1"/>
          </p:nvPr>
        </p:nvSpPr>
        <p:spPr>
          <a:xfrm>
            <a:off x="2592363" y="4898441"/>
            <a:ext cx="2666587" cy="406035"/>
          </a:xfrm>
        </p:spPr>
        <p:txBody>
          <a:bodyPr/>
          <a:lstStyle>
            <a:lvl1pPr>
              <a:defRPr sz="12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Date Month (written), Year</a:t>
            </a:r>
            <a:endParaRPr lang="en-GB" dirty="0"/>
          </a:p>
        </p:txBody>
      </p:sp>
      <p:sp>
        <p:nvSpPr>
          <p:cNvPr id="30" name="Text Placeholder 4"/>
          <p:cNvSpPr>
            <a:spLocks noGrp="1"/>
          </p:cNvSpPr>
          <p:nvPr>
            <p:ph type="body" sz="quarter" idx="13" hasCustomPrompt="1"/>
          </p:nvPr>
        </p:nvSpPr>
        <p:spPr>
          <a:xfrm>
            <a:off x="2592364" y="3818321"/>
            <a:ext cx="7059050" cy="622059"/>
          </a:xfrm>
        </p:spPr>
        <p:txBody>
          <a:bodyPr/>
          <a:lstStyle>
            <a:lvl1pPr>
              <a:defRPr sz="18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a:t>
            </a:r>
            <a:endParaRPr lang="en-GB" dirty="0"/>
          </a:p>
        </p:txBody>
      </p:sp>
      <p:grpSp>
        <p:nvGrpSpPr>
          <p:cNvPr id="7" name="Group 6"/>
          <p:cNvGrpSpPr/>
          <p:nvPr userDrawn="1"/>
        </p:nvGrpSpPr>
        <p:grpSpPr>
          <a:xfrm>
            <a:off x="953403" y="1382291"/>
            <a:ext cx="1027123" cy="1028938"/>
            <a:chOff x="1230313" y="1433513"/>
            <a:chExt cx="898525" cy="900113"/>
          </a:xfrm>
        </p:grpSpPr>
        <p:sp>
          <p:nvSpPr>
            <p:cNvPr id="8" name="Freeform 7"/>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1106874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3" name="Text Placeholder 2"/>
          <p:cNvSpPr>
            <a:spLocks noGrp="1"/>
          </p:cNvSpPr>
          <p:nvPr>
            <p:ph type="body" sz="quarter" idx="13" hasCustomPrompt="1"/>
          </p:nvPr>
        </p:nvSpPr>
        <p:spPr>
          <a:xfrm>
            <a:off x="287338" y="301625"/>
            <a:ext cx="8066087" cy="4681538"/>
          </a:xfrm>
        </p:spPr>
        <p:txBody>
          <a:bodyPr/>
          <a:lstStyle>
            <a:lvl1pPr marL="342900" indent="-342900">
              <a:buFont typeface="Arial" panose="020B0604020202020204" pitchFamily="34" charset="0"/>
              <a:buChar char="−"/>
              <a:defRPr sz="2000"/>
            </a:lvl1pPr>
            <a:lvl2pPr>
              <a:defRPr sz="1600" baseline="0"/>
            </a:lvl2pPr>
            <a:lvl3pPr marL="528607" indent="0">
              <a:buFont typeface="Arial" panose="020B0604020202020204" pitchFamily="34" charset="0"/>
              <a:buNone/>
              <a:defRPr sz="1600" baseline="0"/>
            </a:lvl3pPr>
            <a:lvl4pPr>
              <a:defRPr sz="1600"/>
            </a:lvl4pPr>
            <a:lvl5pPr>
              <a:defRPr sz="1400"/>
            </a:lvl5pPr>
          </a:lstStyle>
          <a:p>
            <a:r>
              <a:rPr lang="en-US" dirty="0"/>
              <a:t>This slide can help you create an at a glance slide that can be a summary of your complete presentation. It is equivalent to the table of contents. Make sure you stay clear and short and use from 2 to 7 points.</a:t>
            </a:r>
          </a:p>
          <a:p>
            <a:pPr lvl="1"/>
            <a:r>
              <a:rPr lang="en-US" dirty="0"/>
              <a:t>Point second level</a:t>
            </a:r>
          </a:p>
          <a:p>
            <a:pPr lvl="2"/>
            <a:r>
              <a:rPr lang="en-US" dirty="0"/>
              <a:t>Point third level</a:t>
            </a:r>
          </a:p>
          <a:p>
            <a:pPr lvl="3"/>
            <a:r>
              <a:rPr lang="en-US" dirty="0"/>
              <a:t>Point fourth level</a:t>
            </a:r>
          </a:p>
          <a:p>
            <a:pPr lvl="4"/>
            <a:r>
              <a:rPr lang="en-US" dirty="0"/>
              <a:t>Point fifth level</a:t>
            </a:r>
            <a:endParaRPr lang="en-GB" dirty="0"/>
          </a:p>
        </p:txBody>
      </p:sp>
      <p:sp>
        <p:nvSpPr>
          <p:cNvPr id="16"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May 23, 2022</a:t>
            </a:r>
            <a:endParaRPr lang="en-GB" dirty="0"/>
          </a:p>
        </p:txBody>
      </p:sp>
    </p:spTree>
    <p:extLst>
      <p:ext uri="{BB962C8B-B14F-4D97-AF65-F5344CB8AC3E}">
        <p14:creationId xmlns:p14="http://schemas.microsoft.com/office/powerpoint/2010/main" val="4748596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insert content zone">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11" name="Content Placeholder 2"/>
          <p:cNvSpPr>
            <a:spLocks noGrp="1"/>
          </p:cNvSpPr>
          <p:nvPr>
            <p:ph sz="quarter" idx="12" hasCustomPrompt="1"/>
          </p:nvPr>
        </p:nvSpPr>
        <p:spPr>
          <a:xfrm>
            <a:off x="287338" y="1022251"/>
            <a:ext cx="8642350" cy="4175671"/>
          </a:xfrm>
        </p:spPr>
        <p:txBody>
          <a:bodyPr/>
          <a:lstStyle>
            <a:lvl1pPr>
              <a:defRPr b="1"/>
            </a:lvl1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p:txBody>
      </p:sp>
      <p:sp>
        <p:nvSpPr>
          <p:cNvPr id="7"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May 23, 2022</a:t>
            </a:r>
            <a:endParaRPr lang="en-GB" dirty="0"/>
          </a:p>
        </p:txBody>
      </p:sp>
    </p:spTree>
    <p:extLst>
      <p:ext uri="{BB962C8B-B14F-4D97-AF65-F5344CB8AC3E}">
        <p14:creationId xmlns:p14="http://schemas.microsoft.com/office/powerpoint/2010/main" val="3970426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7"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May 23, 2022</a:t>
            </a:r>
            <a:endParaRPr lang="en-GB" dirty="0"/>
          </a:p>
        </p:txBody>
      </p:sp>
    </p:spTree>
    <p:extLst>
      <p:ext uri="{BB962C8B-B14F-4D97-AF65-F5344CB8AC3E}">
        <p14:creationId xmlns:p14="http://schemas.microsoft.com/office/powerpoint/2010/main" val="3814837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big message">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a:xfrm>
            <a:off x="658292" y="5592196"/>
            <a:ext cx="5678487" cy="228600"/>
          </a:xfrm>
        </p:spPr>
        <p:txBody>
          <a:bodyPr/>
          <a:lstStyle/>
          <a:p>
            <a:r>
              <a:rPr lang="en-US"/>
              <a:t>SMPG IF - CA Stream 2 - May 23, 2022</a:t>
            </a:r>
            <a:endParaRPr lang="en-GB"/>
          </a:p>
        </p:txBody>
      </p:sp>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a:defRPr sz="1800"/>
            </a:lvl1pPr>
          </a:lstStyle>
          <a:p>
            <a:r>
              <a:rPr lang="en-US" kern="0" dirty="0"/>
              <a:t>Your title – keep it short, size can vary between 14pt and 24pt</a:t>
            </a:r>
            <a:endParaRPr lang="en-GB" kern="0" dirty="0"/>
          </a:p>
        </p:txBody>
      </p:sp>
      <p:sp>
        <p:nvSpPr>
          <p:cNvPr id="12" name="Text Placeholder 2"/>
          <p:cNvSpPr>
            <a:spLocks noGrp="1"/>
          </p:cNvSpPr>
          <p:nvPr>
            <p:ph type="body" sz="quarter" idx="12" hasCustomPrompt="1"/>
          </p:nvPr>
        </p:nvSpPr>
        <p:spPr>
          <a:xfrm>
            <a:off x="287339" y="1022251"/>
            <a:ext cx="8641729" cy="4176464"/>
          </a:xfrm>
        </p:spPr>
        <p:txBody>
          <a:bodyPr/>
          <a:lstStyle>
            <a:lvl1pPr>
              <a:defRPr sz="3200"/>
            </a:lvl1pPr>
          </a:lstStyle>
          <a:p>
            <a:pPr lvl="0"/>
            <a:r>
              <a:rPr lang="en-US"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a:t>standardised</a:t>
            </a:r>
            <a:r>
              <a:rPr lang="en-US" dirty="0"/>
              <a:t> financial messages. </a:t>
            </a:r>
          </a:p>
        </p:txBody>
      </p:sp>
      <p:pic>
        <p:nvPicPr>
          <p:cNvPr id="6" name="Picture 4" descr="\\BE-FILE01\jlittre$\MyData\01. STANDARDS\01. STD DEVELOPMENT DOMAINS\1. Securities\01. SMPG Global\LOGO\FINAL LOGO\Logo+Mott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718" y="5538674"/>
            <a:ext cx="775199" cy="335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7724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anc slide">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7"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May 23, 2022</a:t>
            </a:r>
            <a:endParaRPr lang="en-GB" dirty="0"/>
          </a:p>
        </p:txBody>
      </p:sp>
    </p:spTree>
    <p:extLst>
      <p:ext uri="{BB962C8B-B14F-4D97-AF65-F5344CB8AC3E}">
        <p14:creationId xmlns:p14="http://schemas.microsoft.com/office/powerpoint/2010/main" val="2732919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big message">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sz="1800"/>
            </a:lvl1pPr>
          </a:lstStyle>
          <a:p>
            <a:r>
              <a:rPr lang="en-US" kern="0" dirty="0"/>
              <a:t>Your title – keep it short, size can vary between 14pt and 24pt</a:t>
            </a:r>
            <a:endParaRPr lang="en-GB" kern="0" dirty="0"/>
          </a:p>
        </p:txBody>
      </p:sp>
      <p:sp>
        <p:nvSpPr>
          <p:cNvPr id="12" name="Text Placeholder 2"/>
          <p:cNvSpPr>
            <a:spLocks noGrp="1"/>
          </p:cNvSpPr>
          <p:nvPr>
            <p:ph type="body" sz="quarter" idx="12" hasCustomPrompt="1"/>
          </p:nvPr>
        </p:nvSpPr>
        <p:spPr>
          <a:xfrm>
            <a:off x="287338" y="1022251"/>
            <a:ext cx="8641729" cy="4176464"/>
          </a:xfrm>
        </p:spPr>
        <p:txBody>
          <a:bodyPr/>
          <a:lstStyle>
            <a:lvl1pPr>
              <a:defRPr sz="3200"/>
            </a:lvl1pPr>
          </a:lstStyle>
          <a:p>
            <a:pPr lvl="0"/>
            <a:r>
              <a:rPr lang="en-US"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a:t>standardised</a:t>
            </a:r>
            <a:r>
              <a:rPr lang="en-US" dirty="0"/>
              <a:t> financial messages. </a:t>
            </a:r>
          </a:p>
        </p:txBody>
      </p:sp>
      <p:sp>
        <p:nvSpPr>
          <p:cNvPr id="7"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May 23, 2022</a:t>
            </a:r>
            <a:endParaRPr lang="en-GB" dirty="0"/>
          </a:p>
        </p:txBody>
      </p:sp>
    </p:spTree>
    <p:extLst>
      <p:ext uri="{BB962C8B-B14F-4D97-AF65-F5344CB8AC3E}">
        <p14:creationId xmlns:p14="http://schemas.microsoft.com/office/powerpoint/2010/main" val="22760110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5" name="Text Placeholder 4"/>
          <p:cNvSpPr>
            <a:spLocks noGrp="1"/>
          </p:cNvSpPr>
          <p:nvPr>
            <p:ph type="body" sz="quarter" idx="12" hasCustomPrompt="1"/>
          </p:nvPr>
        </p:nvSpPr>
        <p:spPr>
          <a:xfrm>
            <a:off x="658292" y="517525"/>
            <a:ext cx="8064500" cy="3961110"/>
          </a:xfrm>
        </p:spPr>
        <p:txBody>
          <a:bodyPr/>
          <a:lstStyle>
            <a:lvl1pPr>
              <a:defRPr sz="3600" b="0">
                <a:latin typeface="+mj-lt"/>
              </a:defRPr>
            </a:lvl1pPr>
            <a:lvl2pPr>
              <a:defRPr sz="4000" b="1"/>
            </a:lvl2pPr>
            <a:lvl3pPr>
              <a:defRPr sz="4000" b="1"/>
            </a:lvl3pPr>
            <a:lvl4pPr>
              <a:defRPr sz="4000" b="1"/>
            </a:lvl4pPr>
            <a:lvl5pPr>
              <a:defRPr sz="3600" b="1"/>
            </a:lvl5pPr>
          </a:lstStyle>
          <a:p>
            <a:pPr lvl="0"/>
            <a:r>
              <a:rPr lang="en-US" dirty="0"/>
              <a:t>It is change, continuing change, inevitable change, that is the dominant factor in society today. No sensible decision can be made any longer without taking into account not only the world as it is, but the world as it will be.</a:t>
            </a:r>
          </a:p>
        </p:txBody>
      </p:sp>
      <p:sp>
        <p:nvSpPr>
          <p:cNvPr id="3" name="Text Placeholder 2"/>
          <p:cNvSpPr>
            <a:spLocks noGrp="1"/>
          </p:cNvSpPr>
          <p:nvPr>
            <p:ph type="body" sz="quarter" idx="13" hasCustomPrompt="1"/>
          </p:nvPr>
        </p:nvSpPr>
        <p:spPr>
          <a:xfrm>
            <a:off x="658292" y="4622800"/>
            <a:ext cx="8066088" cy="503238"/>
          </a:xfrm>
        </p:spPr>
        <p:txBody>
          <a:bodyPr/>
          <a:lstStyle>
            <a:lvl1pPr marL="285750" indent="-285750">
              <a:buFont typeface="Arial" panose="020B0604020202020204" pitchFamily="34" charset="0"/>
              <a:buChar char="̶"/>
              <a:defRPr b="0"/>
            </a:lvl1pPr>
          </a:lstStyle>
          <a:p>
            <a:pPr lvl="0"/>
            <a:r>
              <a:rPr lang="en-US" dirty="0"/>
              <a:t>Isaac Asimov</a:t>
            </a:r>
            <a:endParaRPr lang="en-GB" dirty="0"/>
          </a:p>
        </p:txBody>
      </p:sp>
      <p:sp>
        <p:nvSpPr>
          <p:cNvPr id="7"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May 23, 2022</a:t>
            </a:r>
            <a:endParaRPr lang="en-GB" dirty="0"/>
          </a:p>
        </p:txBody>
      </p:sp>
    </p:spTree>
    <p:extLst>
      <p:ext uri="{BB962C8B-B14F-4D97-AF65-F5344CB8AC3E}">
        <p14:creationId xmlns:p14="http://schemas.microsoft.com/office/powerpoint/2010/main" val="26684244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2 columns">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3" name="Text Placeholder 2"/>
          <p:cNvSpPr>
            <a:spLocks noGrp="1"/>
          </p:cNvSpPr>
          <p:nvPr>
            <p:ph type="body" sz="quarter" idx="14" hasCustomPrompt="1"/>
          </p:nvPr>
        </p:nvSpPr>
        <p:spPr>
          <a:xfrm>
            <a:off x="287338" y="1022350"/>
            <a:ext cx="4105275" cy="4032250"/>
          </a:xfrm>
        </p:spPr>
        <p:txBody>
          <a:bodyPr/>
          <a:lstStyle>
            <a:lvl1pPr>
              <a:defRPr sz="1400" b="1"/>
            </a:lvl1pPr>
            <a:lvl2pPr>
              <a:defRPr b="0"/>
            </a:lvl2pPr>
            <a:lvl3pPr marL="744174" indent="-215567">
              <a:buFont typeface="Arial" panose="020B0604020202020204" pitchFamily="34" charset="0"/>
              <a:buChar char="−"/>
              <a:defRPr b="0"/>
            </a:lvl3pPr>
            <a:lvl4pPr>
              <a:defRPr b="0" baseline="0"/>
            </a:lvl4pPr>
            <a:lvl5pPr>
              <a:defRPr b="0"/>
            </a:lvl5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Point second level</a:t>
            </a:r>
          </a:p>
          <a:p>
            <a:pPr lvl="2"/>
            <a:r>
              <a:rPr lang="en-US" dirty="0"/>
              <a:t>Point third level</a:t>
            </a:r>
          </a:p>
          <a:p>
            <a:pPr lvl="3"/>
            <a:r>
              <a:rPr lang="en-US" dirty="0"/>
              <a:t>Point fourth level</a:t>
            </a:r>
          </a:p>
          <a:p>
            <a:pPr lvl="4"/>
            <a:r>
              <a:rPr lang="en-US" dirty="0"/>
              <a:t>Point fifth level</a:t>
            </a:r>
            <a:endParaRPr lang="en-GB" dirty="0"/>
          </a:p>
        </p:txBody>
      </p:sp>
      <p:sp>
        <p:nvSpPr>
          <p:cNvPr id="13" name="Text Placeholder 2"/>
          <p:cNvSpPr>
            <a:spLocks noGrp="1"/>
          </p:cNvSpPr>
          <p:nvPr>
            <p:ph type="body" sz="quarter" idx="15" hasCustomPrompt="1"/>
          </p:nvPr>
        </p:nvSpPr>
        <p:spPr>
          <a:xfrm>
            <a:off x="4787255" y="1022251"/>
            <a:ext cx="4105275"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May 23, 2022</a:t>
            </a:r>
            <a:endParaRPr lang="en-GB" dirty="0"/>
          </a:p>
        </p:txBody>
      </p:sp>
    </p:spTree>
    <p:extLst>
      <p:ext uri="{BB962C8B-B14F-4D97-AF65-F5344CB8AC3E}">
        <p14:creationId xmlns:p14="http://schemas.microsoft.com/office/powerpoint/2010/main" val="18312638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3 columns">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12" name="Rectangle 34"/>
          <p:cNvSpPr>
            <a:spLocks noGrp="1" noChangeArrowheads="1"/>
          </p:cNvSpPr>
          <p:nvPr>
            <p:ph type="title" hasCustomPrompt="1"/>
          </p:nvPr>
        </p:nvSpPr>
        <p:spPr bwMode="auto">
          <a:xfrm>
            <a:off x="287338" y="302171"/>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11" name="Text Placeholder 2"/>
          <p:cNvSpPr>
            <a:spLocks noGrp="1"/>
          </p:cNvSpPr>
          <p:nvPr>
            <p:ph type="body" sz="quarter" idx="15" hasCustomPrompt="1"/>
          </p:nvPr>
        </p:nvSpPr>
        <p:spPr>
          <a:xfrm>
            <a:off x="287338" y="1022350"/>
            <a:ext cx="3097113"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Text Placeholder 2"/>
          <p:cNvSpPr>
            <a:spLocks noGrp="1"/>
          </p:cNvSpPr>
          <p:nvPr>
            <p:ph type="body" sz="quarter" idx="16" hasCustomPrompt="1"/>
          </p:nvPr>
        </p:nvSpPr>
        <p:spPr>
          <a:xfrm>
            <a:off x="3816499" y="1022251"/>
            <a:ext cx="3097113"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2"/>
          <p:cNvSpPr>
            <a:spLocks noGrp="1"/>
          </p:cNvSpPr>
          <p:nvPr>
            <p:ph type="body" sz="quarter" idx="17" hasCustomPrompt="1"/>
          </p:nvPr>
        </p:nvSpPr>
        <p:spPr>
          <a:xfrm>
            <a:off x="7399789" y="1022251"/>
            <a:ext cx="3097113"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May 23, 2022</a:t>
            </a:r>
            <a:endParaRPr lang="en-GB" dirty="0"/>
          </a:p>
        </p:txBody>
      </p:sp>
    </p:spTree>
    <p:extLst>
      <p:ext uri="{BB962C8B-B14F-4D97-AF65-F5344CB8AC3E}">
        <p14:creationId xmlns:p14="http://schemas.microsoft.com/office/powerpoint/2010/main" val="30387418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4 columns">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16" name="Text Placeholder 2"/>
          <p:cNvSpPr>
            <a:spLocks noGrp="1"/>
          </p:cNvSpPr>
          <p:nvPr>
            <p:ph type="body" sz="quarter" idx="17" hasCustomPrompt="1"/>
          </p:nvPr>
        </p:nvSpPr>
        <p:spPr>
          <a:xfrm>
            <a:off x="287339" y="1022350"/>
            <a:ext cx="2407256"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2"/>
          <p:cNvSpPr>
            <a:spLocks noGrp="1"/>
          </p:cNvSpPr>
          <p:nvPr>
            <p:ph type="body" sz="quarter" idx="18" hasCustomPrompt="1"/>
          </p:nvPr>
        </p:nvSpPr>
        <p:spPr>
          <a:xfrm>
            <a:off x="2907997" y="1022251"/>
            <a:ext cx="2407256"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9" name="Text Placeholder 2"/>
          <p:cNvSpPr>
            <a:spLocks noGrp="1"/>
          </p:cNvSpPr>
          <p:nvPr>
            <p:ph type="body" sz="quarter" idx="19" hasCustomPrompt="1"/>
          </p:nvPr>
        </p:nvSpPr>
        <p:spPr>
          <a:xfrm>
            <a:off x="5527886" y="1022251"/>
            <a:ext cx="2407256"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
          <p:cNvSpPr>
            <a:spLocks noGrp="1"/>
          </p:cNvSpPr>
          <p:nvPr>
            <p:ph type="body" sz="quarter" idx="20" hasCustomPrompt="1"/>
          </p:nvPr>
        </p:nvSpPr>
        <p:spPr>
          <a:xfrm>
            <a:off x="8106758" y="1022251"/>
            <a:ext cx="2407256"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4"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May 23, 2022</a:t>
            </a:r>
            <a:endParaRPr lang="en-GB" dirty="0"/>
          </a:p>
        </p:txBody>
      </p:sp>
    </p:spTree>
    <p:extLst>
      <p:ext uri="{BB962C8B-B14F-4D97-AF65-F5344CB8AC3E}">
        <p14:creationId xmlns:p14="http://schemas.microsoft.com/office/powerpoint/2010/main" val="15389392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ivider or Highlight slide Green">
    <p:bg>
      <p:bgPr>
        <a:solidFill>
          <a:schemeClr val="tx2"/>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grpSp>
        <p:nvGrpSpPr>
          <p:cNvPr id="8" name="Group 7"/>
          <p:cNvGrpSpPr/>
          <p:nvPr userDrawn="1"/>
        </p:nvGrpSpPr>
        <p:grpSpPr>
          <a:xfrm>
            <a:off x="286418" y="5558755"/>
            <a:ext cx="288363" cy="288873"/>
            <a:chOff x="1230313" y="1433513"/>
            <a:chExt cx="898525" cy="900113"/>
          </a:xfrm>
        </p:grpSpPr>
        <p:sp>
          <p:nvSpPr>
            <p:cNvPr id="9" name="Freeform 8"/>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3" name="Text Placeholder 2"/>
          <p:cNvSpPr>
            <a:spLocks noGrp="1"/>
          </p:cNvSpPr>
          <p:nvPr>
            <p:ph type="body" sz="quarter" idx="12" hasCustomPrompt="1"/>
          </p:nvPr>
        </p:nvSpPr>
        <p:spPr>
          <a:xfrm>
            <a:off x="283745" y="301625"/>
            <a:ext cx="10230268" cy="4897090"/>
          </a:xfrm>
        </p:spPr>
        <p:txBody>
          <a:bodyPr/>
          <a:lstStyle>
            <a:lvl1pPr marL="571500" indent="-571500">
              <a:buFont typeface="Arial" panose="020B0604020202020204" pitchFamily="34" charset="0"/>
              <a:buChar char="−"/>
              <a:defRPr sz="3600">
                <a:solidFill>
                  <a:schemeClr val="bg1"/>
                </a:solidFill>
              </a:defRPr>
            </a:lvl1pPr>
            <a:lvl2pPr>
              <a:defRPr sz="2800">
                <a:solidFill>
                  <a:schemeClr val="bg1"/>
                </a:solidFill>
              </a:defRPr>
            </a:lvl2pPr>
            <a:lvl3pPr marL="985807" indent="-457200">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lvl="0"/>
            <a:r>
              <a:rPr lang="en-US" dirty="0"/>
              <a:t>You can use it as divider or highlight slide. Make it short, clear and pretty. If used as a highlight slide, size of the text should be 35pt. If used as a divider slide, content can be much smaller – 18pt.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Footer Placeholder 3"/>
          <p:cNvSpPr>
            <a:spLocks noGrp="1"/>
          </p:cNvSpPr>
          <p:nvPr>
            <p:ph type="ftr" sz="quarter" idx="10"/>
          </p:nvPr>
        </p:nvSpPr>
        <p:spPr>
          <a:xfrm>
            <a:off x="658292" y="5592196"/>
            <a:ext cx="8918847" cy="228600"/>
          </a:xfrm>
        </p:spPr>
        <p:txBody>
          <a:bodyPr/>
          <a:lstStyle>
            <a:lvl1pPr>
              <a:defRPr>
                <a:solidFill>
                  <a:schemeClr val="bg1"/>
                </a:solidFill>
              </a:defRPr>
            </a:lvl1pPr>
          </a:lstStyle>
          <a:p>
            <a:r>
              <a:rPr lang="en-US"/>
              <a:t>SMPG IF - CA Stream 2 - May 23, 2022</a:t>
            </a:r>
            <a:endParaRPr lang="en-GB" dirty="0"/>
          </a:p>
        </p:txBody>
      </p:sp>
    </p:spTree>
    <p:extLst>
      <p:ext uri="{BB962C8B-B14F-4D97-AF65-F5344CB8AC3E}">
        <p14:creationId xmlns:p14="http://schemas.microsoft.com/office/powerpoint/2010/main" val="202451256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Divider or Highlight slide Purpl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grpSp>
        <p:nvGrpSpPr>
          <p:cNvPr id="15" name="Group 14"/>
          <p:cNvGrpSpPr/>
          <p:nvPr userDrawn="1"/>
        </p:nvGrpSpPr>
        <p:grpSpPr>
          <a:xfrm>
            <a:off x="286418" y="5558755"/>
            <a:ext cx="288363" cy="288873"/>
            <a:chOff x="1230313" y="1433513"/>
            <a:chExt cx="898525" cy="900113"/>
          </a:xfrm>
        </p:grpSpPr>
        <p:sp>
          <p:nvSpPr>
            <p:cNvPr id="16" name="Freeform 15"/>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4" name="Text Placeholder 2"/>
          <p:cNvSpPr>
            <a:spLocks noGrp="1"/>
          </p:cNvSpPr>
          <p:nvPr>
            <p:ph type="body" sz="quarter" idx="12" hasCustomPrompt="1"/>
          </p:nvPr>
        </p:nvSpPr>
        <p:spPr>
          <a:xfrm>
            <a:off x="283745" y="301625"/>
            <a:ext cx="10230268" cy="4897090"/>
          </a:xfrm>
        </p:spPr>
        <p:txBody>
          <a:bodyPr/>
          <a:lstStyle>
            <a:lvl1pPr marL="571500" indent="-571500">
              <a:buFont typeface="Arial" panose="020B0604020202020204" pitchFamily="34" charset="0"/>
              <a:buChar char="−"/>
              <a:defRPr sz="3600">
                <a:solidFill>
                  <a:schemeClr val="bg1"/>
                </a:solidFill>
              </a:defRPr>
            </a:lvl1pPr>
            <a:lvl2pPr>
              <a:defRPr sz="2800">
                <a:solidFill>
                  <a:schemeClr val="bg1"/>
                </a:solidFill>
              </a:defRPr>
            </a:lvl2pPr>
            <a:lvl3pPr marL="985807" indent="-457200">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lvl="0"/>
            <a:r>
              <a:rPr lang="en-US" dirty="0"/>
              <a:t>You can use it as divider or highlight slide. Make it short, clear and pretty. If used as a highlight slide, size of the text should be 35pt. If used as a divider slide, content can be much smaller – 18pt.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3" name="Footer Placeholder 3"/>
          <p:cNvSpPr>
            <a:spLocks noGrp="1"/>
          </p:cNvSpPr>
          <p:nvPr>
            <p:ph type="ftr" sz="quarter" idx="10"/>
          </p:nvPr>
        </p:nvSpPr>
        <p:spPr>
          <a:xfrm>
            <a:off x="658292" y="5592196"/>
            <a:ext cx="8918847" cy="228600"/>
          </a:xfrm>
        </p:spPr>
        <p:txBody>
          <a:bodyPr/>
          <a:lstStyle>
            <a:lvl1pPr>
              <a:defRPr>
                <a:solidFill>
                  <a:schemeClr val="bg1"/>
                </a:solidFill>
              </a:defRPr>
            </a:lvl1pPr>
          </a:lstStyle>
          <a:p>
            <a:r>
              <a:rPr lang="en-US"/>
              <a:t>SMPG IF - CA Stream 2 - May 23, 2022</a:t>
            </a:r>
            <a:endParaRPr lang="en-GB" dirty="0"/>
          </a:p>
        </p:txBody>
      </p:sp>
    </p:spTree>
    <p:extLst>
      <p:ext uri="{BB962C8B-B14F-4D97-AF65-F5344CB8AC3E}">
        <p14:creationId xmlns:p14="http://schemas.microsoft.com/office/powerpoint/2010/main" val="62495616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Divider or Highlight slide Orang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4" name="Footer Placeholder 3"/>
          <p:cNvSpPr>
            <a:spLocks noGrp="1"/>
          </p:cNvSpPr>
          <p:nvPr>
            <p:ph type="ftr" sz="quarter" idx="10"/>
          </p:nvPr>
        </p:nvSpPr>
        <p:spPr>
          <a:xfrm>
            <a:off x="658292" y="5592196"/>
            <a:ext cx="8918847" cy="228600"/>
          </a:xfrm>
        </p:spPr>
        <p:txBody>
          <a:bodyPr/>
          <a:lstStyle>
            <a:lvl1pPr>
              <a:defRPr>
                <a:solidFill>
                  <a:schemeClr val="bg1"/>
                </a:solidFill>
              </a:defRPr>
            </a:lvl1pPr>
          </a:lstStyle>
          <a:p>
            <a:r>
              <a:rPr lang="en-US"/>
              <a:t>SMPG IF - CA Stream 2 - May 23, 2022</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grpSp>
        <p:nvGrpSpPr>
          <p:cNvPr id="29" name="Group 28"/>
          <p:cNvGrpSpPr/>
          <p:nvPr userDrawn="1"/>
        </p:nvGrpSpPr>
        <p:grpSpPr>
          <a:xfrm>
            <a:off x="286418" y="5558755"/>
            <a:ext cx="288363" cy="288873"/>
            <a:chOff x="1230313" y="1433513"/>
            <a:chExt cx="898525" cy="900113"/>
          </a:xfrm>
        </p:grpSpPr>
        <p:sp>
          <p:nvSpPr>
            <p:cNvPr id="30" name="Freeform 29"/>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4" name="Text Placeholder 2"/>
          <p:cNvSpPr>
            <a:spLocks noGrp="1"/>
          </p:cNvSpPr>
          <p:nvPr>
            <p:ph type="body" sz="quarter" idx="12" hasCustomPrompt="1"/>
          </p:nvPr>
        </p:nvSpPr>
        <p:spPr>
          <a:xfrm>
            <a:off x="283745" y="301625"/>
            <a:ext cx="10230268" cy="4897090"/>
          </a:xfrm>
        </p:spPr>
        <p:txBody>
          <a:bodyPr/>
          <a:lstStyle>
            <a:lvl1pPr marL="571500" indent="-571500">
              <a:buFont typeface="Arial" panose="020B0604020202020204" pitchFamily="34" charset="0"/>
              <a:buChar char="−"/>
              <a:defRPr sz="3600">
                <a:solidFill>
                  <a:schemeClr val="bg1"/>
                </a:solidFill>
              </a:defRPr>
            </a:lvl1pPr>
            <a:lvl2pPr>
              <a:defRPr sz="2800">
                <a:solidFill>
                  <a:schemeClr val="bg1"/>
                </a:solidFill>
              </a:defRPr>
            </a:lvl2pPr>
            <a:lvl3pPr marL="985807" indent="-457200">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lvl="0"/>
            <a:r>
              <a:rPr lang="en-US" dirty="0"/>
              <a:t>You can use it as divider or highlight slide. Make it short, clear and pretty. If used as a highlight slide, size of the text should be 35pt. If used as a divider slide, content can be much smaller – 18pt.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265839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2" name="Footer Placeholder 3"/>
          <p:cNvSpPr>
            <a:spLocks noGrp="1"/>
          </p:cNvSpPr>
          <p:nvPr>
            <p:ph type="ftr" sz="quarter" idx="3"/>
          </p:nvPr>
        </p:nvSpPr>
        <p:spPr>
          <a:xfrm>
            <a:off x="658292" y="5592196"/>
            <a:ext cx="5678487" cy="228600"/>
          </a:xfrm>
          <a:prstGeom prst="rect">
            <a:avLst/>
          </a:prstGeom>
        </p:spPr>
        <p:txBody>
          <a:bodyPr/>
          <a:lstStyle>
            <a:lvl1pPr>
              <a:defRPr sz="800">
                <a:solidFill>
                  <a:schemeClr val="tx2"/>
                </a:solidFill>
              </a:defRPr>
            </a:lvl1pPr>
          </a:lstStyle>
          <a:p>
            <a:r>
              <a:rPr lang="en-US"/>
              <a:t>SMPG IF - CA Stream 2 - May 23, 2022</a:t>
            </a:r>
            <a:endParaRPr lang="en-GB" dirty="0"/>
          </a:p>
        </p:txBody>
      </p:sp>
      <p:sp>
        <p:nvSpPr>
          <p:cNvPr id="3" name="Slide Number Placeholder 4"/>
          <p:cNvSpPr>
            <a:spLocks noGrp="1"/>
          </p:cNvSpPr>
          <p:nvPr>
            <p:ph type="sldNum" sz="quarter" idx="4"/>
          </p:nvPr>
        </p:nvSpPr>
        <p:spPr>
          <a:xfrm>
            <a:off x="9823251" y="5592196"/>
            <a:ext cx="762000" cy="228600"/>
          </a:xfrm>
          <a:prstGeom prst="rect">
            <a:avLst/>
          </a:prstGeom>
        </p:spPr>
        <p:txBody>
          <a:bodyPr/>
          <a:lstStyle>
            <a:lvl1pPr algn="r">
              <a:defRPr sz="800">
                <a:solidFill>
                  <a:schemeClr val="tx2"/>
                </a:solidFill>
              </a:defRPr>
            </a:lvl1pPr>
          </a:lstStyle>
          <a:p>
            <a:fld id="{F17889F7-7963-4A16-ADF8-FEE4D97DC541}" type="slidenum">
              <a:rPr lang="en-GB" smtClean="0"/>
              <a:pPr/>
              <a:t>‹#›</a:t>
            </a:fld>
            <a:endParaRPr lang="en-GB"/>
          </a:p>
        </p:txBody>
      </p:sp>
      <p:sp>
        <p:nvSpPr>
          <p:cNvPr id="4" name="Rectangle 3"/>
          <p:cNvSpPr/>
          <p:nvPr userDrawn="1"/>
        </p:nvSpPr>
        <p:spPr bwMode="auto">
          <a:xfrm>
            <a:off x="0"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107970" tIns="53985" rIns="107970" bIns="53985" numCol="1" spcCol="0" rtlCol="0" anchor="t" anchorCtr="0" compatLnSpc="1">
            <a:prstTxWarp prst="textNoShape">
              <a:avLst/>
            </a:prstTxWarp>
          </a:bodyPr>
          <a:lstStyle/>
          <a:p>
            <a:pPr defTabSz="1079708"/>
            <a:endParaRPr lang="en-GB" dirty="0"/>
          </a:p>
        </p:txBody>
      </p:sp>
      <p:sp>
        <p:nvSpPr>
          <p:cNvPr id="5" name="TextBox 4"/>
          <p:cNvSpPr txBox="1"/>
          <p:nvPr userDrawn="1"/>
        </p:nvSpPr>
        <p:spPr>
          <a:xfrm>
            <a:off x="4790673" y="3902571"/>
            <a:ext cx="1220003" cy="276999"/>
          </a:xfrm>
          <a:prstGeom prst="rect">
            <a:avLst/>
          </a:prstGeom>
          <a:noFill/>
          <a:ln>
            <a:noFill/>
          </a:ln>
        </p:spPr>
        <p:txBody>
          <a:bodyPr wrap="square" rtlCol="0">
            <a:spAutoFit/>
          </a:bodyPr>
          <a:lstStyle/>
          <a:p>
            <a:pPr algn="ctr"/>
            <a:r>
              <a:rPr lang="en-GB" sz="1200" dirty="0">
                <a:solidFill>
                  <a:schemeClr val="bg1"/>
                </a:solidFill>
              </a:rPr>
              <a:t>www.swift.com</a:t>
            </a:r>
            <a:endParaRPr lang="en-GB" sz="1050" dirty="0">
              <a:solidFill>
                <a:schemeClr val="bg1"/>
              </a:solidFill>
            </a:endParaRPr>
          </a:p>
        </p:txBody>
      </p:sp>
      <p:grpSp>
        <p:nvGrpSpPr>
          <p:cNvPr id="14" name="Group 13"/>
          <p:cNvGrpSpPr/>
          <p:nvPr userDrawn="1"/>
        </p:nvGrpSpPr>
        <p:grpSpPr>
          <a:xfrm>
            <a:off x="4774949" y="2317121"/>
            <a:ext cx="1251449" cy="1253662"/>
            <a:chOff x="1230313" y="1433513"/>
            <a:chExt cx="898525" cy="900113"/>
          </a:xfrm>
        </p:grpSpPr>
        <p:sp>
          <p:nvSpPr>
            <p:cNvPr id="15" name="Freeform 14"/>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09702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a:xfrm>
            <a:off x="658292" y="5592196"/>
            <a:ext cx="5678487" cy="228600"/>
          </a:xfrm>
        </p:spPr>
        <p:txBody>
          <a:bodyPr/>
          <a:lstStyle/>
          <a:p>
            <a:r>
              <a:rPr lang="en-US"/>
              <a:t>SMPG IF - CA Stream 2 - May 23, 2022</a:t>
            </a:r>
            <a:endParaRPr lang="en-GB"/>
          </a:p>
        </p:txBody>
      </p:sp>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5" name="Text Placeholder 4"/>
          <p:cNvSpPr>
            <a:spLocks noGrp="1"/>
          </p:cNvSpPr>
          <p:nvPr>
            <p:ph type="body" sz="quarter" idx="12" hasCustomPrompt="1"/>
          </p:nvPr>
        </p:nvSpPr>
        <p:spPr>
          <a:xfrm>
            <a:off x="288504" y="301625"/>
            <a:ext cx="8064500" cy="4681538"/>
          </a:xfrm>
        </p:spPr>
        <p:txBody>
          <a:bodyPr/>
          <a:lstStyle>
            <a:lvl1pPr marL="342879" indent="-342879">
              <a:buFont typeface="Arial" panose="020B0604020202020204" pitchFamily="34" charset="0"/>
              <a:buChar char="̶"/>
              <a:defRPr sz="2400" b="1" baseline="0"/>
            </a:lvl1pPr>
            <a:lvl2pPr>
              <a:defRPr sz="2400" b="1"/>
            </a:lvl2pPr>
            <a:lvl3pPr>
              <a:defRPr sz="2400" b="1"/>
            </a:lvl3pPr>
            <a:lvl4pPr>
              <a:defRPr sz="2400" b="1"/>
            </a:lvl4pPr>
            <a:lvl5pPr marL="1214600" indent="0">
              <a:buNone/>
              <a:defRPr sz="2400" b="1"/>
            </a:lvl5pPr>
            <a:lvl6pPr>
              <a:defRPr sz="2400" b="1"/>
            </a:lvl6pPr>
            <a:lvl7pPr>
              <a:defRPr sz="2400" b="1"/>
            </a:lvl7pPr>
          </a:lstStyle>
          <a:p>
            <a:r>
              <a:rPr lang="en-US" dirty="0"/>
              <a:t>This slide can help you create an at a glance slide that can be a summary of your complete presentation. It is equivalent to the table of contents. Make sure you stay clear and short and use from 2 to 7 points.</a:t>
            </a:r>
          </a:p>
          <a:p>
            <a:r>
              <a:rPr lang="en-US" dirty="0"/>
              <a:t>Point 1</a:t>
            </a:r>
          </a:p>
          <a:p>
            <a:pPr lvl="1"/>
            <a:r>
              <a:rPr lang="en-US" dirty="0"/>
              <a:t>Sub point 2</a:t>
            </a:r>
          </a:p>
          <a:p>
            <a:pPr lvl="2"/>
            <a:r>
              <a:rPr lang="en-US" dirty="0"/>
              <a:t>Sub point 3</a:t>
            </a:r>
          </a:p>
          <a:p>
            <a:pPr lvl="3"/>
            <a:r>
              <a:rPr lang="en-US" dirty="0"/>
              <a:t>Sub point 4</a:t>
            </a:r>
          </a:p>
          <a:p>
            <a:pPr lvl="5"/>
            <a:r>
              <a:rPr lang="en-US" dirty="0"/>
              <a:t>Sub point 5 </a:t>
            </a:r>
          </a:p>
          <a:p>
            <a:pPr lvl="6"/>
            <a:r>
              <a:rPr lang="en-US" dirty="0"/>
              <a:t>Sub point 6</a:t>
            </a:r>
          </a:p>
        </p:txBody>
      </p:sp>
      <p:pic>
        <p:nvPicPr>
          <p:cNvPr id="6" name="Picture 4" descr="\\BE-FILE01\jlittre$\MyData\01. STANDARDS\01. STD DEVELOPMENT DOMAINS\1. Securities\01. SMPG Global\LOGO\FINAL LOGO\Logo+Mott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718" y="5558755"/>
            <a:ext cx="775199" cy="335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3215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Opening slide">
    <p:spTree>
      <p:nvGrpSpPr>
        <p:cNvPr id="1" name=""/>
        <p:cNvGrpSpPr/>
        <p:nvPr/>
      </p:nvGrpSpPr>
      <p:grpSpPr>
        <a:xfrm>
          <a:off x="0" y="0"/>
          <a:ext cx="0" cy="0"/>
          <a:chOff x="0" y="0"/>
          <a:chExt cx="0" cy="0"/>
        </a:xfrm>
      </p:grpSpPr>
      <p:sp>
        <p:nvSpPr>
          <p:cNvPr id="25" name="Rectangle 24"/>
          <p:cNvSpPr/>
          <p:nvPr userDrawn="1"/>
        </p:nvSpPr>
        <p:spPr bwMode="auto">
          <a:xfrm>
            <a:off x="-394"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107967" tIns="53983" rIns="107967" bIns="53983" numCol="1" rtlCol="0" anchor="t" anchorCtr="0" compatLnSpc="1">
            <a:prstTxWarp prst="textNoShape">
              <a:avLst/>
            </a:prstTxWarp>
          </a:bodyPr>
          <a:lstStyle/>
          <a:p>
            <a:pPr defTabSz="1079676"/>
            <a:endParaRPr lang="en-GB" dirty="0"/>
          </a:p>
        </p:txBody>
      </p:sp>
      <p:sp>
        <p:nvSpPr>
          <p:cNvPr id="26" name="Title"/>
          <p:cNvSpPr>
            <a:spLocks noGrp="1" noChangeArrowheads="1"/>
          </p:cNvSpPr>
          <p:nvPr>
            <p:ph type="ctrTitle" hasCustomPrompt="1"/>
          </p:nvPr>
        </p:nvSpPr>
        <p:spPr>
          <a:xfrm>
            <a:off x="2598932" y="1484271"/>
            <a:ext cx="7053033" cy="2274284"/>
          </a:xfrm>
        </p:spPr>
        <p:txBody>
          <a:bodyPr/>
          <a:lstStyle>
            <a:lvl1pPr>
              <a:defRPr sz="4000" baseline="0">
                <a:solidFill>
                  <a:schemeClr val="bg1"/>
                </a:solidFill>
                <a:latin typeface="+mn-lt"/>
              </a:defRPr>
            </a:lvl1pPr>
          </a:lstStyle>
          <a:p>
            <a:r>
              <a:rPr lang="en-US" dirty="0"/>
              <a:t>Keep your title short </a:t>
            </a:r>
            <a:br>
              <a:rPr lang="en-US" dirty="0"/>
            </a:br>
            <a:r>
              <a:rPr lang="en-US" dirty="0"/>
              <a:t>and concise,</a:t>
            </a:r>
            <a:br>
              <a:rPr lang="en-US" dirty="0"/>
            </a:br>
            <a:r>
              <a:rPr lang="en-US" dirty="0"/>
              <a:t>maximum 3 lines</a:t>
            </a:r>
            <a:endParaRPr lang="en-GB" dirty="0"/>
          </a:p>
        </p:txBody>
      </p:sp>
      <p:sp>
        <p:nvSpPr>
          <p:cNvPr id="28" name="Text Placeholder 4"/>
          <p:cNvSpPr>
            <a:spLocks noGrp="1"/>
          </p:cNvSpPr>
          <p:nvPr>
            <p:ph type="body" sz="quarter" idx="12" hasCustomPrompt="1"/>
          </p:nvPr>
        </p:nvSpPr>
        <p:spPr>
          <a:xfrm>
            <a:off x="2592363" y="4898441"/>
            <a:ext cx="2666587" cy="406035"/>
          </a:xfrm>
        </p:spPr>
        <p:txBody>
          <a:bodyPr/>
          <a:lstStyle>
            <a:lvl1pPr>
              <a:defRPr sz="12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Date Month (written), Year</a:t>
            </a:r>
            <a:endParaRPr lang="en-GB" dirty="0"/>
          </a:p>
        </p:txBody>
      </p:sp>
      <p:sp>
        <p:nvSpPr>
          <p:cNvPr id="30" name="Text Placeholder 4"/>
          <p:cNvSpPr>
            <a:spLocks noGrp="1"/>
          </p:cNvSpPr>
          <p:nvPr>
            <p:ph type="body" sz="quarter" idx="13" hasCustomPrompt="1"/>
          </p:nvPr>
        </p:nvSpPr>
        <p:spPr>
          <a:xfrm>
            <a:off x="2592364" y="3818321"/>
            <a:ext cx="7059050" cy="622059"/>
          </a:xfrm>
        </p:spPr>
        <p:txBody>
          <a:bodyPr/>
          <a:lstStyle>
            <a:lvl1pPr>
              <a:defRPr sz="18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a:t>
            </a:r>
            <a:endParaRPr lang="en-GB" dirty="0"/>
          </a:p>
        </p:txBody>
      </p:sp>
      <p:grpSp>
        <p:nvGrpSpPr>
          <p:cNvPr id="7" name="Group 6"/>
          <p:cNvGrpSpPr/>
          <p:nvPr userDrawn="1"/>
        </p:nvGrpSpPr>
        <p:grpSpPr>
          <a:xfrm>
            <a:off x="953403" y="1382291"/>
            <a:ext cx="1027123" cy="1028938"/>
            <a:chOff x="1230313" y="1433513"/>
            <a:chExt cx="898525" cy="900113"/>
          </a:xfrm>
        </p:grpSpPr>
        <p:sp>
          <p:nvSpPr>
            <p:cNvPr id="8" name="Freeform 7"/>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7584461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3" name="Text Placeholder 2"/>
          <p:cNvSpPr>
            <a:spLocks noGrp="1"/>
          </p:cNvSpPr>
          <p:nvPr>
            <p:ph type="body" sz="quarter" idx="13" hasCustomPrompt="1"/>
          </p:nvPr>
        </p:nvSpPr>
        <p:spPr>
          <a:xfrm>
            <a:off x="287338" y="301625"/>
            <a:ext cx="8066087" cy="4681538"/>
          </a:xfrm>
        </p:spPr>
        <p:txBody>
          <a:bodyPr/>
          <a:lstStyle>
            <a:lvl1pPr marL="342900" indent="-342900">
              <a:buFont typeface="Arial" panose="020B0604020202020204" pitchFamily="34" charset="0"/>
              <a:buChar char="−"/>
              <a:defRPr sz="2000"/>
            </a:lvl1pPr>
            <a:lvl2pPr>
              <a:defRPr sz="1600" baseline="0"/>
            </a:lvl2pPr>
            <a:lvl3pPr marL="528607" indent="0">
              <a:buFont typeface="Arial" panose="020B0604020202020204" pitchFamily="34" charset="0"/>
              <a:buNone/>
              <a:defRPr sz="1600" baseline="0"/>
            </a:lvl3pPr>
            <a:lvl4pPr>
              <a:defRPr sz="1600"/>
            </a:lvl4pPr>
            <a:lvl5pPr>
              <a:defRPr sz="1400"/>
            </a:lvl5pPr>
          </a:lstStyle>
          <a:p>
            <a:r>
              <a:rPr lang="en-US" dirty="0"/>
              <a:t>This slide can help you create an at a glance slide that can be a summary of your complete presentation. It is equivalent to the table of contents. Make sure you stay clear and short and use from 2 to 7 points.</a:t>
            </a:r>
          </a:p>
          <a:p>
            <a:pPr lvl="1"/>
            <a:r>
              <a:rPr lang="en-US" dirty="0"/>
              <a:t>Point second level</a:t>
            </a:r>
          </a:p>
          <a:p>
            <a:pPr lvl="2"/>
            <a:r>
              <a:rPr lang="en-US" dirty="0"/>
              <a:t>Point third level</a:t>
            </a:r>
          </a:p>
          <a:p>
            <a:pPr lvl="3"/>
            <a:r>
              <a:rPr lang="en-US" dirty="0"/>
              <a:t>Point fourth level</a:t>
            </a:r>
          </a:p>
          <a:p>
            <a:pPr lvl="4"/>
            <a:r>
              <a:rPr lang="en-US" dirty="0"/>
              <a:t>Point fifth level</a:t>
            </a:r>
            <a:endParaRPr lang="en-GB" dirty="0"/>
          </a:p>
        </p:txBody>
      </p:sp>
      <p:sp>
        <p:nvSpPr>
          <p:cNvPr id="16"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May 23, 2022</a:t>
            </a:r>
            <a:endParaRPr lang="en-GB" dirty="0"/>
          </a:p>
        </p:txBody>
      </p:sp>
    </p:spTree>
    <p:extLst>
      <p:ext uri="{BB962C8B-B14F-4D97-AF65-F5344CB8AC3E}">
        <p14:creationId xmlns:p14="http://schemas.microsoft.com/office/powerpoint/2010/main" val="304945100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and insert content zone">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11" name="Content Placeholder 2"/>
          <p:cNvSpPr>
            <a:spLocks noGrp="1"/>
          </p:cNvSpPr>
          <p:nvPr>
            <p:ph sz="quarter" idx="12" hasCustomPrompt="1"/>
          </p:nvPr>
        </p:nvSpPr>
        <p:spPr>
          <a:xfrm>
            <a:off x="287338" y="1022251"/>
            <a:ext cx="8642350" cy="4175671"/>
          </a:xfrm>
        </p:spPr>
        <p:txBody>
          <a:bodyPr/>
          <a:lstStyle>
            <a:lvl1pPr>
              <a:defRPr b="1"/>
            </a:lvl1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p:txBody>
      </p:sp>
      <p:sp>
        <p:nvSpPr>
          <p:cNvPr id="7"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May 23, 2022</a:t>
            </a:r>
            <a:endParaRPr lang="en-GB" dirty="0"/>
          </a:p>
        </p:txBody>
      </p:sp>
    </p:spTree>
    <p:extLst>
      <p:ext uri="{BB962C8B-B14F-4D97-AF65-F5344CB8AC3E}">
        <p14:creationId xmlns:p14="http://schemas.microsoft.com/office/powerpoint/2010/main" val="70229955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7"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May 23, 2022</a:t>
            </a:r>
            <a:endParaRPr lang="en-GB" dirty="0"/>
          </a:p>
        </p:txBody>
      </p:sp>
    </p:spTree>
    <p:extLst>
      <p:ext uri="{BB962C8B-B14F-4D97-AF65-F5344CB8AC3E}">
        <p14:creationId xmlns:p14="http://schemas.microsoft.com/office/powerpoint/2010/main" val="80047079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Blanc slide">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7"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May 23, 2022</a:t>
            </a:r>
            <a:endParaRPr lang="en-GB" dirty="0"/>
          </a:p>
        </p:txBody>
      </p:sp>
    </p:spTree>
    <p:extLst>
      <p:ext uri="{BB962C8B-B14F-4D97-AF65-F5344CB8AC3E}">
        <p14:creationId xmlns:p14="http://schemas.microsoft.com/office/powerpoint/2010/main" val="425479599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and big message">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sz="1800"/>
            </a:lvl1pPr>
          </a:lstStyle>
          <a:p>
            <a:r>
              <a:rPr lang="en-US" kern="0" dirty="0"/>
              <a:t>Your title – keep it short, size can vary between 14pt and 24pt</a:t>
            </a:r>
            <a:endParaRPr lang="en-GB" kern="0" dirty="0"/>
          </a:p>
        </p:txBody>
      </p:sp>
      <p:sp>
        <p:nvSpPr>
          <p:cNvPr id="12" name="Text Placeholder 2"/>
          <p:cNvSpPr>
            <a:spLocks noGrp="1"/>
          </p:cNvSpPr>
          <p:nvPr>
            <p:ph type="body" sz="quarter" idx="12" hasCustomPrompt="1"/>
          </p:nvPr>
        </p:nvSpPr>
        <p:spPr>
          <a:xfrm>
            <a:off x="287338" y="1022251"/>
            <a:ext cx="8641729" cy="4176464"/>
          </a:xfrm>
        </p:spPr>
        <p:txBody>
          <a:bodyPr/>
          <a:lstStyle>
            <a:lvl1pPr>
              <a:defRPr sz="3200"/>
            </a:lvl1pPr>
          </a:lstStyle>
          <a:p>
            <a:pPr lvl="0"/>
            <a:r>
              <a:rPr lang="en-US"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a:t>standardised</a:t>
            </a:r>
            <a:r>
              <a:rPr lang="en-US" dirty="0"/>
              <a:t> financial messages. </a:t>
            </a:r>
          </a:p>
        </p:txBody>
      </p:sp>
      <p:sp>
        <p:nvSpPr>
          <p:cNvPr id="7"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May 23, 2022</a:t>
            </a:r>
            <a:endParaRPr lang="en-GB" dirty="0"/>
          </a:p>
        </p:txBody>
      </p:sp>
    </p:spTree>
    <p:extLst>
      <p:ext uri="{BB962C8B-B14F-4D97-AF65-F5344CB8AC3E}">
        <p14:creationId xmlns:p14="http://schemas.microsoft.com/office/powerpoint/2010/main" val="56314004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5" name="Text Placeholder 4"/>
          <p:cNvSpPr>
            <a:spLocks noGrp="1"/>
          </p:cNvSpPr>
          <p:nvPr>
            <p:ph type="body" sz="quarter" idx="12" hasCustomPrompt="1"/>
          </p:nvPr>
        </p:nvSpPr>
        <p:spPr>
          <a:xfrm>
            <a:off x="658292" y="517525"/>
            <a:ext cx="8064500" cy="3961110"/>
          </a:xfrm>
        </p:spPr>
        <p:txBody>
          <a:bodyPr/>
          <a:lstStyle>
            <a:lvl1pPr>
              <a:defRPr sz="3600" b="0">
                <a:latin typeface="+mj-lt"/>
              </a:defRPr>
            </a:lvl1pPr>
            <a:lvl2pPr>
              <a:defRPr sz="4000" b="1"/>
            </a:lvl2pPr>
            <a:lvl3pPr>
              <a:defRPr sz="4000" b="1"/>
            </a:lvl3pPr>
            <a:lvl4pPr>
              <a:defRPr sz="4000" b="1"/>
            </a:lvl4pPr>
            <a:lvl5pPr>
              <a:defRPr sz="3600" b="1"/>
            </a:lvl5pPr>
          </a:lstStyle>
          <a:p>
            <a:pPr lvl="0"/>
            <a:r>
              <a:rPr lang="en-US" dirty="0"/>
              <a:t>It is change, continuing change, inevitable change, that is the dominant factor in society today. No sensible decision can be made any longer without taking into account not only the world as it is, but the world as it will be.</a:t>
            </a:r>
          </a:p>
        </p:txBody>
      </p:sp>
      <p:sp>
        <p:nvSpPr>
          <p:cNvPr id="3" name="Text Placeholder 2"/>
          <p:cNvSpPr>
            <a:spLocks noGrp="1"/>
          </p:cNvSpPr>
          <p:nvPr>
            <p:ph type="body" sz="quarter" idx="13" hasCustomPrompt="1"/>
          </p:nvPr>
        </p:nvSpPr>
        <p:spPr>
          <a:xfrm>
            <a:off x="658292" y="4622800"/>
            <a:ext cx="8066088" cy="503238"/>
          </a:xfrm>
        </p:spPr>
        <p:txBody>
          <a:bodyPr/>
          <a:lstStyle>
            <a:lvl1pPr marL="285750" indent="-285750">
              <a:buFont typeface="Arial" panose="020B0604020202020204" pitchFamily="34" charset="0"/>
              <a:buChar char="̶"/>
              <a:defRPr b="0"/>
            </a:lvl1pPr>
          </a:lstStyle>
          <a:p>
            <a:pPr lvl="0"/>
            <a:r>
              <a:rPr lang="en-US" dirty="0"/>
              <a:t>Isaac Asimov</a:t>
            </a:r>
            <a:endParaRPr lang="en-GB" dirty="0"/>
          </a:p>
        </p:txBody>
      </p:sp>
      <p:sp>
        <p:nvSpPr>
          <p:cNvPr id="7"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May 23, 2022</a:t>
            </a:r>
            <a:endParaRPr lang="en-GB" dirty="0"/>
          </a:p>
        </p:txBody>
      </p:sp>
    </p:spTree>
    <p:extLst>
      <p:ext uri="{BB962C8B-B14F-4D97-AF65-F5344CB8AC3E}">
        <p14:creationId xmlns:p14="http://schemas.microsoft.com/office/powerpoint/2010/main" val="61064388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and 2 columns">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3" name="Text Placeholder 2"/>
          <p:cNvSpPr>
            <a:spLocks noGrp="1"/>
          </p:cNvSpPr>
          <p:nvPr>
            <p:ph type="body" sz="quarter" idx="14" hasCustomPrompt="1"/>
          </p:nvPr>
        </p:nvSpPr>
        <p:spPr>
          <a:xfrm>
            <a:off x="287338" y="1022350"/>
            <a:ext cx="4105275" cy="4032250"/>
          </a:xfrm>
        </p:spPr>
        <p:txBody>
          <a:bodyPr/>
          <a:lstStyle>
            <a:lvl1pPr>
              <a:defRPr sz="1400" b="1"/>
            </a:lvl1pPr>
            <a:lvl2pPr>
              <a:defRPr b="0"/>
            </a:lvl2pPr>
            <a:lvl3pPr marL="744174" indent="-215567">
              <a:buFont typeface="Arial" panose="020B0604020202020204" pitchFamily="34" charset="0"/>
              <a:buChar char="−"/>
              <a:defRPr b="0"/>
            </a:lvl3pPr>
            <a:lvl4pPr>
              <a:defRPr b="0" baseline="0"/>
            </a:lvl4pPr>
            <a:lvl5pPr>
              <a:defRPr b="0"/>
            </a:lvl5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Point second level</a:t>
            </a:r>
          </a:p>
          <a:p>
            <a:pPr lvl="2"/>
            <a:r>
              <a:rPr lang="en-US" dirty="0"/>
              <a:t>Point third level</a:t>
            </a:r>
          </a:p>
          <a:p>
            <a:pPr lvl="3"/>
            <a:r>
              <a:rPr lang="en-US" dirty="0"/>
              <a:t>Point fourth level</a:t>
            </a:r>
          </a:p>
          <a:p>
            <a:pPr lvl="4"/>
            <a:r>
              <a:rPr lang="en-US" dirty="0"/>
              <a:t>Point fifth level</a:t>
            </a:r>
            <a:endParaRPr lang="en-GB" dirty="0"/>
          </a:p>
        </p:txBody>
      </p:sp>
      <p:sp>
        <p:nvSpPr>
          <p:cNvPr id="13" name="Text Placeholder 2"/>
          <p:cNvSpPr>
            <a:spLocks noGrp="1"/>
          </p:cNvSpPr>
          <p:nvPr>
            <p:ph type="body" sz="quarter" idx="15" hasCustomPrompt="1"/>
          </p:nvPr>
        </p:nvSpPr>
        <p:spPr>
          <a:xfrm>
            <a:off x="4787255" y="1022251"/>
            <a:ext cx="4105275"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May 23, 2022</a:t>
            </a:r>
            <a:endParaRPr lang="en-GB" dirty="0"/>
          </a:p>
        </p:txBody>
      </p:sp>
    </p:spTree>
    <p:extLst>
      <p:ext uri="{BB962C8B-B14F-4D97-AF65-F5344CB8AC3E}">
        <p14:creationId xmlns:p14="http://schemas.microsoft.com/office/powerpoint/2010/main" val="354297697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and 3 columns">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12" name="Rectangle 34"/>
          <p:cNvSpPr>
            <a:spLocks noGrp="1" noChangeArrowheads="1"/>
          </p:cNvSpPr>
          <p:nvPr>
            <p:ph type="title" hasCustomPrompt="1"/>
          </p:nvPr>
        </p:nvSpPr>
        <p:spPr bwMode="auto">
          <a:xfrm>
            <a:off x="287338" y="302171"/>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11" name="Text Placeholder 2"/>
          <p:cNvSpPr>
            <a:spLocks noGrp="1"/>
          </p:cNvSpPr>
          <p:nvPr>
            <p:ph type="body" sz="quarter" idx="15" hasCustomPrompt="1"/>
          </p:nvPr>
        </p:nvSpPr>
        <p:spPr>
          <a:xfrm>
            <a:off x="287338" y="1022350"/>
            <a:ext cx="3097113"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Text Placeholder 2"/>
          <p:cNvSpPr>
            <a:spLocks noGrp="1"/>
          </p:cNvSpPr>
          <p:nvPr>
            <p:ph type="body" sz="quarter" idx="16" hasCustomPrompt="1"/>
          </p:nvPr>
        </p:nvSpPr>
        <p:spPr>
          <a:xfrm>
            <a:off x="3816499" y="1022251"/>
            <a:ext cx="3097113"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2"/>
          <p:cNvSpPr>
            <a:spLocks noGrp="1"/>
          </p:cNvSpPr>
          <p:nvPr>
            <p:ph type="body" sz="quarter" idx="17" hasCustomPrompt="1"/>
          </p:nvPr>
        </p:nvSpPr>
        <p:spPr>
          <a:xfrm>
            <a:off x="7399789" y="1022251"/>
            <a:ext cx="3097113"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May 23, 2022</a:t>
            </a:r>
            <a:endParaRPr lang="en-GB" dirty="0"/>
          </a:p>
        </p:txBody>
      </p:sp>
    </p:spTree>
    <p:extLst>
      <p:ext uri="{BB962C8B-B14F-4D97-AF65-F5344CB8AC3E}">
        <p14:creationId xmlns:p14="http://schemas.microsoft.com/office/powerpoint/2010/main" val="114830256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and 4 columns">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dirty="0"/>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sp>
        <p:nvSpPr>
          <p:cNvPr id="16" name="Text Placeholder 2"/>
          <p:cNvSpPr>
            <a:spLocks noGrp="1"/>
          </p:cNvSpPr>
          <p:nvPr>
            <p:ph type="body" sz="quarter" idx="17" hasCustomPrompt="1"/>
          </p:nvPr>
        </p:nvSpPr>
        <p:spPr>
          <a:xfrm>
            <a:off x="287339" y="1022350"/>
            <a:ext cx="2407256"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2"/>
          <p:cNvSpPr>
            <a:spLocks noGrp="1"/>
          </p:cNvSpPr>
          <p:nvPr>
            <p:ph type="body" sz="quarter" idx="18" hasCustomPrompt="1"/>
          </p:nvPr>
        </p:nvSpPr>
        <p:spPr>
          <a:xfrm>
            <a:off x="2907997" y="1022251"/>
            <a:ext cx="2407256"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9" name="Text Placeholder 2"/>
          <p:cNvSpPr>
            <a:spLocks noGrp="1"/>
          </p:cNvSpPr>
          <p:nvPr>
            <p:ph type="body" sz="quarter" idx="19" hasCustomPrompt="1"/>
          </p:nvPr>
        </p:nvSpPr>
        <p:spPr>
          <a:xfrm>
            <a:off x="5527886" y="1022251"/>
            <a:ext cx="2407256"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
          <p:cNvSpPr>
            <a:spLocks noGrp="1"/>
          </p:cNvSpPr>
          <p:nvPr>
            <p:ph type="body" sz="quarter" idx="20" hasCustomPrompt="1"/>
          </p:nvPr>
        </p:nvSpPr>
        <p:spPr>
          <a:xfrm>
            <a:off x="8106758" y="1022251"/>
            <a:ext cx="2407256" cy="4032250"/>
          </a:xfrm>
        </p:spPr>
        <p:txBody>
          <a:bodyPr/>
          <a:lstStyle>
            <a:lvl1pPr>
              <a:defRPr sz="1400"/>
            </a:lvl1pPr>
            <a:lvl3pPr marL="744174" indent="-215567">
              <a:buFont typeface="Arial" panose="020B0604020202020204" pitchFamily="34" charset="0"/>
              <a:buChar char="−"/>
              <a:defRPr/>
            </a:lvl3pPr>
          </a:lstStyle>
          <a:p>
            <a:r>
              <a:rPr lang="en-US" b="0" dirty="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a:t>standardised</a:t>
            </a:r>
            <a:r>
              <a:rPr lang="en-US" b="0" dirty="0"/>
              <a:t> financial messages.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4" name="Footer Placeholder 3"/>
          <p:cNvSpPr>
            <a:spLocks noGrp="1"/>
          </p:cNvSpPr>
          <p:nvPr>
            <p:ph type="ftr" sz="quarter" idx="10"/>
          </p:nvPr>
        </p:nvSpPr>
        <p:spPr>
          <a:xfrm>
            <a:off x="658292" y="5592196"/>
            <a:ext cx="8918847" cy="228600"/>
          </a:xfrm>
        </p:spPr>
        <p:txBody>
          <a:bodyPr/>
          <a:lstStyle>
            <a:lvl1pPr>
              <a:defRPr>
                <a:solidFill>
                  <a:schemeClr val="tx2"/>
                </a:solidFill>
              </a:defRPr>
            </a:lvl1pPr>
          </a:lstStyle>
          <a:p>
            <a:r>
              <a:rPr lang="en-US"/>
              <a:t>SMPG IF - CA Stream 2 - May 23, 2022</a:t>
            </a:r>
            <a:endParaRPr lang="en-GB" dirty="0"/>
          </a:p>
        </p:txBody>
      </p:sp>
    </p:spTree>
    <p:extLst>
      <p:ext uri="{BB962C8B-B14F-4D97-AF65-F5344CB8AC3E}">
        <p14:creationId xmlns:p14="http://schemas.microsoft.com/office/powerpoint/2010/main" val="3626534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SMPG IF - CA Stream 2 - May 23, 2022</a:t>
            </a:r>
            <a:endParaRPr lang="en-GB"/>
          </a:p>
        </p:txBody>
      </p:sp>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a:defRPr/>
            </a:lvl1pPr>
          </a:lstStyle>
          <a:p>
            <a:r>
              <a:rPr lang="en-US" kern="0" dirty="0"/>
              <a:t>Your title – keep it short, size can vary between 14pt and 24pt</a:t>
            </a:r>
            <a:endParaRPr lang="en-GB" kern="0" dirty="0"/>
          </a:p>
        </p:txBody>
      </p:sp>
      <p:pic>
        <p:nvPicPr>
          <p:cNvPr id="6" name="Picture 4" descr="\\BE-FILE01\jlittre$\MyData\01. STANDARDS\01. STD DEVELOPMENT DOMAINS\1. Securities\01. SMPG Global\LOGO\FINAL LOGO\Logo+Mott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718" y="5558755"/>
            <a:ext cx="775199" cy="335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5322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Divider or Highlight slide Green">
    <p:bg>
      <p:bgPr>
        <a:solidFill>
          <a:schemeClr val="tx2"/>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dirty="0"/>
          </a:p>
        </p:txBody>
      </p:sp>
      <p:grpSp>
        <p:nvGrpSpPr>
          <p:cNvPr id="8" name="Group 7"/>
          <p:cNvGrpSpPr/>
          <p:nvPr userDrawn="1"/>
        </p:nvGrpSpPr>
        <p:grpSpPr>
          <a:xfrm>
            <a:off x="286418" y="5558755"/>
            <a:ext cx="288363" cy="288873"/>
            <a:chOff x="1230313" y="1433513"/>
            <a:chExt cx="898525" cy="900113"/>
          </a:xfrm>
        </p:grpSpPr>
        <p:sp>
          <p:nvSpPr>
            <p:cNvPr id="9" name="Freeform 8"/>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4"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3" name="Text Placeholder 2"/>
          <p:cNvSpPr>
            <a:spLocks noGrp="1"/>
          </p:cNvSpPr>
          <p:nvPr>
            <p:ph type="body" sz="quarter" idx="12" hasCustomPrompt="1"/>
          </p:nvPr>
        </p:nvSpPr>
        <p:spPr>
          <a:xfrm>
            <a:off x="283745" y="301625"/>
            <a:ext cx="10230268" cy="4897090"/>
          </a:xfrm>
        </p:spPr>
        <p:txBody>
          <a:bodyPr/>
          <a:lstStyle>
            <a:lvl1pPr marL="571500" indent="-571500">
              <a:buFont typeface="Arial" panose="020B0604020202020204" pitchFamily="34" charset="0"/>
              <a:buChar char="−"/>
              <a:defRPr sz="3600">
                <a:solidFill>
                  <a:schemeClr val="bg1"/>
                </a:solidFill>
              </a:defRPr>
            </a:lvl1pPr>
            <a:lvl2pPr>
              <a:defRPr sz="2800">
                <a:solidFill>
                  <a:schemeClr val="bg1"/>
                </a:solidFill>
              </a:defRPr>
            </a:lvl2pPr>
            <a:lvl3pPr marL="985807" indent="-457200">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lvl="0"/>
            <a:r>
              <a:rPr lang="en-US" dirty="0"/>
              <a:t>You can use it as divider or highlight slide. Make it short, clear and pretty. If used as a highlight slide, size of the text should be 35pt. If used as a divider slide, content can be much smaller – 18pt.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Footer Placeholder 3"/>
          <p:cNvSpPr>
            <a:spLocks noGrp="1"/>
          </p:cNvSpPr>
          <p:nvPr>
            <p:ph type="ftr" sz="quarter" idx="10"/>
          </p:nvPr>
        </p:nvSpPr>
        <p:spPr>
          <a:xfrm>
            <a:off x="658292" y="5592196"/>
            <a:ext cx="8918847" cy="228600"/>
          </a:xfrm>
        </p:spPr>
        <p:txBody>
          <a:bodyPr/>
          <a:lstStyle>
            <a:lvl1pPr>
              <a:defRPr>
                <a:solidFill>
                  <a:schemeClr val="bg1"/>
                </a:solidFill>
              </a:defRPr>
            </a:lvl1pPr>
          </a:lstStyle>
          <a:p>
            <a:r>
              <a:rPr lang="en-US"/>
              <a:t>SMPG IF - CA Stream 2 - May 23, 2022</a:t>
            </a:r>
            <a:endParaRPr lang="en-GB" dirty="0"/>
          </a:p>
        </p:txBody>
      </p:sp>
    </p:spTree>
    <p:extLst>
      <p:ext uri="{BB962C8B-B14F-4D97-AF65-F5344CB8AC3E}">
        <p14:creationId xmlns:p14="http://schemas.microsoft.com/office/powerpoint/2010/main" val="75179969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Divider or Highlight slide Purpl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dirty="0"/>
          </a:p>
        </p:txBody>
      </p:sp>
      <p:grpSp>
        <p:nvGrpSpPr>
          <p:cNvPr id="15" name="Group 14"/>
          <p:cNvGrpSpPr/>
          <p:nvPr userDrawn="1"/>
        </p:nvGrpSpPr>
        <p:grpSpPr>
          <a:xfrm>
            <a:off x="286418" y="5558755"/>
            <a:ext cx="288363" cy="288873"/>
            <a:chOff x="1230313" y="1433513"/>
            <a:chExt cx="898525" cy="900113"/>
          </a:xfrm>
        </p:grpSpPr>
        <p:sp>
          <p:nvSpPr>
            <p:cNvPr id="16" name="Freeform 15"/>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9"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4" name="Text Placeholder 2"/>
          <p:cNvSpPr>
            <a:spLocks noGrp="1"/>
          </p:cNvSpPr>
          <p:nvPr>
            <p:ph type="body" sz="quarter" idx="12" hasCustomPrompt="1"/>
          </p:nvPr>
        </p:nvSpPr>
        <p:spPr>
          <a:xfrm>
            <a:off x="283745" y="301625"/>
            <a:ext cx="10230268" cy="4897090"/>
          </a:xfrm>
        </p:spPr>
        <p:txBody>
          <a:bodyPr/>
          <a:lstStyle>
            <a:lvl1pPr marL="571500" indent="-571500">
              <a:buFont typeface="Arial" panose="020B0604020202020204" pitchFamily="34" charset="0"/>
              <a:buChar char="−"/>
              <a:defRPr sz="3600">
                <a:solidFill>
                  <a:schemeClr val="bg1"/>
                </a:solidFill>
              </a:defRPr>
            </a:lvl1pPr>
            <a:lvl2pPr>
              <a:defRPr sz="2800">
                <a:solidFill>
                  <a:schemeClr val="bg1"/>
                </a:solidFill>
              </a:defRPr>
            </a:lvl2pPr>
            <a:lvl3pPr marL="985807" indent="-457200">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lvl="0"/>
            <a:r>
              <a:rPr lang="en-US" dirty="0"/>
              <a:t>You can use it as divider or highlight slide. Make it short, clear and pretty. If used as a highlight slide, size of the text should be 35pt. If used as a divider slide, content can be much smaller – 18pt.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3" name="Footer Placeholder 3"/>
          <p:cNvSpPr>
            <a:spLocks noGrp="1"/>
          </p:cNvSpPr>
          <p:nvPr>
            <p:ph type="ftr" sz="quarter" idx="10"/>
          </p:nvPr>
        </p:nvSpPr>
        <p:spPr>
          <a:xfrm>
            <a:off x="658292" y="5592196"/>
            <a:ext cx="8918847" cy="228600"/>
          </a:xfrm>
        </p:spPr>
        <p:txBody>
          <a:bodyPr/>
          <a:lstStyle>
            <a:lvl1pPr>
              <a:defRPr>
                <a:solidFill>
                  <a:schemeClr val="bg1"/>
                </a:solidFill>
              </a:defRPr>
            </a:lvl1pPr>
          </a:lstStyle>
          <a:p>
            <a:r>
              <a:rPr lang="en-US"/>
              <a:t>SMPG IF - CA Stream 2 - May 23, 2022</a:t>
            </a:r>
            <a:endParaRPr lang="en-GB" dirty="0"/>
          </a:p>
        </p:txBody>
      </p:sp>
    </p:spTree>
    <p:extLst>
      <p:ext uri="{BB962C8B-B14F-4D97-AF65-F5344CB8AC3E}">
        <p14:creationId xmlns:p14="http://schemas.microsoft.com/office/powerpoint/2010/main" val="199180984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Divider or Highlight slide Purpl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rgbClr val="009BB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dirty="0"/>
          </a:p>
        </p:txBody>
      </p:sp>
      <p:grpSp>
        <p:nvGrpSpPr>
          <p:cNvPr id="15" name="Group 14"/>
          <p:cNvGrpSpPr/>
          <p:nvPr userDrawn="1"/>
        </p:nvGrpSpPr>
        <p:grpSpPr>
          <a:xfrm>
            <a:off x="286418" y="5558755"/>
            <a:ext cx="288363" cy="288873"/>
            <a:chOff x="1230313" y="1433513"/>
            <a:chExt cx="898525" cy="900113"/>
          </a:xfrm>
        </p:grpSpPr>
        <p:sp>
          <p:nvSpPr>
            <p:cNvPr id="16" name="Freeform 15"/>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9"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4" name="Text Placeholder 2"/>
          <p:cNvSpPr>
            <a:spLocks noGrp="1"/>
          </p:cNvSpPr>
          <p:nvPr>
            <p:ph type="body" sz="quarter" idx="12" hasCustomPrompt="1"/>
          </p:nvPr>
        </p:nvSpPr>
        <p:spPr>
          <a:xfrm>
            <a:off x="283745" y="301625"/>
            <a:ext cx="10230268" cy="4897090"/>
          </a:xfrm>
        </p:spPr>
        <p:txBody>
          <a:bodyPr/>
          <a:lstStyle>
            <a:lvl1pPr marL="571500" indent="-571500">
              <a:buFont typeface="Arial" panose="020B0604020202020204" pitchFamily="34" charset="0"/>
              <a:buChar char="−"/>
              <a:defRPr sz="3600">
                <a:solidFill>
                  <a:schemeClr val="bg1"/>
                </a:solidFill>
              </a:defRPr>
            </a:lvl1pPr>
            <a:lvl2pPr>
              <a:defRPr sz="2800">
                <a:solidFill>
                  <a:schemeClr val="bg1"/>
                </a:solidFill>
              </a:defRPr>
            </a:lvl2pPr>
            <a:lvl3pPr marL="985807" indent="-457200">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lvl="0"/>
            <a:r>
              <a:rPr lang="en-US" dirty="0"/>
              <a:t>You can use it as divider or highlight slide. Make it short, clear and pretty. If used as a highlight slide, size of the text should be 35pt. If used as a divider slide, content can be much smaller – 18pt.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3" name="Footer Placeholder 3"/>
          <p:cNvSpPr>
            <a:spLocks noGrp="1"/>
          </p:cNvSpPr>
          <p:nvPr>
            <p:ph type="ftr" sz="quarter" idx="10"/>
          </p:nvPr>
        </p:nvSpPr>
        <p:spPr>
          <a:xfrm>
            <a:off x="658292" y="5592196"/>
            <a:ext cx="8918847" cy="228600"/>
          </a:xfrm>
        </p:spPr>
        <p:txBody>
          <a:bodyPr/>
          <a:lstStyle>
            <a:lvl1pPr>
              <a:defRPr>
                <a:solidFill>
                  <a:schemeClr val="bg1"/>
                </a:solidFill>
              </a:defRPr>
            </a:lvl1pPr>
          </a:lstStyle>
          <a:p>
            <a:r>
              <a:rPr lang="en-US"/>
              <a:t>SMPG IF - CA Stream 2 - May 23, 2022</a:t>
            </a:r>
            <a:endParaRPr lang="en-GB" dirty="0"/>
          </a:p>
        </p:txBody>
      </p:sp>
    </p:spTree>
    <p:extLst>
      <p:ext uri="{BB962C8B-B14F-4D97-AF65-F5344CB8AC3E}">
        <p14:creationId xmlns:p14="http://schemas.microsoft.com/office/powerpoint/2010/main" val="59665350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2_Divider or Highlight slide Purpl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rgbClr val="00B0F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dirty="0"/>
          </a:p>
        </p:txBody>
      </p:sp>
      <p:grpSp>
        <p:nvGrpSpPr>
          <p:cNvPr id="15" name="Group 14"/>
          <p:cNvGrpSpPr/>
          <p:nvPr userDrawn="1"/>
        </p:nvGrpSpPr>
        <p:grpSpPr>
          <a:xfrm>
            <a:off x="286418" y="5558755"/>
            <a:ext cx="288363" cy="288873"/>
            <a:chOff x="1230313" y="1433513"/>
            <a:chExt cx="898525" cy="900113"/>
          </a:xfrm>
        </p:grpSpPr>
        <p:sp>
          <p:nvSpPr>
            <p:cNvPr id="16" name="Freeform 15"/>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9"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1"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4" name="Text Placeholder 2"/>
          <p:cNvSpPr>
            <a:spLocks noGrp="1"/>
          </p:cNvSpPr>
          <p:nvPr>
            <p:ph type="body" sz="quarter" idx="12" hasCustomPrompt="1"/>
          </p:nvPr>
        </p:nvSpPr>
        <p:spPr>
          <a:xfrm>
            <a:off x="283745" y="301625"/>
            <a:ext cx="10230268" cy="4897090"/>
          </a:xfrm>
        </p:spPr>
        <p:txBody>
          <a:bodyPr/>
          <a:lstStyle>
            <a:lvl1pPr marL="571500" indent="-571500">
              <a:buFont typeface="Arial" panose="020B0604020202020204" pitchFamily="34" charset="0"/>
              <a:buChar char="−"/>
              <a:defRPr sz="3600">
                <a:solidFill>
                  <a:schemeClr val="bg1"/>
                </a:solidFill>
              </a:defRPr>
            </a:lvl1pPr>
            <a:lvl2pPr>
              <a:defRPr sz="2800">
                <a:solidFill>
                  <a:schemeClr val="bg1"/>
                </a:solidFill>
              </a:defRPr>
            </a:lvl2pPr>
            <a:lvl3pPr marL="985807" indent="-457200">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lvl="0"/>
            <a:r>
              <a:rPr lang="en-US" dirty="0"/>
              <a:t>You can use it as divider or highlight slide. Make it short, clear and pretty. If used as a highlight slide, size of the text should be 35pt. If used as a divider slide, content can be much smaller – 18pt.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3" name="Footer Placeholder 3"/>
          <p:cNvSpPr>
            <a:spLocks noGrp="1"/>
          </p:cNvSpPr>
          <p:nvPr>
            <p:ph type="ftr" sz="quarter" idx="10"/>
          </p:nvPr>
        </p:nvSpPr>
        <p:spPr>
          <a:xfrm>
            <a:off x="658292" y="5592196"/>
            <a:ext cx="8918847" cy="228600"/>
          </a:xfrm>
        </p:spPr>
        <p:txBody>
          <a:bodyPr/>
          <a:lstStyle>
            <a:lvl1pPr>
              <a:defRPr>
                <a:solidFill>
                  <a:schemeClr val="bg1"/>
                </a:solidFill>
              </a:defRPr>
            </a:lvl1pPr>
          </a:lstStyle>
          <a:p>
            <a:r>
              <a:rPr lang="en-US"/>
              <a:t>SMPG IF - CA Stream 2 - May 23, 2022</a:t>
            </a:r>
            <a:endParaRPr lang="en-GB" dirty="0"/>
          </a:p>
        </p:txBody>
      </p:sp>
    </p:spTree>
    <p:extLst>
      <p:ext uri="{BB962C8B-B14F-4D97-AF65-F5344CB8AC3E}">
        <p14:creationId xmlns:p14="http://schemas.microsoft.com/office/powerpoint/2010/main" val="27282105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Divider or Highlight slide Orang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sp>
        <p:nvSpPr>
          <p:cNvPr id="4" name="Footer Placeholder 3"/>
          <p:cNvSpPr>
            <a:spLocks noGrp="1"/>
          </p:cNvSpPr>
          <p:nvPr>
            <p:ph type="ftr" sz="quarter" idx="10"/>
          </p:nvPr>
        </p:nvSpPr>
        <p:spPr>
          <a:xfrm>
            <a:off x="658292" y="5592196"/>
            <a:ext cx="8918847" cy="228600"/>
          </a:xfrm>
        </p:spPr>
        <p:txBody>
          <a:bodyPr/>
          <a:lstStyle>
            <a:lvl1pPr>
              <a:defRPr>
                <a:solidFill>
                  <a:schemeClr val="bg1"/>
                </a:solidFill>
              </a:defRPr>
            </a:lvl1pPr>
          </a:lstStyle>
          <a:p>
            <a:r>
              <a:rPr lang="en-US"/>
              <a:t>SMPG IF - CA Stream 2 - May 23, 2022</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dirty="0"/>
          </a:p>
        </p:txBody>
      </p:sp>
      <p:grpSp>
        <p:nvGrpSpPr>
          <p:cNvPr id="29" name="Group 28"/>
          <p:cNvGrpSpPr/>
          <p:nvPr userDrawn="1"/>
        </p:nvGrpSpPr>
        <p:grpSpPr>
          <a:xfrm>
            <a:off x="286418" y="5558755"/>
            <a:ext cx="288363" cy="288873"/>
            <a:chOff x="1230313" y="1433513"/>
            <a:chExt cx="898525" cy="900113"/>
          </a:xfrm>
        </p:grpSpPr>
        <p:sp>
          <p:nvSpPr>
            <p:cNvPr id="30" name="Freeform 29"/>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1"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2"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3"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4"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5"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4" name="Text Placeholder 2"/>
          <p:cNvSpPr>
            <a:spLocks noGrp="1"/>
          </p:cNvSpPr>
          <p:nvPr>
            <p:ph type="body" sz="quarter" idx="12" hasCustomPrompt="1"/>
          </p:nvPr>
        </p:nvSpPr>
        <p:spPr>
          <a:xfrm>
            <a:off x="283745" y="301625"/>
            <a:ext cx="10230268" cy="4897090"/>
          </a:xfrm>
        </p:spPr>
        <p:txBody>
          <a:bodyPr/>
          <a:lstStyle>
            <a:lvl1pPr marL="571500" indent="-571500">
              <a:buFont typeface="Arial" panose="020B0604020202020204" pitchFamily="34" charset="0"/>
              <a:buChar char="−"/>
              <a:defRPr sz="3600">
                <a:solidFill>
                  <a:schemeClr val="bg1"/>
                </a:solidFill>
              </a:defRPr>
            </a:lvl1pPr>
            <a:lvl2pPr>
              <a:defRPr sz="2800">
                <a:solidFill>
                  <a:schemeClr val="bg1"/>
                </a:solidFill>
              </a:defRPr>
            </a:lvl2pPr>
            <a:lvl3pPr marL="985807" indent="-457200">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lvl="0"/>
            <a:r>
              <a:rPr lang="en-US" dirty="0"/>
              <a:t>You can use it as divider or highlight slide. Make it short, clear and pretty. If used as a highlight slide, size of the text should be 35pt. If used as a divider slide, content can be much smaller – 18pt.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38673749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2" name="Footer Placeholder 3"/>
          <p:cNvSpPr>
            <a:spLocks noGrp="1"/>
          </p:cNvSpPr>
          <p:nvPr>
            <p:ph type="ftr" sz="quarter" idx="3"/>
          </p:nvPr>
        </p:nvSpPr>
        <p:spPr>
          <a:xfrm>
            <a:off x="658292" y="5592196"/>
            <a:ext cx="5678487" cy="228600"/>
          </a:xfrm>
          <a:prstGeom prst="rect">
            <a:avLst/>
          </a:prstGeom>
        </p:spPr>
        <p:txBody>
          <a:bodyPr/>
          <a:lstStyle>
            <a:lvl1pPr>
              <a:defRPr sz="800">
                <a:solidFill>
                  <a:schemeClr val="tx2"/>
                </a:solidFill>
              </a:defRPr>
            </a:lvl1pPr>
          </a:lstStyle>
          <a:p>
            <a:r>
              <a:rPr lang="en-US"/>
              <a:t>SMPG IF - CA Stream 2 - May 23, 2022</a:t>
            </a:r>
            <a:endParaRPr lang="en-GB" dirty="0"/>
          </a:p>
        </p:txBody>
      </p:sp>
      <p:sp>
        <p:nvSpPr>
          <p:cNvPr id="3" name="Slide Number Placeholder 4"/>
          <p:cNvSpPr>
            <a:spLocks noGrp="1"/>
          </p:cNvSpPr>
          <p:nvPr>
            <p:ph type="sldNum" sz="quarter" idx="4"/>
          </p:nvPr>
        </p:nvSpPr>
        <p:spPr>
          <a:xfrm>
            <a:off x="9823251" y="5592196"/>
            <a:ext cx="762000" cy="228600"/>
          </a:xfrm>
          <a:prstGeom prst="rect">
            <a:avLst/>
          </a:prstGeom>
        </p:spPr>
        <p:txBody>
          <a:bodyPr/>
          <a:lstStyle>
            <a:lvl1pPr algn="r">
              <a:defRPr sz="800">
                <a:solidFill>
                  <a:schemeClr val="tx2"/>
                </a:solidFill>
              </a:defRPr>
            </a:lvl1pPr>
          </a:lstStyle>
          <a:p>
            <a:fld id="{F17889F7-7963-4A16-ADF8-FEE4D97DC541}" type="slidenum">
              <a:rPr lang="en-GB" smtClean="0"/>
              <a:pPr/>
              <a:t>‹#›</a:t>
            </a:fld>
            <a:endParaRPr lang="en-GB" dirty="0"/>
          </a:p>
        </p:txBody>
      </p:sp>
      <p:sp>
        <p:nvSpPr>
          <p:cNvPr id="4" name="Rectangle 3"/>
          <p:cNvSpPr/>
          <p:nvPr userDrawn="1"/>
        </p:nvSpPr>
        <p:spPr bwMode="auto">
          <a:xfrm>
            <a:off x="0"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107970" tIns="53985" rIns="107970" bIns="53985" numCol="1" spcCol="0" rtlCol="0" anchor="t" anchorCtr="0" compatLnSpc="1">
            <a:prstTxWarp prst="textNoShape">
              <a:avLst/>
            </a:prstTxWarp>
          </a:bodyPr>
          <a:lstStyle/>
          <a:p>
            <a:pPr defTabSz="1079708"/>
            <a:endParaRPr lang="en-GB" dirty="0"/>
          </a:p>
        </p:txBody>
      </p:sp>
      <p:sp>
        <p:nvSpPr>
          <p:cNvPr id="5" name="TextBox 4"/>
          <p:cNvSpPr txBox="1"/>
          <p:nvPr userDrawn="1"/>
        </p:nvSpPr>
        <p:spPr>
          <a:xfrm>
            <a:off x="4790673" y="3902571"/>
            <a:ext cx="1220003" cy="276999"/>
          </a:xfrm>
          <a:prstGeom prst="rect">
            <a:avLst/>
          </a:prstGeom>
          <a:noFill/>
          <a:ln>
            <a:noFill/>
          </a:ln>
        </p:spPr>
        <p:txBody>
          <a:bodyPr wrap="square" rtlCol="0">
            <a:spAutoFit/>
          </a:bodyPr>
          <a:lstStyle/>
          <a:p>
            <a:pPr algn="ctr"/>
            <a:r>
              <a:rPr lang="en-GB" sz="1200" dirty="0">
                <a:solidFill>
                  <a:schemeClr val="bg1"/>
                </a:solidFill>
              </a:rPr>
              <a:t>www.swift.com</a:t>
            </a:r>
            <a:endParaRPr lang="en-GB" sz="1050" dirty="0">
              <a:solidFill>
                <a:schemeClr val="bg1"/>
              </a:solidFill>
            </a:endParaRPr>
          </a:p>
        </p:txBody>
      </p:sp>
      <p:grpSp>
        <p:nvGrpSpPr>
          <p:cNvPr id="14" name="Group 13"/>
          <p:cNvGrpSpPr/>
          <p:nvPr userDrawn="1"/>
        </p:nvGrpSpPr>
        <p:grpSpPr>
          <a:xfrm>
            <a:off x="4774949" y="2317121"/>
            <a:ext cx="1251449" cy="1253662"/>
            <a:chOff x="1230313" y="1433513"/>
            <a:chExt cx="898525" cy="900113"/>
          </a:xfrm>
        </p:grpSpPr>
        <p:sp>
          <p:nvSpPr>
            <p:cNvPr id="15" name="Freeform 14"/>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6"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7"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8"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9"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0"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3741200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grpSp>
        <p:nvGrpSpPr>
          <p:cNvPr id="15" name="Group 14"/>
          <p:cNvGrpSpPr/>
          <p:nvPr userDrawn="1"/>
        </p:nvGrpSpPr>
        <p:grpSpPr>
          <a:xfrm>
            <a:off x="286419" y="5558756"/>
            <a:ext cx="288363" cy="288873"/>
            <a:chOff x="1230313" y="1433513"/>
            <a:chExt cx="898525" cy="900113"/>
          </a:xfrm>
        </p:grpSpPr>
        <p:sp>
          <p:nvSpPr>
            <p:cNvPr id="16" name="Freeform 15"/>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4" name="Text Placeholder 2"/>
          <p:cNvSpPr>
            <a:spLocks noGrp="1"/>
          </p:cNvSpPr>
          <p:nvPr>
            <p:ph type="body" sz="quarter" idx="12" hasCustomPrompt="1"/>
          </p:nvPr>
        </p:nvSpPr>
        <p:spPr>
          <a:xfrm>
            <a:off x="283745" y="301626"/>
            <a:ext cx="10230268" cy="4897090"/>
          </a:xfrm>
        </p:spPr>
        <p:txBody>
          <a:bodyPr/>
          <a:lstStyle>
            <a:lvl1pPr marL="0" indent="0">
              <a:buFont typeface="Arial" panose="020B0604020202020204" pitchFamily="34" charset="0"/>
              <a:buNone/>
              <a:defRPr sz="3600">
                <a:solidFill>
                  <a:schemeClr val="bg1"/>
                </a:solidFill>
              </a:defRPr>
            </a:lvl1pPr>
            <a:lvl2pPr>
              <a:defRPr sz="2800">
                <a:solidFill>
                  <a:schemeClr val="bg1"/>
                </a:solidFill>
              </a:defRPr>
            </a:lvl2pPr>
            <a:lvl3pPr marL="985748" indent="-457172">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lvl="0"/>
            <a:r>
              <a:rPr lang="en-US" dirty="0"/>
              <a:t>You can use it as divider or highlight slide. Make it short, clear and pretty. If used as a highlight slide, size of the text should be 36pt. If used as a divider slide, content can be much smaller – 18pt.</a:t>
            </a:r>
          </a:p>
        </p:txBody>
      </p:sp>
      <p:sp>
        <p:nvSpPr>
          <p:cNvPr id="23" name="Footer Placeholder 3"/>
          <p:cNvSpPr>
            <a:spLocks noGrp="1"/>
          </p:cNvSpPr>
          <p:nvPr>
            <p:ph type="ftr" sz="quarter" idx="10"/>
          </p:nvPr>
        </p:nvSpPr>
        <p:spPr>
          <a:xfrm>
            <a:off x="658293" y="5592196"/>
            <a:ext cx="8918847" cy="228600"/>
          </a:xfrm>
        </p:spPr>
        <p:txBody>
          <a:bodyPr/>
          <a:lstStyle>
            <a:lvl1pPr>
              <a:defRPr>
                <a:solidFill>
                  <a:schemeClr val="bg1"/>
                </a:solidFill>
              </a:defRPr>
            </a:lvl1pPr>
          </a:lstStyle>
          <a:p>
            <a:r>
              <a:rPr lang="en-US"/>
              <a:t>SMPG IF - CA Stream 2 - May 23, 2022</a:t>
            </a:r>
            <a:endParaRPr lang="en-GB" dirty="0"/>
          </a:p>
        </p:txBody>
      </p:sp>
      <p:pic>
        <p:nvPicPr>
          <p:cNvPr id="13" name="Picture 4" descr="\\BE-FILE01\jlittre$\MyData\01. STANDARDS\01. STD DEVELOPMENT DOMAINS\1. Securities\01. SMPG Global\LOGO\FINAL LOGO\Logo+Mott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718" y="5558755"/>
            <a:ext cx="775199" cy="335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3250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accent2"/>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grpSp>
        <p:nvGrpSpPr>
          <p:cNvPr id="15" name="Group 14"/>
          <p:cNvGrpSpPr/>
          <p:nvPr userDrawn="1"/>
        </p:nvGrpSpPr>
        <p:grpSpPr>
          <a:xfrm>
            <a:off x="286419" y="5558756"/>
            <a:ext cx="288363" cy="288873"/>
            <a:chOff x="1230313" y="1433513"/>
            <a:chExt cx="898525" cy="900113"/>
          </a:xfrm>
        </p:grpSpPr>
        <p:sp>
          <p:nvSpPr>
            <p:cNvPr id="16" name="Freeform 15"/>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4" name="Text Placeholder 2"/>
          <p:cNvSpPr>
            <a:spLocks noGrp="1"/>
          </p:cNvSpPr>
          <p:nvPr>
            <p:ph type="body" sz="quarter" idx="12" hasCustomPrompt="1"/>
          </p:nvPr>
        </p:nvSpPr>
        <p:spPr>
          <a:xfrm>
            <a:off x="283745" y="301626"/>
            <a:ext cx="10230268" cy="4897090"/>
          </a:xfrm>
        </p:spPr>
        <p:txBody>
          <a:bodyPr/>
          <a:lstStyle>
            <a:lvl1pPr marL="0" indent="0">
              <a:buFont typeface="Arial" panose="020B0604020202020204" pitchFamily="34" charset="0"/>
              <a:buNone/>
              <a:defRPr sz="3600">
                <a:solidFill>
                  <a:schemeClr val="bg1"/>
                </a:solidFill>
              </a:defRPr>
            </a:lvl1pPr>
            <a:lvl2pPr>
              <a:defRPr sz="2800">
                <a:solidFill>
                  <a:schemeClr val="bg1"/>
                </a:solidFill>
              </a:defRPr>
            </a:lvl2pPr>
            <a:lvl3pPr marL="985748" indent="-457172">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lvl="0"/>
            <a:r>
              <a:rPr lang="en-US" dirty="0"/>
              <a:t>You can use it as divider or highlight slide. Make it short, clear and pretty. If used as a highlight slide, size of the text should be 36pt. If used as a divider slide, content can be much smaller – 18pt.</a:t>
            </a:r>
          </a:p>
        </p:txBody>
      </p:sp>
      <p:sp>
        <p:nvSpPr>
          <p:cNvPr id="23" name="Footer Placeholder 3"/>
          <p:cNvSpPr>
            <a:spLocks noGrp="1"/>
          </p:cNvSpPr>
          <p:nvPr>
            <p:ph type="ftr" sz="quarter" idx="10"/>
          </p:nvPr>
        </p:nvSpPr>
        <p:spPr>
          <a:xfrm>
            <a:off x="658293" y="5592196"/>
            <a:ext cx="8918847" cy="228600"/>
          </a:xfrm>
        </p:spPr>
        <p:txBody>
          <a:bodyPr/>
          <a:lstStyle>
            <a:lvl1pPr>
              <a:defRPr>
                <a:solidFill>
                  <a:schemeClr val="bg1"/>
                </a:solidFill>
              </a:defRPr>
            </a:lvl1pPr>
          </a:lstStyle>
          <a:p>
            <a:r>
              <a:rPr lang="en-US"/>
              <a:t>SMPG IF - CA Stream 2 - May 23, 2022</a:t>
            </a:r>
            <a:endParaRPr lang="en-GB" dirty="0"/>
          </a:p>
        </p:txBody>
      </p:sp>
    </p:spTree>
    <p:extLst>
      <p:ext uri="{BB962C8B-B14F-4D97-AF65-F5344CB8AC3E}">
        <p14:creationId xmlns:p14="http://schemas.microsoft.com/office/powerpoint/2010/main" val="1767986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3">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rgbClr val="88D0C8"/>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grpSp>
        <p:nvGrpSpPr>
          <p:cNvPr id="15" name="Group 14"/>
          <p:cNvGrpSpPr/>
          <p:nvPr userDrawn="1"/>
        </p:nvGrpSpPr>
        <p:grpSpPr>
          <a:xfrm>
            <a:off x="286419" y="5558756"/>
            <a:ext cx="288363" cy="288873"/>
            <a:chOff x="1230313" y="1433513"/>
            <a:chExt cx="898525" cy="900113"/>
          </a:xfrm>
        </p:grpSpPr>
        <p:sp>
          <p:nvSpPr>
            <p:cNvPr id="16" name="Freeform 15"/>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4" name="Text Placeholder 2"/>
          <p:cNvSpPr>
            <a:spLocks noGrp="1"/>
          </p:cNvSpPr>
          <p:nvPr>
            <p:ph type="body" sz="quarter" idx="12" hasCustomPrompt="1"/>
          </p:nvPr>
        </p:nvSpPr>
        <p:spPr>
          <a:xfrm>
            <a:off x="283745" y="301626"/>
            <a:ext cx="10230268" cy="4897090"/>
          </a:xfrm>
        </p:spPr>
        <p:txBody>
          <a:bodyPr/>
          <a:lstStyle>
            <a:lvl1pPr marL="0" marR="0" indent="0" algn="l" defTabSz="914345" rtl="0" eaLnBrk="1" fontAlgn="base" latinLnBrk="0" hangingPunct="1">
              <a:lnSpc>
                <a:spcPct val="100000"/>
              </a:lnSpc>
              <a:spcBef>
                <a:spcPct val="20000"/>
              </a:spcBef>
              <a:spcAft>
                <a:spcPct val="0"/>
              </a:spcAft>
              <a:buClrTx/>
              <a:buSzTx/>
              <a:buFont typeface="Arial" panose="020B0604020202020204" pitchFamily="34" charset="0"/>
              <a:buNone/>
              <a:tabLst/>
              <a:defRPr sz="3600">
                <a:solidFill>
                  <a:schemeClr val="bg1"/>
                </a:solidFill>
              </a:defRPr>
            </a:lvl1pPr>
            <a:lvl2pPr>
              <a:defRPr sz="2800">
                <a:solidFill>
                  <a:schemeClr val="bg1"/>
                </a:solidFill>
              </a:defRPr>
            </a:lvl2pPr>
            <a:lvl3pPr marL="985748" indent="-457172">
              <a:buFont typeface="Arial" panose="020B0604020202020204" pitchFamily="34" charset="0"/>
              <a:buChar char="−"/>
              <a:defRPr sz="2800">
                <a:solidFill>
                  <a:schemeClr val="bg1"/>
                </a:solidFill>
              </a:defRPr>
            </a:lvl3pPr>
            <a:lvl4pPr>
              <a:defRPr sz="2800">
                <a:solidFill>
                  <a:schemeClr val="bg1"/>
                </a:solidFill>
              </a:defRPr>
            </a:lvl4pPr>
            <a:lvl5pPr>
              <a:defRPr sz="2400">
                <a:solidFill>
                  <a:schemeClr val="bg1"/>
                </a:solidFill>
              </a:defRPr>
            </a:lvl5pPr>
          </a:lstStyle>
          <a:p>
            <a:pPr marL="0" marR="0" lvl="0" indent="0" algn="l" defTabSz="914345" rtl="0" eaLnBrk="1" fontAlgn="base" latinLnBrk="0" hangingPunct="1">
              <a:lnSpc>
                <a:spcPct val="100000"/>
              </a:lnSpc>
              <a:spcBef>
                <a:spcPct val="20000"/>
              </a:spcBef>
              <a:spcAft>
                <a:spcPct val="0"/>
              </a:spcAft>
              <a:buClrTx/>
              <a:buSzTx/>
              <a:buFont typeface="Arial" panose="020B0604020202020204" pitchFamily="34" charset="0"/>
              <a:buNone/>
              <a:tabLst/>
              <a:defRPr/>
            </a:pPr>
            <a:r>
              <a:rPr lang="en-US" dirty="0"/>
              <a:t>You can use it as divider or highlight slide. Make it short, clear and pretty. If used as a highlight slide, size of the text should be 36pt. If used as a divider slide, content can be much smaller – 18pt.</a:t>
            </a:r>
          </a:p>
          <a:p>
            <a:pPr lvl="0"/>
            <a:endParaRPr lang="en-GB" dirty="0"/>
          </a:p>
        </p:txBody>
      </p:sp>
      <p:sp>
        <p:nvSpPr>
          <p:cNvPr id="23" name="Footer Placeholder 3"/>
          <p:cNvSpPr>
            <a:spLocks noGrp="1"/>
          </p:cNvSpPr>
          <p:nvPr>
            <p:ph type="ftr" sz="quarter" idx="10"/>
          </p:nvPr>
        </p:nvSpPr>
        <p:spPr>
          <a:xfrm>
            <a:off x="658293" y="5592196"/>
            <a:ext cx="8918847" cy="228600"/>
          </a:xfrm>
        </p:spPr>
        <p:txBody>
          <a:bodyPr/>
          <a:lstStyle>
            <a:lvl1pPr>
              <a:defRPr>
                <a:solidFill>
                  <a:schemeClr val="bg1"/>
                </a:solidFill>
              </a:defRPr>
            </a:lvl1pPr>
          </a:lstStyle>
          <a:p>
            <a:r>
              <a:rPr lang="en-US"/>
              <a:t>SMPG IF - CA Stream 2 - May 23, 2022</a:t>
            </a:r>
            <a:endParaRPr lang="en-GB" dirty="0"/>
          </a:p>
        </p:txBody>
      </p:sp>
    </p:spTree>
    <p:extLst>
      <p:ext uri="{BB962C8B-B14F-4D97-AF65-F5344CB8AC3E}">
        <p14:creationId xmlns:p14="http://schemas.microsoft.com/office/powerpoint/2010/main" val="2546982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ote 1">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2"/>
            </p:custDataLst>
            <p:extLst>
              <p:ext uri="{D42A27DB-BD31-4B8C-83A1-F6EECF244321}">
                <p14:modId xmlns:p14="http://schemas.microsoft.com/office/powerpoint/2010/main" val="36090483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6" name="think-cell Slide" r:id="rId4" imgW="470" imgH="469" progId="TCLayout.ActiveDocument.1">
                  <p:embed/>
                </p:oleObj>
              </mc:Choice>
              <mc:Fallback>
                <p:oleObj name="think-cell Slide" r:id="rId4" imgW="470" imgH="469" progId="TCLayout.ActiveDocument.1">
                  <p:embed/>
                  <p:pic>
                    <p:nvPicPr>
                      <p:cNvPr id="9" name="Object 8"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4" name="Rectangle 13"/>
          <p:cNvSpPr/>
          <p:nvPr userDrawn="1"/>
        </p:nvSpPr>
        <p:spPr bwMode="auto">
          <a:xfrm>
            <a:off x="0" y="0"/>
            <a:ext cx="10801350" cy="6076950"/>
          </a:xfrm>
          <a:prstGeom prst="rect">
            <a:avLst/>
          </a:prstGeom>
          <a:solidFill>
            <a:srgbClr val="065C53"/>
          </a:solidFill>
          <a:ln w="9525" cap="flat" cmpd="sng" algn="ctr">
            <a:noFill/>
            <a:prstDash val="solid"/>
            <a:round/>
            <a:headEnd type="none" w="med" len="med"/>
            <a:tailEnd type="none" w="med" len="med"/>
          </a:ln>
          <a:effectLst/>
        </p:spPr>
        <p:txBody>
          <a:bodyPr vert="horz" wrap="square" lIns="91434" tIns="45718" rIns="91434" bIns="45718" numCol="1" rtlCol="0" anchor="t" anchorCtr="0" compatLnSpc="1">
            <a:prstTxWarp prst="textNoShape">
              <a:avLst/>
            </a:prstTxWarp>
          </a:bodyPr>
          <a:lstStyle/>
          <a:p>
            <a:pPr marL="0" marR="0" indent="0" algn="l" defTabSz="914345"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grpSp>
        <p:nvGrpSpPr>
          <p:cNvPr id="2" name="Group 4"/>
          <p:cNvGrpSpPr>
            <a:grpSpLocks noChangeAspect="1"/>
          </p:cNvGrpSpPr>
          <p:nvPr userDrawn="1"/>
        </p:nvGrpSpPr>
        <p:grpSpPr bwMode="auto">
          <a:xfrm>
            <a:off x="576263" y="590551"/>
            <a:ext cx="579437" cy="579438"/>
            <a:chOff x="181" y="190"/>
            <a:chExt cx="365" cy="365"/>
          </a:xfrm>
          <a:solidFill>
            <a:schemeClr val="bg1"/>
          </a:solidFill>
        </p:grpSpPr>
        <p:sp>
          <p:nvSpPr>
            <p:cNvPr id="3" name="Freeform 5"/>
            <p:cNvSpPr>
              <a:spLocks noEditPoints="1"/>
            </p:cNvSpPr>
            <p:nvPr userDrawn="1"/>
          </p:nvSpPr>
          <p:spPr bwMode="auto">
            <a:xfrm>
              <a:off x="181" y="190"/>
              <a:ext cx="365" cy="365"/>
            </a:xfrm>
            <a:custGeom>
              <a:avLst/>
              <a:gdLst>
                <a:gd name="T0" fmla="*/ 113 w 226"/>
                <a:gd name="T1" fmla="*/ 226 h 226"/>
                <a:gd name="T2" fmla="*/ 112 w 226"/>
                <a:gd name="T3" fmla="*/ 0 h 226"/>
                <a:gd name="T4" fmla="*/ 101 w 226"/>
                <a:gd name="T5" fmla="*/ 6 h 226"/>
                <a:gd name="T6" fmla="*/ 70 w 226"/>
                <a:gd name="T7" fmla="*/ 36 h 226"/>
                <a:gd name="T8" fmla="*/ 77 w 226"/>
                <a:gd name="T9" fmla="*/ 36 h 226"/>
                <a:gd name="T10" fmla="*/ 111 w 226"/>
                <a:gd name="T11" fmla="*/ 36 h 226"/>
                <a:gd name="T12" fmla="*/ 116 w 226"/>
                <a:gd name="T13" fmla="*/ 5 h 226"/>
                <a:gd name="T14" fmla="*/ 149 w 226"/>
                <a:gd name="T15" fmla="*/ 36 h 226"/>
                <a:gd name="T16" fmla="*/ 156 w 226"/>
                <a:gd name="T17" fmla="*/ 36 h 226"/>
                <a:gd name="T18" fmla="*/ 127 w 226"/>
                <a:gd name="T19" fmla="*/ 6 h 226"/>
                <a:gd name="T20" fmla="*/ 156 w 226"/>
                <a:gd name="T21" fmla="*/ 36 h 226"/>
                <a:gd name="T22" fmla="*/ 66 w 226"/>
                <a:gd name="T23" fmla="*/ 42 h 226"/>
                <a:gd name="T24" fmla="*/ 12 w 226"/>
                <a:gd name="T25" fmla="*/ 74 h 226"/>
                <a:gd name="T26" fmla="*/ 32 w 226"/>
                <a:gd name="T27" fmla="*/ 42 h 226"/>
                <a:gd name="T28" fmla="*/ 111 w 226"/>
                <a:gd name="T29" fmla="*/ 74 h 226"/>
                <a:gd name="T30" fmla="*/ 73 w 226"/>
                <a:gd name="T31" fmla="*/ 42 h 226"/>
                <a:gd name="T32" fmla="*/ 153 w 226"/>
                <a:gd name="T33" fmla="*/ 42 h 226"/>
                <a:gd name="T34" fmla="*/ 167 w 226"/>
                <a:gd name="T35" fmla="*/ 74 h 226"/>
                <a:gd name="T36" fmla="*/ 153 w 226"/>
                <a:gd name="T37" fmla="*/ 42 h 226"/>
                <a:gd name="T38" fmla="*/ 214 w 226"/>
                <a:gd name="T39" fmla="*/ 74 h 226"/>
                <a:gd name="T40" fmla="*/ 172 w 226"/>
                <a:gd name="T41" fmla="*/ 74 h 226"/>
                <a:gd name="T42" fmla="*/ 194 w 226"/>
                <a:gd name="T43" fmla="*/ 42 h 226"/>
                <a:gd name="T44" fmla="*/ 221 w 226"/>
                <a:gd name="T45" fmla="*/ 113 h 226"/>
                <a:gd name="T46" fmla="*/ 11 w 226"/>
                <a:gd name="T47" fmla="*/ 147 h 226"/>
                <a:gd name="T48" fmla="*/ 5 w 226"/>
                <a:gd name="T49" fmla="*/ 113 h 226"/>
                <a:gd name="T50" fmla="*/ 216 w 226"/>
                <a:gd name="T51" fmla="*/ 80 h 226"/>
                <a:gd name="T52" fmla="*/ 66 w 226"/>
                <a:gd name="T53" fmla="*/ 184 h 226"/>
                <a:gd name="T54" fmla="*/ 32 w 226"/>
                <a:gd name="T55" fmla="*/ 184 h 226"/>
                <a:gd name="T56" fmla="*/ 12 w 226"/>
                <a:gd name="T57" fmla="*/ 152 h 226"/>
                <a:gd name="T58" fmla="*/ 111 w 226"/>
                <a:gd name="T59" fmla="*/ 184 h 226"/>
                <a:gd name="T60" fmla="*/ 60 w 226"/>
                <a:gd name="T61" fmla="*/ 152 h 226"/>
                <a:gd name="T62" fmla="*/ 167 w 226"/>
                <a:gd name="T63" fmla="*/ 152 h 226"/>
                <a:gd name="T64" fmla="*/ 153 w 226"/>
                <a:gd name="T65" fmla="*/ 184 h 226"/>
                <a:gd name="T66" fmla="*/ 167 w 226"/>
                <a:gd name="T67" fmla="*/ 152 h 226"/>
                <a:gd name="T68" fmla="*/ 194 w 226"/>
                <a:gd name="T69" fmla="*/ 184 h 226"/>
                <a:gd name="T70" fmla="*/ 160 w 226"/>
                <a:gd name="T71" fmla="*/ 184 h 226"/>
                <a:gd name="T72" fmla="*/ 172 w 226"/>
                <a:gd name="T73" fmla="*/ 152 h 226"/>
                <a:gd name="T74" fmla="*/ 70 w 226"/>
                <a:gd name="T75" fmla="*/ 190 h 226"/>
                <a:gd name="T76" fmla="*/ 99 w 226"/>
                <a:gd name="T77" fmla="*/ 220 h 226"/>
                <a:gd name="T78" fmla="*/ 37 w 226"/>
                <a:gd name="T79" fmla="*/ 190 h 226"/>
                <a:gd name="T80" fmla="*/ 111 w 226"/>
                <a:gd name="T81" fmla="*/ 220 h 226"/>
                <a:gd name="T82" fmla="*/ 77 w 226"/>
                <a:gd name="T83" fmla="*/ 190 h 226"/>
                <a:gd name="T84" fmla="*/ 149 w 226"/>
                <a:gd name="T85" fmla="*/ 190 h 226"/>
                <a:gd name="T86" fmla="*/ 116 w 226"/>
                <a:gd name="T87" fmla="*/ 190 h 226"/>
                <a:gd name="T88" fmla="*/ 188 w 226"/>
                <a:gd name="T89" fmla="*/ 190 h 226"/>
                <a:gd name="T90" fmla="*/ 127 w 226"/>
                <a:gd name="T91" fmla="*/ 219 h 226"/>
                <a:gd name="T92" fmla="*/ 189 w 226"/>
                <a:gd name="T93" fmla="*/ 19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6" h="226">
                  <a:moveTo>
                    <a:pt x="112" y="0"/>
                  </a:moveTo>
                  <a:cubicBezTo>
                    <a:pt x="50" y="0"/>
                    <a:pt x="0" y="51"/>
                    <a:pt x="0" y="113"/>
                  </a:cubicBezTo>
                  <a:cubicBezTo>
                    <a:pt x="0" y="176"/>
                    <a:pt x="51" y="226"/>
                    <a:pt x="113" y="226"/>
                  </a:cubicBezTo>
                  <a:cubicBezTo>
                    <a:pt x="176" y="226"/>
                    <a:pt x="226" y="176"/>
                    <a:pt x="226" y="113"/>
                  </a:cubicBezTo>
                  <a:cubicBezTo>
                    <a:pt x="226" y="51"/>
                    <a:pt x="176" y="0"/>
                    <a:pt x="114" y="0"/>
                  </a:cubicBezTo>
                  <a:cubicBezTo>
                    <a:pt x="114" y="0"/>
                    <a:pt x="112" y="0"/>
                    <a:pt x="112" y="0"/>
                  </a:cubicBezTo>
                  <a:close/>
                  <a:moveTo>
                    <a:pt x="38" y="36"/>
                  </a:moveTo>
                  <a:cubicBezTo>
                    <a:pt x="54" y="20"/>
                    <a:pt x="76" y="9"/>
                    <a:pt x="99" y="6"/>
                  </a:cubicBezTo>
                  <a:cubicBezTo>
                    <a:pt x="99" y="6"/>
                    <a:pt x="100" y="6"/>
                    <a:pt x="101" y="6"/>
                  </a:cubicBezTo>
                  <a:cubicBezTo>
                    <a:pt x="100" y="6"/>
                    <a:pt x="99" y="7"/>
                    <a:pt x="99" y="7"/>
                  </a:cubicBezTo>
                  <a:cubicBezTo>
                    <a:pt x="93" y="12"/>
                    <a:pt x="80" y="21"/>
                    <a:pt x="70" y="36"/>
                  </a:cubicBezTo>
                  <a:cubicBezTo>
                    <a:pt x="70" y="36"/>
                    <a:pt x="70" y="36"/>
                    <a:pt x="70" y="36"/>
                  </a:cubicBezTo>
                  <a:cubicBezTo>
                    <a:pt x="70" y="36"/>
                    <a:pt x="39" y="36"/>
                    <a:pt x="37" y="36"/>
                  </a:cubicBezTo>
                  <a:cubicBezTo>
                    <a:pt x="37" y="36"/>
                    <a:pt x="38" y="36"/>
                    <a:pt x="38" y="36"/>
                  </a:cubicBezTo>
                  <a:close/>
                  <a:moveTo>
                    <a:pt x="77" y="36"/>
                  </a:moveTo>
                  <a:cubicBezTo>
                    <a:pt x="87" y="23"/>
                    <a:pt x="97" y="14"/>
                    <a:pt x="105" y="9"/>
                  </a:cubicBezTo>
                  <a:cubicBezTo>
                    <a:pt x="105" y="9"/>
                    <a:pt x="109" y="6"/>
                    <a:pt x="111" y="5"/>
                  </a:cubicBezTo>
                  <a:cubicBezTo>
                    <a:pt x="111" y="7"/>
                    <a:pt x="111" y="36"/>
                    <a:pt x="111" y="36"/>
                  </a:cubicBezTo>
                  <a:cubicBezTo>
                    <a:pt x="110" y="36"/>
                    <a:pt x="78" y="36"/>
                    <a:pt x="77" y="36"/>
                  </a:cubicBezTo>
                  <a:cubicBezTo>
                    <a:pt x="77" y="36"/>
                    <a:pt x="77" y="36"/>
                    <a:pt x="77" y="36"/>
                  </a:cubicBezTo>
                  <a:close/>
                  <a:moveTo>
                    <a:pt x="116" y="5"/>
                  </a:moveTo>
                  <a:cubicBezTo>
                    <a:pt x="117" y="6"/>
                    <a:pt x="122" y="9"/>
                    <a:pt x="122" y="9"/>
                  </a:cubicBezTo>
                  <a:cubicBezTo>
                    <a:pt x="129" y="14"/>
                    <a:pt x="139" y="23"/>
                    <a:pt x="149" y="36"/>
                  </a:cubicBezTo>
                  <a:cubicBezTo>
                    <a:pt x="149" y="36"/>
                    <a:pt x="149" y="36"/>
                    <a:pt x="149" y="36"/>
                  </a:cubicBezTo>
                  <a:cubicBezTo>
                    <a:pt x="148" y="36"/>
                    <a:pt x="116" y="36"/>
                    <a:pt x="116" y="36"/>
                  </a:cubicBezTo>
                  <a:cubicBezTo>
                    <a:pt x="116" y="36"/>
                    <a:pt x="116" y="7"/>
                    <a:pt x="116" y="5"/>
                  </a:cubicBezTo>
                  <a:close/>
                  <a:moveTo>
                    <a:pt x="156" y="36"/>
                  </a:moveTo>
                  <a:cubicBezTo>
                    <a:pt x="149" y="25"/>
                    <a:pt x="139" y="16"/>
                    <a:pt x="127" y="7"/>
                  </a:cubicBezTo>
                  <a:cubicBezTo>
                    <a:pt x="127" y="7"/>
                    <a:pt x="126" y="6"/>
                    <a:pt x="125" y="6"/>
                  </a:cubicBezTo>
                  <a:cubicBezTo>
                    <a:pt x="126" y="6"/>
                    <a:pt x="127" y="6"/>
                    <a:pt x="127" y="6"/>
                  </a:cubicBezTo>
                  <a:cubicBezTo>
                    <a:pt x="151" y="9"/>
                    <a:pt x="172" y="19"/>
                    <a:pt x="188" y="36"/>
                  </a:cubicBezTo>
                  <a:cubicBezTo>
                    <a:pt x="188" y="36"/>
                    <a:pt x="189" y="36"/>
                    <a:pt x="189" y="36"/>
                  </a:cubicBezTo>
                  <a:cubicBezTo>
                    <a:pt x="187" y="36"/>
                    <a:pt x="156" y="36"/>
                    <a:pt x="156" y="36"/>
                  </a:cubicBezTo>
                  <a:cubicBezTo>
                    <a:pt x="156" y="36"/>
                    <a:pt x="156" y="36"/>
                    <a:pt x="156" y="36"/>
                  </a:cubicBezTo>
                  <a:close/>
                  <a:moveTo>
                    <a:pt x="67" y="42"/>
                  </a:moveTo>
                  <a:cubicBezTo>
                    <a:pt x="66" y="42"/>
                    <a:pt x="66" y="42"/>
                    <a:pt x="66" y="42"/>
                  </a:cubicBezTo>
                  <a:cubicBezTo>
                    <a:pt x="60" y="52"/>
                    <a:pt x="56" y="63"/>
                    <a:pt x="54" y="74"/>
                  </a:cubicBezTo>
                  <a:cubicBezTo>
                    <a:pt x="54" y="74"/>
                    <a:pt x="54" y="74"/>
                    <a:pt x="54" y="74"/>
                  </a:cubicBezTo>
                  <a:cubicBezTo>
                    <a:pt x="53" y="74"/>
                    <a:pt x="13" y="74"/>
                    <a:pt x="12" y="74"/>
                  </a:cubicBezTo>
                  <a:cubicBezTo>
                    <a:pt x="13" y="74"/>
                    <a:pt x="13" y="74"/>
                    <a:pt x="13" y="74"/>
                  </a:cubicBezTo>
                  <a:cubicBezTo>
                    <a:pt x="17" y="62"/>
                    <a:pt x="24" y="51"/>
                    <a:pt x="32" y="42"/>
                  </a:cubicBezTo>
                  <a:cubicBezTo>
                    <a:pt x="32" y="42"/>
                    <a:pt x="32" y="42"/>
                    <a:pt x="32" y="42"/>
                  </a:cubicBezTo>
                  <a:cubicBezTo>
                    <a:pt x="32" y="42"/>
                    <a:pt x="65" y="42"/>
                    <a:pt x="67" y="42"/>
                  </a:cubicBezTo>
                  <a:close/>
                  <a:moveTo>
                    <a:pt x="111" y="42"/>
                  </a:moveTo>
                  <a:cubicBezTo>
                    <a:pt x="111" y="43"/>
                    <a:pt x="111" y="73"/>
                    <a:pt x="111" y="74"/>
                  </a:cubicBezTo>
                  <a:cubicBezTo>
                    <a:pt x="110" y="74"/>
                    <a:pt x="60" y="74"/>
                    <a:pt x="60" y="74"/>
                  </a:cubicBezTo>
                  <a:cubicBezTo>
                    <a:pt x="60" y="74"/>
                    <a:pt x="60" y="74"/>
                    <a:pt x="60" y="74"/>
                  </a:cubicBezTo>
                  <a:cubicBezTo>
                    <a:pt x="62" y="63"/>
                    <a:pt x="67" y="52"/>
                    <a:pt x="73" y="42"/>
                  </a:cubicBezTo>
                  <a:cubicBezTo>
                    <a:pt x="73" y="42"/>
                    <a:pt x="73" y="42"/>
                    <a:pt x="73" y="42"/>
                  </a:cubicBezTo>
                  <a:cubicBezTo>
                    <a:pt x="73" y="42"/>
                    <a:pt x="110" y="42"/>
                    <a:pt x="111" y="42"/>
                  </a:cubicBezTo>
                  <a:close/>
                  <a:moveTo>
                    <a:pt x="153" y="42"/>
                  </a:moveTo>
                  <a:cubicBezTo>
                    <a:pt x="153" y="42"/>
                    <a:pt x="153" y="42"/>
                    <a:pt x="153" y="42"/>
                  </a:cubicBezTo>
                  <a:cubicBezTo>
                    <a:pt x="160" y="52"/>
                    <a:pt x="164" y="63"/>
                    <a:pt x="167" y="74"/>
                  </a:cubicBezTo>
                  <a:cubicBezTo>
                    <a:pt x="167" y="74"/>
                    <a:pt x="167" y="74"/>
                    <a:pt x="167" y="74"/>
                  </a:cubicBezTo>
                  <a:cubicBezTo>
                    <a:pt x="166" y="74"/>
                    <a:pt x="116" y="74"/>
                    <a:pt x="116" y="74"/>
                  </a:cubicBezTo>
                  <a:cubicBezTo>
                    <a:pt x="116" y="73"/>
                    <a:pt x="116" y="43"/>
                    <a:pt x="116" y="42"/>
                  </a:cubicBezTo>
                  <a:cubicBezTo>
                    <a:pt x="116" y="42"/>
                    <a:pt x="153" y="42"/>
                    <a:pt x="153" y="42"/>
                  </a:cubicBezTo>
                  <a:close/>
                  <a:moveTo>
                    <a:pt x="194" y="42"/>
                  </a:moveTo>
                  <a:cubicBezTo>
                    <a:pt x="194" y="42"/>
                    <a:pt x="194" y="42"/>
                    <a:pt x="194" y="42"/>
                  </a:cubicBezTo>
                  <a:cubicBezTo>
                    <a:pt x="202" y="51"/>
                    <a:pt x="209" y="62"/>
                    <a:pt x="214" y="74"/>
                  </a:cubicBezTo>
                  <a:cubicBezTo>
                    <a:pt x="214" y="74"/>
                    <a:pt x="214" y="74"/>
                    <a:pt x="214" y="74"/>
                  </a:cubicBezTo>
                  <a:cubicBezTo>
                    <a:pt x="213" y="74"/>
                    <a:pt x="173" y="74"/>
                    <a:pt x="172" y="74"/>
                  </a:cubicBezTo>
                  <a:cubicBezTo>
                    <a:pt x="172" y="74"/>
                    <a:pt x="172" y="74"/>
                    <a:pt x="172" y="74"/>
                  </a:cubicBezTo>
                  <a:cubicBezTo>
                    <a:pt x="170" y="63"/>
                    <a:pt x="166" y="52"/>
                    <a:pt x="160" y="42"/>
                  </a:cubicBezTo>
                  <a:cubicBezTo>
                    <a:pt x="160" y="42"/>
                    <a:pt x="160" y="42"/>
                    <a:pt x="160" y="42"/>
                  </a:cubicBezTo>
                  <a:cubicBezTo>
                    <a:pt x="161" y="42"/>
                    <a:pt x="194" y="42"/>
                    <a:pt x="194" y="42"/>
                  </a:cubicBezTo>
                  <a:close/>
                  <a:moveTo>
                    <a:pt x="216" y="80"/>
                  </a:moveTo>
                  <a:cubicBezTo>
                    <a:pt x="216" y="80"/>
                    <a:pt x="216" y="80"/>
                    <a:pt x="216" y="80"/>
                  </a:cubicBezTo>
                  <a:cubicBezTo>
                    <a:pt x="219" y="90"/>
                    <a:pt x="221" y="102"/>
                    <a:pt x="221" y="113"/>
                  </a:cubicBezTo>
                  <a:cubicBezTo>
                    <a:pt x="221" y="125"/>
                    <a:pt x="219" y="136"/>
                    <a:pt x="216" y="147"/>
                  </a:cubicBezTo>
                  <a:cubicBezTo>
                    <a:pt x="216" y="147"/>
                    <a:pt x="216" y="147"/>
                    <a:pt x="216" y="147"/>
                  </a:cubicBezTo>
                  <a:cubicBezTo>
                    <a:pt x="215" y="147"/>
                    <a:pt x="11" y="147"/>
                    <a:pt x="11" y="147"/>
                  </a:cubicBezTo>
                  <a:cubicBezTo>
                    <a:pt x="10" y="147"/>
                    <a:pt x="10" y="147"/>
                    <a:pt x="10" y="147"/>
                  </a:cubicBezTo>
                  <a:cubicBezTo>
                    <a:pt x="10" y="147"/>
                    <a:pt x="10" y="147"/>
                    <a:pt x="10" y="147"/>
                  </a:cubicBezTo>
                  <a:cubicBezTo>
                    <a:pt x="7" y="136"/>
                    <a:pt x="5" y="125"/>
                    <a:pt x="5" y="113"/>
                  </a:cubicBezTo>
                  <a:cubicBezTo>
                    <a:pt x="5" y="102"/>
                    <a:pt x="7" y="90"/>
                    <a:pt x="10" y="80"/>
                  </a:cubicBezTo>
                  <a:cubicBezTo>
                    <a:pt x="10" y="80"/>
                    <a:pt x="10" y="80"/>
                    <a:pt x="10" y="80"/>
                  </a:cubicBezTo>
                  <a:cubicBezTo>
                    <a:pt x="11" y="80"/>
                    <a:pt x="215" y="80"/>
                    <a:pt x="216" y="80"/>
                  </a:cubicBezTo>
                  <a:close/>
                  <a:moveTo>
                    <a:pt x="54" y="152"/>
                  </a:moveTo>
                  <a:cubicBezTo>
                    <a:pt x="54" y="152"/>
                    <a:pt x="54" y="152"/>
                    <a:pt x="54" y="152"/>
                  </a:cubicBezTo>
                  <a:cubicBezTo>
                    <a:pt x="56" y="163"/>
                    <a:pt x="60" y="174"/>
                    <a:pt x="66" y="184"/>
                  </a:cubicBezTo>
                  <a:cubicBezTo>
                    <a:pt x="66" y="184"/>
                    <a:pt x="66" y="184"/>
                    <a:pt x="67" y="184"/>
                  </a:cubicBezTo>
                  <a:cubicBezTo>
                    <a:pt x="65" y="184"/>
                    <a:pt x="32" y="184"/>
                    <a:pt x="32" y="184"/>
                  </a:cubicBezTo>
                  <a:cubicBezTo>
                    <a:pt x="32" y="184"/>
                    <a:pt x="32" y="184"/>
                    <a:pt x="32" y="184"/>
                  </a:cubicBezTo>
                  <a:cubicBezTo>
                    <a:pt x="32" y="184"/>
                    <a:pt x="32" y="184"/>
                    <a:pt x="32" y="184"/>
                  </a:cubicBezTo>
                  <a:cubicBezTo>
                    <a:pt x="24" y="175"/>
                    <a:pt x="17" y="164"/>
                    <a:pt x="13" y="152"/>
                  </a:cubicBezTo>
                  <a:cubicBezTo>
                    <a:pt x="13" y="152"/>
                    <a:pt x="13" y="152"/>
                    <a:pt x="12" y="152"/>
                  </a:cubicBezTo>
                  <a:cubicBezTo>
                    <a:pt x="13" y="152"/>
                    <a:pt x="53" y="152"/>
                    <a:pt x="54" y="152"/>
                  </a:cubicBezTo>
                  <a:close/>
                  <a:moveTo>
                    <a:pt x="111" y="152"/>
                  </a:moveTo>
                  <a:cubicBezTo>
                    <a:pt x="111" y="153"/>
                    <a:pt x="111" y="183"/>
                    <a:pt x="111" y="184"/>
                  </a:cubicBezTo>
                  <a:cubicBezTo>
                    <a:pt x="110" y="184"/>
                    <a:pt x="73" y="184"/>
                    <a:pt x="73" y="184"/>
                  </a:cubicBezTo>
                  <a:cubicBezTo>
                    <a:pt x="73" y="184"/>
                    <a:pt x="73" y="184"/>
                    <a:pt x="73" y="184"/>
                  </a:cubicBezTo>
                  <a:cubicBezTo>
                    <a:pt x="67" y="174"/>
                    <a:pt x="62" y="163"/>
                    <a:pt x="60" y="152"/>
                  </a:cubicBezTo>
                  <a:cubicBezTo>
                    <a:pt x="60" y="152"/>
                    <a:pt x="60" y="152"/>
                    <a:pt x="60" y="152"/>
                  </a:cubicBezTo>
                  <a:cubicBezTo>
                    <a:pt x="60" y="152"/>
                    <a:pt x="110" y="152"/>
                    <a:pt x="111" y="152"/>
                  </a:cubicBezTo>
                  <a:close/>
                  <a:moveTo>
                    <a:pt x="167" y="152"/>
                  </a:moveTo>
                  <a:cubicBezTo>
                    <a:pt x="167" y="152"/>
                    <a:pt x="167" y="152"/>
                    <a:pt x="167" y="152"/>
                  </a:cubicBezTo>
                  <a:cubicBezTo>
                    <a:pt x="164" y="163"/>
                    <a:pt x="160" y="174"/>
                    <a:pt x="153" y="184"/>
                  </a:cubicBezTo>
                  <a:cubicBezTo>
                    <a:pt x="153" y="184"/>
                    <a:pt x="153" y="184"/>
                    <a:pt x="153" y="184"/>
                  </a:cubicBezTo>
                  <a:cubicBezTo>
                    <a:pt x="153" y="184"/>
                    <a:pt x="116" y="184"/>
                    <a:pt x="116" y="184"/>
                  </a:cubicBezTo>
                  <a:cubicBezTo>
                    <a:pt x="116" y="183"/>
                    <a:pt x="116" y="153"/>
                    <a:pt x="116" y="152"/>
                  </a:cubicBezTo>
                  <a:cubicBezTo>
                    <a:pt x="116" y="152"/>
                    <a:pt x="166" y="152"/>
                    <a:pt x="167" y="152"/>
                  </a:cubicBezTo>
                  <a:close/>
                  <a:moveTo>
                    <a:pt x="214" y="152"/>
                  </a:moveTo>
                  <a:cubicBezTo>
                    <a:pt x="214" y="152"/>
                    <a:pt x="214" y="152"/>
                    <a:pt x="214" y="152"/>
                  </a:cubicBezTo>
                  <a:cubicBezTo>
                    <a:pt x="209" y="164"/>
                    <a:pt x="202" y="175"/>
                    <a:pt x="194" y="184"/>
                  </a:cubicBezTo>
                  <a:cubicBezTo>
                    <a:pt x="194" y="184"/>
                    <a:pt x="194" y="184"/>
                    <a:pt x="194" y="184"/>
                  </a:cubicBezTo>
                  <a:cubicBezTo>
                    <a:pt x="194" y="184"/>
                    <a:pt x="161" y="184"/>
                    <a:pt x="160" y="184"/>
                  </a:cubicBezTo>
                  <a:cubicBezTo>
                    <a:pt x="160" y="184"/>
                    <a:pt x="160" y="184"/>
                    <a:pt x="160" y="184"/>
                  </a:cubicBezTo>
                  <a:cubicBezTo>
                    <a:pt x="160" y="184"/>
                    <a:pt x="160" y="184"/>
                    <a:pt x="160" y="184"/>
                  </a:cubicBezTo>
                  <a:cubicBezTo>
                    <a:pt x="166" y="174"/>
                    <a:pt x="170" y="163"/>
                    <a:pt x="172" y="152"/>
                  </a:cubicBezTo>
                  <a:cubicBezTo>
                    <a:pt x="172" y="152"/>
                    <a:pt x="172" y="152"/>
                    <a:pt x="172" y="152"/>
                  </a:cubicBezTo>
                  <a:cubicBezTo>
                    <a:pt x="173" y="152"/>
                    <a:pt x="213" y="152"/>
                    <a:pt x="214" y="152"/>
                  </a:cubicBezTo>
                  <a:close/>
                  <a:moveTo>
                    <a:pt x="70" y="190"/>
                  </a:moveTo>
                  <a:cubicBezTo>
                    <a:pt x="70" y="190"/>
                    <a:pt x="70" y="190"/>
                    <a:pt x="70" y="190"/>
                  </a:cubicBezTo>
                  <a:cubicBezTo>
                    <a:pt x="78" y="201"/>
                    <a:pt x="87" y="210"/>
                    <a:pt x="99" y="219"/>
                  </a:cubicBezTo>
                  <a:cubicBezTo>
                    <a:pt x="99" y="219"/>
                    <a:pt x="100" y="220"/>
                    <a:pt x="101" y="220"/>
                  </a:cubicBezTo>
                  <a:cubicBezTo>
                    <a:pt x="100" y="220"/>
                    <a:pt x="99" y="220"/>
                    <a:pt x="99" y="220"/>
                  </a:cubicBezTo>
                  <a:cubicBezTo>
                    <a:pt x="99" y="220"/>
                    <a:pt x="99" y="220"/>
                    <a:pt x="99" y="220"/>
                  </a:cubicBezTo>
                  <a:cubicBezTo>
                    <a:pt x="76" y="217"/>
                    <a:pt x="55" y="207"/>
                    <a:pt x="38" y="190"/>
                  </a:cubicBezTo>
                  <a:cubicBezTo>
                    <a:pt x="38" y="190"/>
                    <a:pt x="37" y="190"/>
                    <a:pt x="37" y="190"/>
                  </a:cubicBezTo>
                  <a:cubicBezTo>
                    <a:pt x="39" y="190"/>
                    <a:pt x="70" y="190"/>
                    <a:pt x="70" y="190"/>
                  </a:cubicBezTo>
                  <a:close/>
                  <a:moveTo>
                    <a:pt x="111" y="190"/>
                  </a:moveTo>
                  <a:cubicBezTo>
                    <a:pt x="111" y="190"/>
                    <a:pt x="111" y="219"/>
                    <a:pt x="111" y="220"/>
                  </a:cubicBezTo>
                  <a:cubicBezTo>
                    <a:pt x="110" y="220"/>
                    <a:pt x="105" y="217"/>
                    <a:pt x="105" y="217"/>
                  </a:cubicBezTo>
                  <a:cubicBezTo>
                    <a:pt x="97" y="212"/>
                    <a:pt x="87" y="203"/>
                    <a:pt x="77" y="190"/>
                  </a:cubicBezTo>
                  <a:cubicBezTo>
                    <a:pt x="77" y="190"/>
                    <a:pt x="77" y="190"/>
                    <a:pt x="77" y="190"/>
                  </a:cubicBezTo>
                  <a:cubicBezTo>
                    <a:pt x="78" y="190"/>
                    <a:pt x="110" y="190"/>
                    <a:pt x="111" y="190"/>
                  </a:cubicBezTo>
                  <a:close/>
                  <a:moveTo>
                    <a:pt x="149" y="190"/>
                  </a:moveTo>
                  <a:cubicBezTo>
                    <a:pt x="149" y="190"/>
                    <a:pt x="149" y="190"/>
                    <a:pt x="149" y="190"/>
                  </a:cubicBezTo>
                  <a:cubicBezTo>
                    <a:pt x="139" y="203"/>
                    <a:pt x="129" y="212"/>
                    <a:pt x="122" y="217"/>
                  </a:cubicBezTo>
                  <a:cubicBezTo>
                    <a:pt x="122" y="217"/>
                    <a:pt x="117" y="219"/>
                    <a:pt x="116" y="220"/>
                  </a:cubicBezTo>
                  <a:cubicBezTo>
                    <a:pt x="116" y="219"/>
                    <a:pt x="116" y="190"/>
                    <a:pt x="116" y="190"/>
                  </a:cubicBezTo>
                  <a:cubicBezTo>
                    <a:pt x="116" y="190"/>
                    <a:pt x="148" y="190"/>
                    <a:pt x="149" y="190"/>
                  </a:cubicBezTo>
                  <a:close/>
                  <a:moveTo>
                    <a:pt x="189" y="190"/>
                  </a:moveTo>
                  <a:cubicBezTo>
                    <a:pt x="189" y="190"/>
                    <a:pt x="188" y="190"/>
                    <a:pt x="188" y="190"/>
                  </a:cubicBezTo>
                  <a:cubicBezTo>
                    <a:pt x="172" y="206"/>
                    <a:pt x="150" y="217"/>
                    <a:pt x="127" y="220"/>
                  </a:cubicBezTo>
                  <a:cubicBezTo>
                    <a:pt x="127" y="220"/>
                    <a:pt x="126" y="220"/>
                    <a:pt x="125" y="220"/>
                  </a:cubicBezTo>
                  <a:cubicBezTo>
                    <a:pt x="126" y="220"/>
                    <a:pt x="127" y="219"/>
                    <a:pt x="127" y="219"/>
                  </a:cubicBezTo>
                  <a:cubicBezTo>
                    <a:pt x="134" y="214"/>
                    <a:pt x="146" y="205"/>
                    <a:pt x="156" y="190"/>
                  </a:cubicBezTo>
                  <a:cubicBezTo>
                    <a:pt x="156" y="190"/>
                    <a:pt x="156" y="190"/>
                    <a:pt x="156" y="190"/>
                  </a:cubicBezTo>
                  <a:cubicBezTo>
                    <a:pt x="156" y="190"/>
                    <a:pt x="187" y="190"/>
                    <a:pt x="189" y="1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 name="Freeform 6"/>
            <p:cNvSpPr>
              <a:spLocks/>
            </p:cNvSpPr>
            <p:nvPr userDrawn="1"/>
          </p:nvSpPr>
          <p:spPr bwMode="auto">
            <a:xfrm>
              <a:off x="355" y="334"/>
              <a:ext cx="44" cy="75"/>
            </a:xfrm>
            <a:custGeom>
              <a:avLst/>
              <a:gdLst>
                <a:gd name="T0" fmla="*/ 27 w 27"/>
                <a:gd name="T1" fmla="*/ 1 h 47"/>
                <a:gd name="T2" fmla="*/ 22 w 27"/>
                <a:gd name="T3" fmla="*/ 10 h 47"/>
                <a:gd name="T4" fmla="*/ 14 w 27"/>
                <a:gd name="T5" fmla="*/ 38 h 47"/>
                <a:gd name="T6" fmla="*/ 14 w 27"/>
                <a:gd name="T7" fmla="*/ 47 h 47"/>
                <a:gd name="T8" fmla="*/ 14 w 27"/>
                <a:gd name="T9" fmla="*/ 47 h 47"/>
                <a:gd name="T10" fmla="*/ 0 w 27"/>
                <a:gd name="T11" fmla="*/ 47 h 47"/>
                <a:gd name="T12" fmla="*/ 0 w 27"/>
                <a:gd name="T13" fmla="*/ 47 h 47"/>
                <a:gd name="T14" fmla="*/ 4 w 27"/>
                <a:gd name="T15" fmla="*/ 39 h 47"/>
                <a:gd name="T16" fmla="*/ 12 w 27"/>
                <a:gd name="T17" fmla="*/ 10 h 47"/>
                <a:gd name="T18" fmla="*/ 13 w 27"/>
                <a:gd name="T19" fmla="*/ 1 h 47"/>
                <a:gd name="T20" fmla="*/ 13 w 27"/>
                <a:gd name="T21" fmla="*/ 0 h 47"/>
                <a:gd name="T22" fmla="*/ 27 w 27"/>
                <a:gd name="T23" fmla="*/ 0 h 47"/>
                <a:gd name="T24" fmla="*/ 27 w 27"/>
                <a:gd name="T25"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47">
                  <a:moveTo>
                    <a:pt x="27" y="1"/>
                  </a:moveTo>
                  <a:cubicBezTo>
                    <a:pt x="25" y="2"/>
                    <a:pt x="24" y="5"/>
                    <a:pt x="22" y="10"/>
                  </a:cubicBezTo>
                  <a:cubicBezTo>
                    <a:pt x="14" y="38"/>
                    <a:pt x="14" y="38"/>
                    <a:pt x="14" y="38"/>
                  </a:cubicBezTo>
                  <a:cubicBezTo>
                    <a:pt x="13" y="44"/>
                    <a:pt x="13" y="46"/>
                    <a:pt x="14" y="47"/>
                  </a:cubicBezTo>
                  <a:cubicBezTo>
                    <a:pt x="14" y="47"/>
                    <a:pt x="14" y="47"/>
                    <a:pt x="14" y="47"/>
                  </a:cubicBezTo>
                  <a:cubicBezTo>
                    <a:pt x="0" y="47"/>
                    <a:pt x="0" y="47"/>
                    <a:pt x="0" y="47"/>
                  </a:cubicBezTo>
                  <a:cubicBezTo>
                    <a:pt x="0" y="47"/>
                    <a:pt x="0" y="47"/>
                    <a:pt x="0" y="47"/>
                  </a:cubicBezTo>
                  <a:cubicBezTo>
                    <a:pt x="2" y="46"/>
                    <a:pt x="2" y="44"/>
                    <a:pt x="4" y="39"/>
                  </a:cubicBezTo>
                  <a:cubicBezTo>
                    <a:pt x="12" y="10"/>
                    <a:pt x="12" y="10"/>
                    <a:pt x="12" y="10"/>
                  </a:cubicBezTo>
                  <a:cubicBezTo>
                    <a:pt x="14" y="5"/>
                    <a:pt x="14" y="2"/>
                    <a:pt x="13" y="1"/>
                  </a:cubicBezTo>
                  <a:cubicBezTo>
                    <a:pt x="13" y="0"/>
                    <a:pt x="13" y="0"/>
                    <a:pt x="13" y="0"/>
                  </a:cubicBezTo>
                  <a:cubicBezTo>
                    <a:pt x="27" y="0"/>
                    <a:pt x="27" y="0"/>
                    <a:pt x="27" y="0"/>
                  </a:cubicBezTo>
                  <a:lnTo>
                    <a:pt x="27"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 name="Freeform 7"/>
            <p:cNvSpPr>
              <a:spLocks/>
            </p:cNvSpPr>
            <p:nvPr userDrawn="1"/>
          </p:nvSpPr>
          <p:spPr bwMode="auto">
            <a:xfrm>
              <a:off x="205" y="332"/>
              <a:ext cx="55" cy="79"/>
            </a:xfrm>
            <a:custGeom>
              <a:avLst/>
              <a:gdLst>
                <a:gd name="T0" fmla="*/ 2 w 34"/>
                <a:gd name="T1" fmla="*/ 36 h 49"/>
                <a:gd name="T2" fmla="*/ 15 w 34"/>
                <a:gd name="T3" fmla="*/ 46 h 49"/>
                <a:gd name="T4" fmla="*/ 23 w 34"/>
                <a:gd name="T5" fmla="*/ 38 h 49"/>
                <a:gd name="T6" fmla="*/ 17 w 34"/>
                <a:gd name="T7" fmla="*/ 29 h 49"/>
                <a:gd name="T8" fmla="*/ 15 w 34"/>
                <a:gd name="T9" fmla="*/ 27 h 49"/>
                <a:gd name="T10" fmla="*/ 6 w 34"/>
                <a:gd name="T11" fmla="*/ 15 h 49"/>
                <a:gd name="T12" fmla="*/ 22 w 34"/>
                <a:gd name="T13" fmla="*/ 1 h 49"/>
                <a:gd name="T14" fmla="*/ 30 w 34"/>
                <a:gd name="T15" fmla="*/ 1 h 49"/>
                <a:gd name="T16" fmla="*/ 34 w 34"/>
                <a:gd name="T17" fmla="*/ 3 h 49"/>
                <a:gd name="T18" fmla="*/ 32 w 34"/>
                <a:gd name="T19" fmla="*/ 11 h 49"/>
                <a:gd name="T20" fmla="*/ 32 w 34"/>
                <a:gd name="T21" fmla="*/ 11 h 49"/>
                <a:gd name="T22" fmla="*/ 21 w 34"/>
                <a:gd name="T23" fmla="*/ 4 h 49"/>
                <a:gd name="T24" fmla="*/ 14 w 34"/>
                <a:gd name="T25" fmla="*/ 11 h 49"/>
                <a:gd name="T26" fmla="*/ 20 w 34"/>
                <a:gd name="T27" fmla="*/ 20 h 49"/>
                <a:gd name="T28" fmla="*/ 22 w 34"/>
                <a:gd name="T29" fmla="*/ 21 h 49"/>
                <a:gd name="T30" fmla="*/ 32 w 34"/>
                <a:gd name="T31" fmla="*/ 34 h 49"/>
                <a:gd name="T32" fmla="*/ 14 w 34"/>
                <a:gd name="T33" fmla="*/ 49 h 49"/>
                <a:gd name="T34" fmla="*/ 0 w 34"/>
                <a:gd name="T35" fmla="*/ 45 h 49"/>
                <a:gd name="T36" fmla="*/ 2 w 34"/>
                <a:gd name="T37" fmla="*/ 3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49">
                  <a:moveTo>
                    <a:pt x="2" y="36"/>
                  </a:moveTo>
                  <a:cubicBezTo>
                    <a:pt x="3" y="43"/>
                    <a:pt x="7" y="46"/>
                    <a:pt x="15" y="46"/>
                  </a:cubicBezTo>
                  <a:cubicBezTo>
                    <a:pt x="20" y="46"/>
                    <a:pt x="23" y="42"/>
                    <a:pt x="23" y="38"/>
                  </a:cubicBezTo>
                  <a:cubicBezTo>
                    <a:pt x="23" y="34"/>
                    <a:pt x="21" y="32"/>
                    <a:pt x="17" y="29"/>
                  </a:cubicBezTo>
                  <a:cubicBezTo>
                    <a:pt x="15" y="27"/>
                    <a:pt x="15" y="27"/>
                    <a:pt x="15" y="27"/>
                  </a:cubicBezTo>
                  <a:cubicBezTo>
                    <a:pt x="10" y="24"/>
                    <a:pt x="6" y="21"/>
                    <a:pt x="6" y="15"/>
                  </a:cubicBezTo>
                  <a:cubicBezTo>
                    <a:pt x="6" y="6"/>
                    <a:pt x="13" y="1"/>
                    <a:pt x="22" y="1"/>
                  </a:cubicBezTo>
                  <a:cubicBezTo>
                    <a:pt x="25" y="0"/>
                    <a:pt x="28" y="1"/>
                    <a:pt x="30" y="1"/>
                  </a:cubicBezTo>
                  <a:cubicBezTo>
                    <a:pt x="32" y="2"/>
                    <a:pt x="34" y="2"/>
                    <a:pt x="34" y="3"/>
                  </a:cubicBezTo>
                  <a:cubicBezTo>
                    <a:pt x="32" y="11"/>
                    <a:pt x="32" y="11"/>
                    <a:pt x="32" y="11"/>
                  </a:cubicBezTo>
                  <a:cubicBezTo>
                    <a:pt x="32" y="11"/>
                    <a:pt x="32" y="11"/>
                    <a:pt x="32" y="11"/>
                  </a:cubicBezTo>
                  <a:cubicBezTo>
                    <a:pt x="30" y="6"/>
                    <a:pt x="28" y="3"/>
                    <a:pt x="21" y="4"/>
                  </a:cubicBezTo>
                  <a:cubicBezTo>
                    <a:pt x="16" y="4"/>
                    <a:pt x="14" y="8"/>
                    <a:pt x="14" y="11"/>
                  </a:cubicBezTo>
                  <a:cubicBezTo>
                    <a:pt x="14" y="15"/>
                    <a:pt x="16" y="17"/>
                    <a:pt x="20" y="20"/>
                  </a:cubicBezTo>
                  <a:cubicBezTo>
                    <a:pt x="22" y="21"/>
                    <a:pt x="22" y="21"/>
                    <a:pt x="22" y="21"/>
                  </a:cubicBezTo>
                  <a:cubicBezTo>
                    <a:pt x="27" y="24"/>
                    <a:pt x="32" y="28"/>
                    <a:pt x="32" y="34"/>
                  </a:cubicBezTo>
                  <a:cubicBezTo>
                    <a:pt x="32" y="43"/>
                    <a:pt x="24" y="49"/>
                    <a:pt x="14" y="49"/>
                  </a:cubicBezTo>
                  <a:cubicBezTo>
                    <a:pt x="7" y="49"/>
                    <a:pt x="2" y="47"/>
                    <a:pt x="0" y="45"/>
                  </a:cubicBezTo>
                  <a:cubicBezTo>
                    <a:pt x="0" y="44"/>
                    <a:pt x="1" y="40"/>
                    <a:pt x="2" y="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8"/>
            <p:cNvSpPr>
              <a:spLocks/>
            </p:cNvSpPr>
            <p:nvPr userDrawn="1"/>
          </p:nvSpPr>
          <p:spPr bwMode="auto">
            <a:xfrm>
              <a:off x="396" y="334"/>
              <a:ext cx="67" cy="75"/>
            </a:xfrm>
            <a:custGeom>
              <a:avLst/>
              <a:gdLst>
                <a:gd name="T0" fmla="*/ 42 w 42"/>
                <a:gd name="T1" fmla="*/ 0 h 47"/>
                <a:gd name="T2" fmla="*/ 40 w 42"/>
                <a:gd name="T3" fmla="*/ 9 h 47"/>
                <a:gd name="T4" fmla="*/ 39 w 42"/>
                <a:gd name="T5" fmla="*/ 9 h 47"/>
                <a:gd name="T6" fmla="*/ 28 w 42"/>
                <a:gd name="T7" fmla="*/ 4 h 47"/>
                <a:gd name="T8" fmla="*/ 27 w 42"/>
                <a:gd name="T9" fmla="*/ 4 h 47"/>
                <a:gd name="T10" fmla="*/ 23 w 42"/>
                <a:gd name="T11" fmla="*/ 7 h 47"/>
                <a:gd name="T12" fmla="*/ 19 w 42"/>
                <a:gd name="T13" fmla="*/ 22 h 47"/>
                <a:gd name="T14" fmla="*/ 21 w 42"/>
                <a:gd name="T15" fmla="*/ 22 h 47"/>
                <a:gd name="T16" fmla="*/ 33 w 42"/>
                <a:gd name="T17" fmla="*/ 20 h 47"/>
                <a:gd name="T18" fmla="*/ 34 w 42"/>
                <a:gd name="T19" fmla="*/ 20 h 47"/>
                <a:gd name="T20" fmla="*/ 31 w 42"/>
                <a:gd name="T21" fmla="*/ 29 h 47"/>
                <a:gd name="T22" fmla="*/ 31 w 42"/>
                <a:gd name="T23" fmla="*/ 29 h 47"/>
                <a:gd name="T24" fmla="*/ 20 w 42"/>
                <a:gd name="T25" fmla="*/ 25 h 47"/>
                <a:gd name="T26" fmla="*/ 18 w 42"/>
                <a:gd name="T27" fmla="*/ 25 h 47"/>
                <a:gd name="T28" fmla="*/ 15 w 42"/>
                <a:gd name="T29" fmla="*/ 38 h 47"/>
                <a:gd name="T30" fmla="*/ 14 w 42"/>
                <a:gd name="T31" fmla="*/ 47 h 47"/>
                <a:gd name="T32" fmla="*/ 14 w 42"/>
                <a:gd name="T33" fmla="*/ 47 h 47"/>
                <a:gd name="T34" fmla="*/ 0 w 42"/>
                <a:gd name="T35" fmla="*/ 47 h 47"/>
                <a:gd name="T36" fmla="*/ 0 w 42"/>
                <a:gd name="T37" fmla="*/ 47 h 47"/>
                <a:gd name="T38" fmla="*/ 5 w 42"/>
                <a:gd name="T39" fmla="*/ 38 h 47"/>
                <a:gd name="T40" fmla="*/ 13 w 42"/>
                <a:gd name="T41" fmla="*/ 10 h 47"/>
                <a:gd name="T42" fmla="*/ 14 w 42"/>
                <a:gd name="T43" fmla="*/ 1 h 47"/>
                <a:gd name="T44" fmla="*/ 13 w 42"/>
                <a:gd name="T45" fmla="*/ 0 h 47"/>
                <a:gd name="T46" fmla="*/ 42 w 42"/>
                <a:gd name="T4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 h="47">
                  <a:moveTo>
                    <a:pt x="42" y="0"/>
                  </a:moveTo>
                  <a:cubicBezTo>
                    <a:pt x="42" y="2"/>
                    <a:pt x="41" y="6"/>
                    <a:pt x="40" y="9"/>
                  </a:cubicBezTo>
                  <a:cubicBezTo>
                    <a:pt x="39" y="9"/>
                    <a:pt x="39" y="9"/>
                    <a:pt x="39" y="9"/>
                  </a:cubicBezTo>
                  <a:cubicBezTo>
                    <a:pt x="37" y="3"/>
                    <a:pt x="32" y="4"/>
                    <a:pt x="28" y="4"/>
                  </a:cubicBezTo>
                  <a:cubicBezTo>
                    <a:pt x="27" y="4"/>
                    <a:pt x="27" y="4"/>
                    <a:pt x="27" y="4"/>
                  </a:cubicBezTo>
                  <a:cubicBezTo>
                    <a:pt x="25" y="4"/>
                    <a:pt x="24" y="4"/>
                    <a:pt x="23" y="7"/>
                  </a:cubicBezTo>
                  <a:cubicBezTo>
                    <a:pt x="19" y="22"/>
                    <a:pt x="19" y="22"/>
                    <a:pt x="19" y="22"/>
                  </a:cubicBezTo>
                  <a:cubicBezTo>
                    <a:pt x="21" y="22"/>
                    <a:pt x="21" y="22"/>
                    <a:pt x="21" y="22"/>
                  </a:cubicBezTo>
                  <a:cubicBezTo>
                    <a:pt x="27" y="22"/>
                    <a:pt x="32" y="23"/>
                    <a:pt x="33" y="20"/>
                  </a:cubicBezTo>
                  <a:cubicBezTo>
                    <a:pt x="34" y="20"/>
                    <a:pt x="34" y="20"/>
                    <a:pt x="34" y="20"/>
                  </a:cubicBezTo>
                  <a:cubicBezTo>
                    <a:pt x="31" y="29"/>
                    <a:pt x="31" y="29"/>
                    <a:pt x="31" y="29"/>
                  </a:cubicBezTo>
                  <a:cubicBezTo>
                    <a:pt x="31" y="29"/>
                    <a:pt x="31" y="29"/>
                    <a:pt x="31" y="29"/>
                  </a:cubicBezTo>
                  <a:cubicBezTo>
                    <a:pt x="30" y="25"/>
                    <a:pt x="25" y="25"/>
                    <a:pt x="20" y="25"/>
                  </a:cubicBezTo>
                  <a:cubicBezTo>
                    <a:pt x="18" y="25"/>
                    <a:pt x="18" y="25"/>
                    <a:pt x="18" y="25"/>
                  </a:cubicBezTo>
                  <a:cubicBezTo>
                    <a:pt x="15" y="38"/>
                    <a:pt x="15" y="38"/>
                    <a:pt x="15" y="38"/>
                  </a:cubicBezTo>
                  <a:cubicBezTo>
                    <a:pt x="13" y="43"/>
                    <a:pt x="13" y="46"/>
                    <a:pt x="14" y="47"/>
                  </a:cubicBezTo>
                  <a:cubicBezTo>
                    <a:pt x="14" y="47"/>
                    <a:pt x="14" y="47"/>
                    <a:pt x="14" y="47"/>
                  </a:cubicBezTo>
                  <a:cubicBezTo>
                    <a:pt x="0" y="47"/>
                    <a:pt x="0" y="47"/>
                    <a:pt x="0" y="47"/>
                  </a:cubicBezTo>
                  <a:cubicBezTo>
                    <a:pt x="0" y="47"/>
                    <a:pt x="0" y="47"/>
                    <a:pt x="0" y="47"/>
                  </a:cubicBezTo>
                  <a:cubicBezTo>
                    <a:pt x="2" y="46"/>
                    <a:pt x="3" y="44"/>
                    <a:pt x="5" y="38"/>
                  </a:cubicBezTo>
                  <a:cubicBezTo>
                    <a:pt x="13" y="10"/>
                    <a:pt x="13" y="10"/>
                    <a:pt x="13" y="10"/>
                  </a:cubicBezTo>
                  <a:cubicBezTo>
                    <a:pt x="14" y="4"/>
                    <a:pt x="15" y="2"/>
                    <a:pt x="14" y="1"/>
                  </a:cubicBezTo>
                  <a:cubicBezTo>
                    <a:pt x="13" y="0"/>
                    <a:pt x="13" y="0"/>
                    <a:pt x="13" y="0"/>
                  </a:cubicBezTo>
                  <a:lnTo>
                    <a:pt x="4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 name="Freeform 9"/>
            <p:cNvSpPr>
              <a:spLocks/>
            </p:cNvSpPr>
            <p:nvPr userDrawn="1"/>
          </p:nvSpPr>
          <p:spPr bwMode="auto">
            <a:xfrm>
              <a:off x="463" y="334"/>
              <a:ext cx="62" cy="75"/>
            </a:xfrm>
            <a:custGeom>
              <a:avLst/>
              <a:gdLst>
                <a:gd name="T0" fmla="*/ 38 w 38"/>
                <a:gd name="T1" fmla="*/ 0 h 47"/>
                <a:gd name="T2" fmla="*/ 35 w 38"/>
                <a:gd name="T3" fmla="*/ 9 h 47"/>
                <a:gd name="T4" fmla="*/ 35 w 38"/>
                <a:gd name="T5" fmla="*/ 9 h 47"/>
                <a:gd name="T6" fmla="*/ 25 w 38"/>
                <a:gd name="T7" fmla="*/ 4 h 47"/>
                <a:gd name="T8" fmla="*/ 24 w 38"/>
                <a:gd name="T9" fmla="*/ 4 h 47"/>
                <a:gd name="T10" fmla="*/ 14 w 38"/>
                <a:gd name="T11" fmla="*/ 38 h 47"/>
                <a:gd name="T12" fmla="*/ 13 w 38"/>
                <a:gd name="T13" fmla="*/ 47 h 47"/>
                <a:gd name="T14" fmla="*/ 13 w 38"/>
                <a:gd name="T15" fmla="*/ 47 h 47"/>
                <a:gd name="T16" fmla="*/ 0 w 38"/>
                <a:gd name="T17" fmla="*/ 47 h 47"/>
                <a:gd name="T18" fmla="*/ 0 w 38"/>
                <a:gd name="T19" fmla="*/ 47 h 47"/>
                <a:gd name="T20" fmla="*/ 4 w 38"/>
                <a:gd name="T21" fmla="*/ 38 h 47"/>
                <a:gd name="T22" fmla="*/ 14 w 38"/>
                <a:gd name="T23" fmla="*/ 4 h 47"/>
                <a:gd name="T24" fmla="*/ 13 w 38"/>
                <a:gd name="T25" fmla="*/ 4 h 47"/>
                <a:gd name="T26" fmla="*/ 1 w 38"/>
                <a:gd name="T27" fmla="*/ 9 h 47"/>
                <a:gd name="T28" fmla="*/ 1 w 38"/>
                <a:gd name="T29" fmla="*/ 9 h 47"/>
                <a:gd name="T30" fmla="*/ 3 w 38"/>
                <a:gd name="T31" fmla="*/ 0 h 47"/>
                <a:gd name="T32" fmla="*/ 38 w 38"/>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7">
                  <a:moveTo>
                    <a:pt x="38" y="0"/>
                  </a:moveTo>
                  <a:cubicBezTo>
                    <a:pt x="37" y="3"/>
                    <a:pt x="37" y="6"/>
                    <a:pt x="35" y="9"/>
                  </a:cubicBezTo>
                  <a:cubicBezTo>
                    <a:pt x="35" y="9"/>
                    <a:pt x="35" y="9"/>
                    <a:pt x="35" y="9"/>
                  </a:cubicBezTo>
                  <a:cubicBezTo>
                    <a:pt x="33" y="3"/>
                    <a:pt x="27" y="4"/>
                    <a:pt x="25" y="4"/>
                  </a:cubicBezTo>
                  <a:cubicBezTo>
                    <a:pt x="24" y="4"/>
                    <a:pt x="24" y="4"/>
                    <a:pt x="24" y="4"/>
                  </a:cubicBezTo>
                  <a:cubicBezTo>
                    <a:pt x="14" y="38"/>
                    <a:pt x="14" y="38"/>
                    <a:pt x="14" y="38"/>
                  </a:cubicBezTo>
                  <a:cubicBezTo>
                    <a:pt x="13" y="43"/>
                    <a:pt x="12" y="46"/>
                    <a:pt x="13" y="47"/>
                  </a:cubicBezTo>
                  <a:cubicBezTo>
                    <a:pt x="13" y="47"/>
                    <a:pt x="13" y="47"/>
                    <a:pt x="13" y="47"/>
                  </a:cubicBezTo>
                  <a:cubicBezTo>
                    <a:pt x="0" y="47"/>
                    <a:pt x="0" y="47"/>
                    <a:pt x="0" y="47"/>
                  </a:cubicBezTo>
                  <a:cubicBezTo>
                    <a:pt x="0" y="47"/>
                    <a:pt x="0" y="47"/>
                    <a:pt x="0" y="47"/>
                  </a:cubicBezTo>
                  <a:cubicBezTo>
                    <a:pt x="2" y="46"/>
                    <a:pt x="3" y="43"/>
                    <a:pt x="4" y="38"/>
                  </a:cubicBezTo>
                  <a:cubicBezTo>
                    <a:pt x="14" y="4"/>
                    <a:pt x="14" y="4"/>
                    <a:pt x="14" y="4"/>
                  </a:cubicBezTo>
                  <a:cubicBezTo>
                    <a:pt x="13" y="4"/>
                    <a:pt x="13" y="4"/>
                    <a:pt x="13" y="4"/>
                  </a:cubicBezTo>
                  <a:cubicBezTo>
                    <a:pt x="10" y="4"/>
                    <a:pt x="5" y="3"/>
                    <a:pt x="1" y="9"/>
                  </a:cubicBezTo>
                  <a:cubicBezTo>
                    <a:pt x="1" y="9"/>
                    <a:pt x="1" y="9"/>
                    <a:pt x="1" y="9"/>
                  </a:cubicBezTo>
                  <a:cubicBezTo>
                    <a:pt x="1" y="6"/>
                    <a:pt x="2" y="3"/>
                    <a:pt x="3" y="0"/>
                  </a:cubicBezTo>
                  <a:lnTo>
                    <a:pt x="3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 name="Freeform 10"/>
            <p:cNvSpPr>
              <a:spLocks/>
            </p:cNvSpPr>
            <p:nvPr userDrawn="1"/>
          </p:nvSpPr>
          <p:spPr bwMode="auto">
            <a:xfrm>
              <a:off x="268" y="334"/>
              <a:ext cx="97" cy="75"/>
            </a:xfrm>
            <a:custGeom>
              <a:avLst/>
              <a:gdLst>
                <a:gd name="T0" fmla="*/ 60 w 60"/>
                <a:gd name="T1" fmla="*/ 1 h 47"/>
                <a:gd name="T2" fmla="*/ 55 w 60"/>
                <a:gd name="T3" fmla="*/ 9 h 47"/>
                <a:gd name="T4" fmla="*/ 35 w 60"/>
                <a:gd name="T5" fmla="*/ 47 h 47"/>
                <a:gd name="T6" fmla="*/ 30 w 60"/>
                <a:gd name="T7" fmla="*/ 47 h 47"/>
                <a:gd name="T8" fmla="*/ 27 w 60"/>
                <a:gd name="T9" fmla="*/ 18 h 47"/>
                <a:gd name="T10" fmla="*/ 27 w 60"/>
                <a:gd name="T11" fmla="*/ 18 h 47"/>
                <a:gd name="T12" fmla="*/ 11 w 60"/>
                <a:gd name="T13" fmla="*/ 47 h 47"/>
                <a:gd name="T14" fmla="*/ 7 w 60"/>
                <a:gd name="T15" fmla="*/ 47 h 47"/>
                <a:gd name="T16" fmla="*/ 3 w 60"/>
                <a:gd name="T17" fmla="*/ 10 h 47"/>
                <a:gd name="T18" fmla="*/ 0 w 60"/>
                <a:gd name="T19" fmla="*/ 1 h 47"/>
                <a:gd name="T20" fmla="*/ 1 w 60"/>
                <a:gd name="T21" fmla="*/ 0 h 47"/>
                <a:gd name="T22" fmla="*/ 14 w 60"/>
                <a:gd name="T23" fmla="*/ 0 h 47"/>
                <a:gd name="T24" fmla="*/ 14 w 60"/>
                <a:gd name="T25" fmla="*/ 1 h 47"/>
                <a:gd name="T26" fmla="*/ 12 w 60"/>
                <a:gd name="T27" fmla="*/ 9 h 47"/>
                <a:gd name="T28" fmla="*/ 14 w 60"/>
                <a:gd name="T29" fmla="*/ 32 h 47"/>
                <a:gd name="T30" fmla="*/ 15 w 60"/>
                <a:gd name="T31" fmla="*/ 32 h 47"/>
                <a:gd name="T32" fmla="*/ 31 w 60"/>
                <a:gd name="T33" fmla="*/ 1 h 47"/>
                <a:gd name="T34" fmla="*/ 35 w 60"/>
                <a:gd name="T35" fmla="*/ 1 h 47"/>
                <a:gd name="T36" fmla="*/ 38 w 60"/>
                <a:gd name="T37" fmla="*/ 32 h 47"/>
                <a:gd name="T38" fmla="*/ 38 w 60"/>
                <a:gd name="T39" fmla="*/ 32 h 47"/>
                <a:gd name="T40" fmla="*/ 50 w 60"/>
                <a:gd name="T41" fmla="*/ 8 h 47"/>
                <a:gd name="T42" fmla="*/ 51 w 60"/>
                <a:gd name="T43" fmla="*/ 1 h 47"/>
                <a:gd name="T44" fmla="*/ 51 w 60"/>
                <a:gd name="T45" fmla="*/ 0 h 47"/>
                <a:gd name="T46" fmla="*/ 60 w 60"/>
                <a:gd name="T47" fmla="*/ 0 h 47"/>
                <a:gd name="T48" fmla="*/ 60 w 60"/>
                <a:gd name="T49"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47">
                  <a:moveTo>
                    <a:pt x="60" y="1"/>
                  </a:moveTo>
                  <a:cubicBezTo>
                    <a:pt x="58" y="2"/>
                    <a:pt x="57" y="5"/>
                    <a:pt x="55" y="9"/>
                  </a:cubicBezTo>
                  <a:cubicBezTo>
                    <a:pt x="51" y="17"/>
                    <a:pt x="36" y="45"/>
                    <a:pt x="35" y="47"/>
                  </a:cubicBezTo>
                  <a:cubicBezTo>
                    <a:pt x="30" y="47"/>
                    <a:pt x="30" y="47"/>
                    <a:pt x="30" y="47"/>
                  </a:cubicBezTo>
                  <a:cubicBezTo>
                    <a:pt x="27" y="18"/>
                    <a:pt x="27" y="18"/>
                    <a:pt x="27" y="18"/>
                  </a:cubicBezTo>
                  <a:cubicBezTo>
                    <a:pt x="27" y="18"/>
                    <a:pt x="27" y="18"/>
                    <a:pt x="27" y="18"/>
                  </a:cubicBezTo>
                  <a:cubicBezTo>
                    <a:pt x="11" y="47"/>
                    <a:pt x="11" y="47"/>
                    <a:pt x="11" y="47"/>
                  </a:cubicBezTo>
                  <a:cubicBezTo>
                    <a:pt x="7" y="47"/>
                    <a:pt x="7" y="47"/>
                    <a:pt x="7" y="47"/>
                  </a:cubicBezTo>
                  <a:cubicBezTo>
                    <a:pt x="3" y="10"/>
                    <a:pt x="3" y="10"/>
                    <a:pt x="3" y="10"/>
                  </a:cubicBezTo>
                  <a:cubicBezTo>
                    <a:pt x="2" y="5"/>
                    <a:pt x="2" y="2"/>
                    <a:pt x="0" y="1"/>
                  </a:cubicBezTo>
                  <a:cubicBezTo>
                    <a:pt x="1" y="0"/>
                    <a:pt x="1" y="0"/>
                    <a:pt x="1" y="0"/>
                  </a:cubicBezTo>
                  <a:cubicBezTo>
                    <a:pt x="14" y="0"/>
                    <a:pt x="14" y="0"/>
                    <a:pt x="14" y="0"/>
                  </a:cubicBezTo>
                  <a:cubicBezTo>
                    <a:pt x="14" y="1"/>
                    <a:pt x="14" y="1"/>
                    <a:pt x="14" y="1"/>
                  </a:cubicBezTo>
                  <a:cubicBezTo>
                    <a:pt x="12" y="3"/>
                    <a:pt x="12" y="5"/>
                    <a:pt x="12" y="9"/>
                  </a:cubicBezTo>
                  <a:cubicBezTo>
                    <a:pt x="14" y="32"/>
                    <a:pt x="14" y="32"/>
                    <a:pt x="14" y="32"/>
                  </a:cubicBezTo>
                  <a:cubicBezTo>
                    <a:pt x="15" y="32"/>
                    <a:pt x="15" y="32"/>
                    <a:pt x="15" y="32"/>
                  </a:cubicBezTo>
                  <a:cubicBezTo>
                    <a:pt x="31" y="1"/>
                    <a:pt x="31" y="1"/>
                    <a:pt x="31" y="1"/>
                  </a:cubicBezTo>
                  <a:cubicBezTo>
                    <a:pt x="35" y="1"/>
                    <a:pt x="35" y="1"/>
                    <a:pt x="35" y="1"/>
                  </a:cubicBezTo>
                  <a:cubicBezTo>
                    <a:pt x="38" y="32"/>
                    <a:pt x="38" y="32"/>
                    <a:pt x="38" y="32"/>
                  </a:cubicBezTo>
                  <a:cubicBezTo>
                    <a:pt x="38" y="32"/>
                    <a:pt x="38" y="32"/>
                    <a:pt x="38" y="32"/>
                  </a:cubicBezTo>
                  <a:cubicBezTo>
                    <a:pt x="42" y="25"/>
                    <a:pt x="47" y="15"/>
                    <a:pt x="50" y="8"/>
                  </a:cubicBezTo>
                  <a:cubicBezTo>
                    <a:pt x="53" y="3"/>
                    <a:pt x="52" y="2"/>
                    <a:pt x="51" y="1"/>
                  </a:cubicBezTo>
                  <a:cubicBezTo>
                    <a:pt x="51" y="0"/>
                    <a:pt x="51" y="0"/>
                    <a:pt x="51" y="0"/>
                  </a:cubicBezTo>
                  <a:cubicBezTo>
                    <a:pt x="60" y="0"/>
                    <a:pt x="60" y="0"/>
                    <a:pt x="60" y="0"/>
                  </a:cubicBezTo>
                  <a:lnTo>
                    <a:pt x="6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1"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dirty="0"/>
          </a:p>
        </p:txBody>
      </p:sp>
      <p:sp>
        <p:nvSpPr>
          <p:cNvPr id="12" name="Text Placeholder 4"/>
          <p:cNvSpPr>
            <a:spLocks noGrp="1"/>
          </p:cNvSpPr>
          <p:nvPr>
            <p:ph type="body" sz="quarter" idx="12" hasCustomPrompt="1"/>
          </p:nvPr>
        </p:nvSpPr>
        <p:spPr>
          <a:xfrm>
            <a:off x="1731962" y="517525"/>
            <a:ext cx="8349233" cy="3961110"/>
          </a:xfrm>
        </p:spPr>
        <p:txBody>
          <a:bodyPr/>
          <a:lstStyle>
            <a:lvl1pPr>
              <a:defRPr sz="3600" b="0">
                <a:solidFill>
                  <a:schemeClr val="bg1"/>
                </a:solidFill>
                <a:latin typeface="+mj-lt"/>
              </a:defRPr>
            </a:lvl1pPr>
            <a:lvl2pPr>
              <a:defRPr sz="4000" b="1"/>
            </a:lvl2pPr>
            <a:lvl3pPr>
              <a:defRPr sz="4000" b="1"/>
            </a:lvl3pPr>
            <a:lvl4pPr>
              <a:defRPr sz="4000" b="1"/>
            </a:lvl4pPr>
            <a:lvl5pPr>
              <a:defRPr sz="3600" b="1"/>
            </a:lvl5pPr>
          </a:lstStyle>
          <a:p>
            <a:pPr lvl="0"/>
            <a:r>
              <a:rPr lang="en-US" dirty="0"/>
              <a:t>It is change, continuing change, inevitable change, that is the dominant factor in society today. No sensible decision can be made any longer without taking into account not only the world as it is, but the world as it will be.</a:t>
            </a:r>
          </a:p>
        </p:txBody>
      </p:sp>
      <p:sp>
        <p:nvSpPr>
          <p:cNvPr id="13" name="Text Placeholder 2"/>
          <p:cNvSpPr>
            <a:spLocks noGrp="1"/>
          </p:cNvSpPr>
          <p:nvPr>
            <p:ph type="body" sz="quarter" idx="13" hasCustomPrompt="1"/>
          </p:nvPr>
        </p:nvSpPr>
        <p:spPr>
          <a:xfrm>
            <a:off x="1731962" y="4622800"/>
            <a:ext cx="8349233" cy="503238"/>
          </a:xfrm>
        </p:spPr>
        <p:txBody>
          <a:bodyPr/>
          <a:lstStyle>
            <a:lvl1pPr marL="285732" indent="-285732">
              <a:buFont typeface="Arial" panose="020B0604020202020204" pitchFamily="34" charset="0"/>
              <a:buChar char="̶"/>
              <a:defRPr b="0">
                <a:solidFill>
                  <a:schemeClr val="bg1"/>
                </a:solidFill>
              </a:defRPr>
            </a:lvl1pPr>
          </a:lstStyle>
          <a:p>
            <a:pPr lvl="0"/>
            <a:r>
              <a:rPr lang="en-US" dirty="0"/>
              <a:t>Isaac Asimov</a:t>
            </a:r>
            <a:endParaRPr lang="en-GB" dirty="0"/>
          </a:p>
        </p:txBody>
      </p:sp>
    </p:spTree>
    <p:extLst>
      <p:ext uri="{BB962C8B-B14F-4D97-AF65-F5344CB8AC3E}">
        <p14:creationId xmlns:p14="http://schemas.microsoft.com/office/powerpoint/2010/main" val="1625115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theme" Target="../theme/theme2.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17" Type="http://schemas.openxmlformats.org/officeDocument/2006/relationships/theme" Target="../theme/theme3.xml"/><Relationship Id="rId2" Type="http://schemas.openxmlformats.org/officeDocument/2006/relationships/slideLayout" Target="../slideLayouts/slideLayout41.xml"/><Relationship Id="rId16" Type="http://schemas.openxmlformats.org/officeDocument/2006/relationships/slideLayout" Target="../slideLayouts/slideLayout55.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slideLayout" Target="../slideLayouts/slideLayout5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7" name="Rectangle 33"/>
          <p:cNvSpPr>
            <a:spLocks noGrp="1" noChangeArrowheads="1"/>
          </p:cNvSpPr>
          <p:nvPr>
            <p:ph type="body" idx="1"/>
          </p:nvPr>
        </p:nvSpPr>
        <p:spPr bwMode="auto">
          <a:xfrm>
            <a:off x="287338" y="1022252"/>
            <a:ext cx="8605142" cy="4145979"/>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p>
            <a:pPr lvl="0"/>
            <a:r>
              <a:rPr lang="en-US" dirty="0"/>
              <a:t>This could be your content highlight</a:t>
            </a:r>
          </a:p>
          <a:p>
            <a:pPr lvl="1"/>
            <a:r>
              <a:rPr lang="en-US" dirty="0"/>
              <a:t>First point</a:t>
            </a:r>
          </a:p>
          <a:p>
            <a:pPr lvl="1"/>
            <a:r>
              <a:rPr lang="en-US" dirty="0"/>
              <a:t>Second point</a:t>
            </a:r>
          </a:p>
          <a:p>
            <a:pPr lvl="1"/>
            <a:r>
              <a:rPr lang="en-US" dirty="0"/>
              <a:t>Third point</a:t>
            </a:r>
          </a:p>
          <a:p>
            <a:pPr lvl="2"/>
            <a:r>
              <a:rPr lang="en-US" dirty="0"/>
              <a:t>Sub point 1</a:t>
            </a:r>
          </a:p>
          <a:p>
            <a:pPr lvl="3"/>
            <a:r>
              <a:rPr lang="en-US" dirty="0"/>
              <a:t>Sub point 2</a:t>
            </a:r>
          </a:p>
          <a:p>
            <a:pPr lvl="4"/>
            <a:r>
              <a:rPr lang="en-US" dirty="0"/>
              <a:t>Sub point 3</a:t>
            </a:r>
          </a:p>
          <a:p>
            <a:pPr lvl="5"/>
            <a:r>
              <a:rPr lang="en-US" dirty="0"/>
              <a:t>Sub point 4</a:t>
            </a:r>
          </a:p>
          <a:p>
            <a:pPr lvl="6"/>
            <a:r>
              <a:rPr lang="en-US" dirty="0"/>
              <a:t>Sub point 5</a:t>
            </a:r>
          </a:p>
          <a:p>
            <a:pPr lvl="7"/>
            <a:r>
              <a:rPr lang="en-US" dirty="0"/>
              <a:t>Sub point 6</a:t>
            </a:r>
          </a:p>
          <a:p>
            <a:pPr lvl="8"/>
            <a:r>
              <a:rPr lang="en-US" dirty="0"/>
              <a:t>Sub point 7</a:t>
            </a:r>
          </a:p>
          <a:p>
            <a:pPr lvl="8"/>
            <a:endParaRPr lang="en-US" dirty="0"/>
          </a:p>
        </p:txBody>
      </p:sp>
      <p:sp>
        <p:nvSpPr>
          <p:cNvPr id="1058" name="Rectangle 34"/>
          <p:cNvSpPr>
            <a:spLocks noGrp="1" noChangeArrowheads="1"/>
          </p:cNvSpPr>
          <p:nvPr>
            <p:ph type="title"/>
          </p:nvPr>
        </p:nvSpPr>
        <p:spPr bwMode="auto">
          <a:xfrm>
            <a:off x="287338" y="301625"/>
            <a:ext cx="8605142" cy="463798"/>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p>
            <a:r>
              <a:rPr lang="en-US" kern="0" dirty="0"/>
              <a:t>Your title – keep it short, size can vary between 14pt and 24pt</a:t>
            </a:r>
            <a:endParaRPr lang="en-GB" kern="0" dirty="0"/>
          </a:p>
        </p:txBody>
      </p:sp>
      <p:sp>
        <p:nvSpPr>
          <p:cNvPr id="5" name="Footer Placeholder 3"/>
          <p:cNvSpPr>
            <a:spLocks noGrp="1"/>
          </p:cNvSpPr>
          <p:nvPr>
            <p:ph type="ftr" sz="quarter" idx="3"/>
          </p:nvPr>
        </p:nvSpPr>
        <p:spPr>
          <a:xfrm>
            <a:off x="658292" y="5592196"/>
            <a:ext cx="5678487" cy="228600"/>
          </a:xfrm>
          <a:prstGeom prst="rect">
            <a:avLst/>
          </a:prstGeom>
        </p:spPr>
        <p:txBody>
          <a:bodyPr lIns="91434" tIns="45718" rIns="91434" bIns="45718"/>
          <a:lstStyle>
            <a:lvl1pPr>
              <a:defRPr sz="800">
                <a:solidFill>
                  <a:schemeClr val="tx2"/>
                </a:solidFill>
              </a:defRPr>
            </a:lvl1pPr>
          </a:lstStyle>
          <a:p>
            <a:r>
              <a:rPr lang="en-US"/>
              <a:t>SMPG IF - CA Stream 2 - May 23, 2022</a:t>
            </a:r>
            <a:endParaRPr lang="en-GB" dirty="0"/>
          </a:p>
        </p:txBody>
      </p:sp>
      <p:sp>
        <p:nvSpPr>
          <p:cNvPr id="6" name="Slide Number Placeholder 4"/>
          <p:cNvSpPr>
            <a:spLocks noGrp="1"/>
          </p:cNvSpPr>
          <p:nvPr>
            <p:ph type="sldNum" sz="quarter" idx="4"/>
          </p:nvPr>
        </p:nvSpPr>
        <p:spPr>
          <a:xfrm>
            <a:off x="9823251" y="5592196"/>
            <a:ext cx="762000" cy="228600"/>
          </a:xfrm>
          <a:prstGeom prst="rect">
            <a:avLst/>
          </a:prstGeom>
        </p:spPr>
        <p:txBody>
          <a:bodyPr lIns="91434" tIns="45718" rIns="91434" bIns="45718"/>
          <a:lstStyle>
            <a:lvl1pPr algn="r">
              <a:defRPr sz="800">
                <a:solidFill>
                  <a:schemeClr val="tx2"/>
                </a:solidFill>
              </a:defRPr>
            </a:lvl1pPr>
          </a:lstStyle>
          <a:p>
            <a:fld id="{F17889F7-7963-4A16-ADF8-FEE4D97DC541}" type="slidenum">
              <a:rPr lang="en-GB" smtClean="0"/>
              <a:pPr/>
              <a:t>‹#›</a:t>
            </a:fld>
            <a:endParaRPr lang="en-GB"/>
          </a:p>
        </p:txBody>
      </p:sp>
      <p:grpSp>
        <p:nvGrpSpPr>
          <p:cNvPr id="2" name="Group 4"/>
          <p:cNvGrpSpPr>
            <a:grpSpLocks noChangeAspect="1"/>
          </p:cNvGrpSpPr>
          <p:nvPr/>
        </p:nvGrpSpPr>
        <p:grpSpPr bwMode="auto">
          <a:xfrm>
            <a:off x="287338" y="5559435"/>
            <a:ext cx="288924" cy="288926"/>
            <a:chOff x="181" y="3502"/>
            <a:chExt cx="182" cy="182"/>
          </a:xfrm>
        </p:grpSpPr>
        <p:sp>
          <p:nvSpPr>
            <p:cNvPr id="4" name="Freeform 5"/>
            <p:cNvSpPr>
              <a:spLocks noEditPoints="1"/>
            </p:cNvSpPr>
            <p:nvPr userDrawn="1"/>
          </p:nvSpPr>
          <p:spPr bwMode="auto">
            <a:xfrm>
              <a:off x="181" y="3502"/>
              <a:ext cx="182" cy="182"/>
            </a:xfrm>
            <a:custGeom>
              <a:avLst/>
              <a:gdLst>
                <a:gd name="T0" fmla="*/ 113 w 226"/>
                <a:gd name="T1" fmla="*/ 226 h 226"/>
                <a:gd name="T2" fmla="*/ 112 w 226"/>
                <a:gd name="T3" fmla="*/ 0 h 226"/>
                <a:gd name="T4" fmla="*/ 101 w 226"/>
                <a:gd name="T5" fmla="*/ 6 h 226"/>
                <a:gd name="T6" fmla="*/ 70 w 226"/>
                <a:gd name="T7" fmla="*/ 36 h 226"/>
                <a:gd name="T8" fmla="*/ 77 w 226"/>
                <a:gd name="T9" fmla="*/ 36 h 226"/>
                <a:gd name="T10" fmla="*/ 111 w 226"/>
                <a:gd name="T11" fmla="*/ 36 h 226"/>
                <a:gd name="T12" fmla="*/ 116 w 226"/>
                <a:gd name="T13" fmla="*/ 5 h 226"/>
                <a:gd name="T14" fmla="*/ 149 w 226"/>
                <a:gd name="T15" fmla="*/ 36 h 226"/>
                <a:gd name="T16" fmla="*/ 156 w 226"/>
                <a:gd name="T17" fmla="*/ 36 h 226"/>
                <a:gd name="T18" fmla="*/ 127 w 226"/>
                <a:gd name="T19" fmla="*/ 6 h 226"/>
                <a:gd name="T20" fmla="*/ 156 w 226"/>
                <a:gd name="T21" fmla="*/ 36 h 226"/>
                <a:gd name="T22" fmla="*/ 66 w 226"/>
                <a:gd name="T23" fmla="*/ 42 h 226"/>
                <a:gd name="T24" fmla="*/ 12 w 226"/>
                <a:gd name="T25" fmla="*/ 74 h 226"/>
                <a:gd name="T26" fmla="*/ 32 w 226"/>
                <a:gd name="T27" fmla="*/ 42 h 226"/>
                <a:gd name="T28" fmla="*/ 111 w 226"/>
                <a:gd name="T29" fmla="*/ 74 h 226"/>
                <a:gd name="T30" fmla="*/ 73 w 226"/>
                <a:gd name="T31" fmla="*/ 42 h 226"/>
                <a:gd name="T32" fmla="*/ 153 w 226"/>
                <a:gd name="T33" fmla="*/ 42 h 226"/>
                <a:gd name="T34" fmla="*/ 167 w 226"/>
                <a:gd name="T35" fmla="*/ 74 h 226"/>
                <a:gd name="T36" fmla="*/ 153 w 226"/>
                <a:gd name="T37" fmla="*/ 42 h 226"/>
                <a:gd name="T38" fmla="*/ 214 w 226"/>
                <a:gd name="T39" fmla="*/ 74 h 226"/>
                <a:gd name="T40" fmla="*/ 172 w 226"/>
                <a:gd name="T41" fmla="*/ 74 h 226"/>
                <a:gd name="T42" fmla="*/ 194 w 226"/>
                <a:gd name="T43" fmla="*/ 42 h 226"/>
                <a:gd name="T44" fmla="*/ 221 w 226"/>
                <a:gd name="T45" fmla="*/ 113 h 226"/>
                <a:gd name="T46" fmla="*/ 11 w 226"/>
                <a:gd name="T47" fmla="*/ 147 h 226"/>
                <a:gd name="T48" fmla="*/ 5 w 226"/>
                <a:gd name="T49" fmla="*/ 113 h 226"/>
                <a:gd name="T50" fmla="*/ 216 w 226"/>
                <a:gd name="T51" fmla="*/ 80 h 226"/>
                <a:gd name="T52" fmla="*/ 66 w 226"/>
                <a:gd name="T53" fmla="*/ 184 h 226"/>
                <a:gd name="T54" fmla="*/ 32 w 226"/>
                <a:gd name="T55" fmla="*/ 184 h 226"/>
                <a:gd name="T56" fmla="*/ 12 w 226"/>
                <a:gd name="T57" fmla="*/ 152 h 226"/>
                <a:gd name="T58" fmla="*/ 111 w 226"/>
                <a:gd name="T59" fmla="*/ 184 h 226"/>
                <a:gd name="T60" fmla="*/ 60 w 226"/>
                <a:gd name="T61" fmla="*/ 152 h 226"/>
                <a:gd name="T62" fmla="*/ 167 w 226"/>
                <a:gd name="T63" fmla="*/ 152 h 226"/>
                <a:gd name="T64" fmla="*/ 153 w 226"/>
                <a:gd name="T65" fmla="*/ 184 h 226"/>
                <a:gd name="T66" fmla="*/ 167 w 226"/>
                <a:gd name="T67" fmla="*/ 152 h 226"/>
                <a:gd name="T68" fmla="*/ 194 w 226"/>
                <a:gd name="T69" fmla="*/ 184 h 226"/>
                <a:gd name="T70" fmla="*/ 160 w 226"/>
                <a:gd name="T71" fmla="*/ 184 h 226"/>
                <a:gd name="T72" fmla="*/ 172 w 226"/>
                <a:gd name="T73" fmla="*/ 152 h 226"/>
                <a:gd name="T74" fmla="*/ 70 w 226"/>
                <a:gd name="T75" fmla="*/ 190 h 226"/>
                <a:gd name="T76" fmla="*/ 99 w 226"/>
                <a:gd name="T77" fmla="*/ 220 h 226"/>
                <a:gd name="T78" fmla="*/ 37 w 226"/>
                <a:gd name="T79" fmla="*/ 190 h 226"/>
                <a:gd name="T80" fmla="*/ 111 w 226"/>
                <a:gd name="T81" fmla="*/ 220 h 226"/>
                <a:gd name="T82" fmla="*/ 77 w 226"/>
                <a:gd name="T83" fmla="*/ 190 h 226"/>
                <a:gd name="T84" fmla="*/ 149 w 226"/>
                <a:gd name="T85" fmla="*/ 190 h 226"/>
                <a:gd name="T86" fmla="*/ 116 w 226"/>
                <a:gd name="T87" fmla="*/ 190 h 226"/>
                <a:gd name="T88" fmla="*/ 188 w 226"/>
                <a:gd name="T89" fmla="*/ 190 h 226"/>
                <a:gd name="T90" fmla="*/ 127 w 226"/>
                <a:gd name="T91" fmla="*/ 219 h 226"/>
                <a:gd name="T92" fmla="*/ 189 w 226"/>
                <a:gd name="T93" fmla="*/ 19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6" h="226">
                  <a:moveTo>
                    <a:pt x="112" y="0"/>
                  </a:moveTo>
                  <a:cubicBezTo>
                    <a:pt x="50" y="0"/>
                    <a:pt x="0" y="51"/>
                    <a:pt x="0" y="113"/>
                  </a:cubicBezTo>
                  <a:cubicBezTo>
                    <a:pt x="0" y="176"/>
                    <a:pt x="51" y="226"/>
                    <a:pt x="113" y="226"/>
                  </a:cubicBezTo>
                  <a:cubicBezTo>
                    <a:pt x="176" y="226"/>
                    <a:pt x="226" y="176"/>
                    <a:pt x="226" y="113"/>
                  </a:cubicBezTo>
                  <a:cubicBezTo>
                    <a:pt x="226" y="51"/>
                    <a:pt x="176" y="0"/>
                    <a:pt x="114" y="0"/>
                  </a:cubicBezTo>
                  <a:cubicBezTo>
                    <a:pt x="114" y="0"/>
                    <a:pt x="112" y="0"/>
                    <a:pt x="112" y="0"/>
                  </a:cubicBezTo>
                  <a:close/>
                  <a:moveTo>
                    <a:pt x="38" y="36"/>
                  </a:moveTo>
                  <a:cubicBezTo>
                    <a:pt x="54" y="20"/>
                    <a:pt x="76" y="9"/>
                    <a:pt x="99" y="6"/>
                  </a:cubicBezTo>
                  <a:cubicBezTo>
                    <a:pt x="99" y="6"/>
                    <a:pt x="100" y="6"/>
                    <a:pt x="101" y="6"/>
                  </a:cubicBezTo>
                  <a:cubicBezTo>
                    <a:pt x="100" y="6"/>
                    <a:pt x="99" y="7"/>
                    <a:pt x="99" y="7"/>
                  </a:cubicBezTo>
                  <a:cubicBezTo>
                    <a:pt x="93" y="12"/>
                    <a:pt x="80" y="21"/>
                    <a:pt x="70" y="36"/>
                  </a:cubicBezTo>
                  <a:cubicBezTo>
                    <a:pt x="70" y="36"/>
                    <a:pt x="70" y="36"/>
                    <a:pt x="70" y="36"/>
                  </a:cubicBezTo>
                  <a:cubicBezTo>
                    <a:pt x="70" y="36"/>
                    <a:pt x="39" y="36"/>
                    <a:pt x="37" y="36"/>
                  </a:cubicBezTo>
                  <a:cubicBezTo>
                    <a:pt x="37" y="36"/>
                    <a:pt x="38" y="36"/>
                    <a:pt x="38" y="36"/>
                  </a:cubicBezTo>
                  <a:close/>
                  <a:moveTo>
                    <a:pt x="77" y="36"/>
                  </a:moveTo>
                  <a:cubicBezTo>
                    <a:pt x="87" y="23"/>
                    <a:pt x="97" y="14"/>
                    <a:pt x="105" y="9"/>
                  </a:cubicBezTo>
                  <a:cubicBezTo>
                    <a:pt x="105" y="9"/>
                    <a:pt x="109" y="6"/>
                    <a:pt x="111" y="5"/>
                  </a:cubicBezTo>
                  <a:cubicBezTo>
                    <a:pt x="111" y="7"/>
                    <a:pt x="111" y="36"/>
                    <a:pt x="111" y="36"/>
                  </a:cubicBezTo>
                  <a:cubicBezTo>
                    <a:pt x="110" y="36"/>
                    <a:pt x="78" y="36"/>
                    <a:pt x="77" y="36"/>
                  </a:cubicBezTo>
                  <a:cubicBezTo>
                    <a:pt x="77" y="36"/>
                    <a:pt x="77" y="36"/>
                    <a:pt x="77" y="36"/>
                  </a:cubicBezTo>
                  <a:close/>
                  <a:moveTo>
                    <a:pt x="116" y="5"/>
                  </a:moveTo>
                  <a:cubicBezTo>
                    <a:pt x="117" y="6"/>
                    <a:pt x="122" y="9"/>
                    <a:pt x="122" y="9"/>
                  </a:cubicBezTo>
                  <a:cubicBezTo>
                    <a:pt x="129" y="14"/>
                    <a:pt x="139" y="23"/>
                    <a:pt x="149" y="36"/>
                  </a:cubicBezTo>
                  <a:cubicBezTo>
                    <a:pt x="149" y="36"/>
                    <a:pt x="149" y="36"/>
                    <a:pt x="149" y="36"/>
                  </a:cubicBezTo>
                  <a:cubicBezTo>
                    <a:pt x="148" y="36"/>
                    <a:pt x="116" y="36"/>
                    <a:pt x="116" y="36"/>
                  </a:cubicBezTo>
                  <a:cubicBezTo>
                    <a:pt x="116" y="36"/>
                    <a:pt x="116" y="7"/>
                    <a:pt x="116" y="5"/>
                  </a:cubicBezTo>
                  <a:close/>
                  <a:moveTo>
                    <a:pt x="156" y="36"/>
                  </a:moveTo>
                  <a:cubicBezTo>
                    <a:pt x="149" y="25"/>
                    <a:pt x="139" y="16"/>
                    <a:pt x="127" y="7"/>
                  </a:cubicBezTo>
                  <a:cubicBezTo>
                    <a:pt x="127" y="7"/>
                    <a:pt x="126" y="6"/>
                    <a:pt x="125" y="6"/>
                  </a:cubicBezTo>
                  <a:cubicBezTo>
                    <a:pt x="126" y="6"/>
                    <a:pt x="127" y="6"/>
                    <a:pt x="127" y="6"/>
                  </a:cubicBezTo>
                  <a:cubicBezTo>
                    <a:pt x="151" y="9"/>
                    <a:pt x="172" y="19"/>
                    <a:pt x="188" y="36"/>
                  </a:cubicBezTo>
                  <a:cubicBezTo>
                    <a:pt x="188" y="36"/>
                    <a:pt x="189" y="36"/>
                    <a:pt x="189" y="36"/>
                  </a:cubicBezTo>
                  <a:cubicBezTo>
                    <a:pt x="187" y="36"/>
                    <a:pt x="156" y="36"/>
                    <a:pt x="156" y="36"/>
                  </a:cubicBezTo>
                  <a:cubicBezTo>
                    <a:pt x="156" y="36"/>
                    <a:pt x="156" y="36"/>
                    <a:pt x="156" y="36"/>
                  </a:cubicBezTo>
                  <a:close/>
                  <a:moveTo>
                    <a:pt x="67" y="42"/>
                  </a:moveTo>
                  <a:cubicBezTo>
                    <a:pt x="66" y="42"/>
                    <a:pt x="66" y="42"/>
                    <a:pt x="66" y="42"/>
                  </a:cubicBezTo>
                  <a:cubicBezTo>
                    <a:pt x="60" y="52"/>
                    <a:pt x="56" y="63"/>
                    <a:pt x="54" y="74"/>
                  </a:cubicBezTo>
                  <a:cubicBezTo>
                    <a:pt x="54" y="74"/>
                    <a:pt x="54" y="74"/>
                    <a:pt x="54" y="74"/>
                  </a:cubicBezTo>
                  <a:cubicBezTo>
                    <a:pt x="53" y="74"/>
                    <a:pt x="13" y="74"/>
                    <a:pt x="12" y="74"/>
                  </a:cubicBezTo>
                  <a:cubicBezTo>
                    <a:pt x="13" y="74"/>
                    <a:pt x="13" y="74"/>
                    <a:pt x="13" y="74"/>
                  </a:cubicBezTo>
                  <a:cubicBezTo>
                    <a:pt x="17" y="62"/>
                    <a:pt x="24" y="51"/>
                    <a:pt x="32" y="42"/>
                  </a:cubicBezTo>
                  <a:cubicBezTo>
                    <a:pt x="32" y="42"/>
                    <a:pt x="32" y="42"/>
                    <a:pt x="32" y="42"/>
                  </a:cubicBezTo>
                  <a:cubicBezTo>
                    <a:pt x="32" y="42"/>
                    <a:pt x="65" y="42"/>
                    <a:pt x="67" y="42"/>
                  </a:cubicBezTo>
                  <a:close/>
                  <a:moveTo>
                    <a:pt x="111" y="42"/>
                  </a:moveTo>
                  <a:cubicBezTo>
                    <a:pt x="111" y="43"/>
                    <a:pt x="111" y="73"/>
                    <a:pt x="111" y="74"/>
                  </a:cubicBezTo>
                  <a:cubicBezTo>
                    <a:pt x="110" y="74"/>
                    <a:pt x="60" y="74"/>
                    <a:pt x="60" y="74"/>
                  </a:cubicBezTo>
                  <a:cubicBezTo>
                    <a:pt x="60" y="74"/>
                    <a:pt x="60" y="74"/>
                    <a:pt x="60" y="74"/>
                  </a:cubicBezTo>
                  <a:cubicBezTo>
                    <a:pt x="62" y="63"/>
                    <a:pt x="67" y="52"/>
                    <a:pt x="73" y="42"/>
                  </a:cubicBezTo>
                  <a:cubicBezTo>
                    <a:pt x="73" y="42"/>
                    <a:pt x="73" y="42"/>
                    <a:pt x="73" y="42"/>
                  </a:cubicBezTo>
                  <a:cubicBezTo>
                    <a:pt x="73" y="42"/>
                    <a:pt x="110" y="42"/>
                    <a:pt x="111" y="42"/>
                  </a:cubicBezTo>
                  <a:close/>
                  <a:moveTo>
                    <a:pt x="153" y="42"/>
                  </a:moveTo>
                  <a:cubicBezTo>
                    <a:pt x="153" y="42"/>
                    <a:pt x="153" y="42"/>
                    <a:pt x="153" y="42"/>
                  </a:cubicBezTo>
                  <a:cubicBezTo>
                    <a:pt x="160" y="52"/>
                    <a:pt x="164" y="63"/>
                    <a:pt x="167" y="74"/>
                  </a:cubicBezTo>
                  <a:cubicBezTo>
                    <a:pt x="167" y="74"/>
                    <a:pt x="167" y="74"/>
                    <a:pt x="167" y="74"/>
                  </a:cubicBezTo>
                  <a:cubicBezTo>
                    <a:pt x="166" y="74"/>
                    <a:pt x="116" y="74"/>
                    <a:pt x="116" y="74"/>
                  </a:cubicBezTo>
                  <a:cubicBezTo>
                    <a:pt x="116" y="73"/>
                    <a:pt x="116" y="43"/>
                    <a:pt x="116" y="42"/>
                  </a:cubicBezTo>
                  <a:cubicBezTo>
                    <a:pt x="116" y="42"/>
                    <a:pt x="153" y="42"/>
                    <a:pt x="153" y="42"/>
                  </a:cubicBezTo>
                  <a:close/>
                  <a:moveTo>
                    <a:pt x="194" y="42"/>
                  </a:moveTo>
                  <a:cubicBezTo>
                    <a:pt x="194" y="42"/>
                    <a:pt x="194" y="42"/>
                    <a:pt x="194" y="42"/>
                  </a:cubicBezTo>
                  <a:cubicBezTo>
                    <a:pt x="202" y="51"/>
                    <a:pt x="209" y="62"/>
                    <a:pt x="214" y="74"/>
                  </a:cubicBezTo>
                  <a:cubicBezTo>
                    <a:pt x="214" y="74"/>
                    <a:pt x="214" y="74"/>
                    <a:pt x="214" y="74"/>
                  </a:cubicBezTo>
                  <a:cubicBezTo>
                    <a:pt x="213" y="74"/>
                    <a:pt x="173" y="74"/>
                    <a:pt x="172" y="74"/>
                  </a:cubicBezTo>
                  <a:cubicBezTo>
                    <a:pt x="172" y="74"/>
                    <a:pt x="172" y="74"/>
                    <a:pt x="172" y="74"/>
                  </a:cubicBezTo>
                  <a:cubicBezTo>
                    <a:pt x="170" y="63"/>
                    <a:pt x="166" y="52"/>
                    <a:pt x="160" y="42"/>
                  </a:cubicBezTo>
                  <a:cubicBezTo>
                    <a:pt x="160" y="42"/>
                    <a:pt x="160" y="42"/>
                    <a:pt x="160" y="42"/>
                  </a:cubicBezTo>
                  <a:cubicBezTo>
                    <a:pt x="161" y="42"/>
                    <a:pt x="194" y="42"/>
                    <a:pt x="194" y="42"/>
                  </a:cubicBezTo>
                  <a:close/>
                  <a:moveTo>
                    <a:pt x="216" y="80"/>
                  </a:moveTo>
                  <a:cubicBezTo>
                    <a:pt x="216" y="80"/>
                    <a:pt x="216" y="80"/>
                    <a:pt x="216" y="80"/>
                  </a:cubicBezTo>
                  <a:cubicBezTo>
                    <a:pt x="219" y="90"/>
                    <a:pt x="221" y="102"/>
                    <a:pt x="221" y="113"/>
                  </a:cubicBezTo>
                  <a:cubicBezTo>
                    <a:pt x="221" y="125"/>
                    <a:pt x="219" y="136"/>
                    <a:pt x="216" y="147"/>
                  </a:cubicBezTo>
                  <a:cubicBezTo>
                    <a:pt x="216" y="147"/>
                    <a:pt x="216" y="147"/>
                    <a:pt x="216" y="147"/>
                  </a:cubicBezTo>
                  <a:cubicBezTo>
                    <a:pt x="215" y="147"/>
                    <a:pt x="11" y="147"/>
                    <a:pt x="11" y="147"/>
                  </a:cubicBezTo>
                  <a:cubicBezTo>
                    <a:pt x="10" y="147"/>
                    <a:pt x="10" y="147"/>
                    <a:pt x="10" y="147"/>
                  </a:cubicBezTo>
                  <a:cubicBezTo>
                    <a:pt x="10" y="147"/>
                    <a:pt x="10" y="147"/>
                    <a:pt x="10" y="147"/>
                  </a:cubicBezTo>
                  <a:cubicBezTo>
                    <a:pt x="7" y="136"/>
                    <a:pt x="5" y="125"/>
                    <a:pt x="5" y="113"/>
                  </a:cubicBezTo>
                  <a:cubicBezTo>
                    <a:pt x="5" y="102"/>
                    <a:pt x="7" y="90"/>
                    <a:pt x="10" y="80"/>
                  </a:cubicBezTo>
                  <a:cubicBezTo>
                    <a:pt x="10" y="80"/>
                    <a:pt x="10" y="80"/>
                    <a:pt x="10" y="80"/>
                  </a:cubicBezTo>
                  <a:cubicBezTo>
                    <a:pt x="11" y="80"/>
                    <a:pt x="215" y="80"/>
                    <a:pt x="216" y="80"/>
                  </a:cubicBezTo>
                  <a:close/>
                  <a:moveTo>
                    <a:pt x="54" y="152"/>
                  </a:moveTo>
                  <a:cubicBezTo>
                    <a:pt x="54" y="152"/>
                    <a:pt x="54" y="152"/>
                    <a:pt x="54" y="152"/>
                  </a:cubicBezTo>
                  <a:cubicBezTo>
                    <a:pt x="56" y="163"/>
                    <a:pt x="60" y="174"/>
                    <a:pt x="66" y="184"/>
                  </a:cubicBezTo>
                  <a:cubicBezTo>
                    <a:pt x="66" y="184"/>
                    <a:pt x="66" y="184"/>
                    <a:pt x="67" y="184"/>
                  </a:cubicBezTo>
                  <a:cubicBezTo>
                    <a:pt x="65" y="184"/>
                    <a:pt x="32" y="184"/>
                    <a:pt x="32" y="184"/>
                  </a:cubicBezTo>
                  <a:cubicBezTo>
                    <a:pt x="32" y="184"/>
                    <a:pt x="32" y="184"/>
                    <a:pt x="32" y="184"/>
                  </a:cubicBezTo>
                  <a:cubicBezTo>
                    <a:pt x="32" y="184"/>
                    <a:pt x="32" y="184"/>
                    <a:pt x="32" y="184"/>
                  </a:cubicBezTo>
                  <a:cubicBezTo>
                    <a:pt x="24" y="175"/>
                    <a:pt x="17" y="164"/>
                    <a:pt x="13" y="152"/>
                  </a:cubicBezTo>
                  <a:cubicBezTo>
                    <a:pt x="13" y="152"/>
                    <a:pt x="13" y="152"/>
                    <a:pt x="12" y="152"/>
                  </a:cubicBezTo>
                  <a:cubicBezTo>
                    <a:pt x="13" y="152"/>
                    <a:pt x="53" y="152"/>
                    <a:pt x="54" y="152"/>
                  </a:cubicBezTo>
                  <a:close/>
                  <a:moveTo>
                    <a:pt x="111" y="152"/>
                  </a:moveTo>
                  <a:cubicBezTo>
                    <a:pt x="111" y="153"/>
                    <a:pt x="111" y="183"/>
                    <a:pt x="111" y="184"/>
                  </a:cubicBezTo>
                  <a:cubicBezTo>
                    <a:pt x="110" y="184"/>
                    <a:pt x="73" y="184"/>
                    <a:pt x="73" y="184"/>
                  </a:cubicBezTo>
                  <a:cubicBezTo>
                    <a:pt x="73" y="184"/>
                    <a:pt x="73" y="184"/>
                    <a:pt x="73" y="184"/>
                  </a:cubicBezTo>
                  <a:cubicBezTo>
                    <a:pt x="67" y="174"/>
                    <a:pt x="62" y="163"/>
                    <a:pt x="60" y="152"/>
                  </a:cubicBezTo>
                  <a:cubicBezTo>
                    <a:pt x="60" y="152"/>
                    <a:pt x="60" y="152"/>
                    <a:pt x="60" y="152"/>
                  </a:cubicBezTo>
                  <a:cubicBezTo>
                    <a:pt x="60" y="152"/>
                    <a:pt x="110" y="152"/>
                    <a:pt x="111" y="152"/>
                  </a:cubicBezTo>
                  <a:close/>
                  <a:moveTo>
                    <a:pt x="167" y="152"/>
                  </a:moveTo>
                  <a:cubicBezTo>
                    <a:pt x="167" y="152"/>
                    <a:pt x="167" y="152"/>
                    <a:pt x="167" y="152"/>
                  </a:cubicBezTo>
                  <a:cubicBezTo>
                    <a:pt x="164" y="163"/>
                    <a:pt x="160" y="174"/>
                    <a:pt x="153" y="184"/>
                  </a:cubicBezTo>
                  <a:cubicBezTo>
                    <a:pt x="153" y="184"/>
                    <a:pt x="153" y="184"/>
                    <a:pt x="153" y="184"/>
                  </a:cubicBezTo>
                  <a:cubicBezTo>
                    <a:pt x="153" y="184"/>
                    <a:pt x="116" y="184"/>
                    <a:pt x="116" y="184"/>
                  </a:cubicBezTo>
                  <a:cubicBezTo>
                    <a:pt x="116" y="183"/>
                    <a:pt x="116" y="153"/>
                    <a:pt x="116" y="152"/>
                  </a:cubicBezTo>
                  <a:cubicBezTo>
                    <a:pt x="116" y="152"/>
                    <a:pt x="166" y="152"/>
                    <a:pt x="167" y="152"/>
                  </a:cubicBezTo>
                  <a:close/>
                  <a:moveTo>
                    <a:pt x="214" y="152"/>
                  </a:moveTo>
                  <a:cubicBezTo>
                    <a:pt x="214" y="152"/>
                    <a:pt x="214" y="152"/>
                    <a:pt x="214" y="152"/>
                  </a:cubicBezTo>
                  <a:cubicBezTo>
                    <a:pt x="209" y="164"/>
                    <a:pt x="202" y="175"/>
                    <a:pt x="194" y="184"/>
                  </a:cubicBezTo>
                  <a:cubicBezTo>
                    <a:pt x="194" y="184"/>
                    <a:pt x="194" y="184"/>
                    <a:pt x="194" y="184"/>
                  </a:cubicBezTo>
                  <a:cubicBezTo>
                    <a:pt x="194" y="184"/>
                    <a:pt x="161" y="184"/>
                    <a:pt x="160" y="184"/>
                  </a:cubicBezTo>
                  <a:cubicBezTo>
                    <a:pt x="160" y="184"/>
                    <a:pt x="160" y="184"/>
                    <a:pt x="160" y="184"/>
                  </a:cubicBezTo>
                  <a:cubicBezTo>
                    <a:pt x="160" y="184"/>
                    <a:pt x="160" y="184"/>
                    <a:pt x="160" y="184"/>
                  </a:cubicBezTo>
                  <a:cubicBezTo>
                    <a:pt x="166" y="174"/>
                    <a:pt x="170" y="163"/>
                    <a:pt x="172" y="152"/>
                  </a:cubicBezTo>
                  <a:cubicBezTo>
                    <a:pt x="172" y="152"/>
                    <a:pt x="172" y="152"/>
                    <a:pt x="172" y="152"/>
                  </a:cubicBezTo>
                  <a:cubicBezTo>
                    <a:pt x="173" y="152"/>
                    <a:pt x="213" y="152"/>
                    <a:pt x="214" y="152"/>
                  </a:cubicBezTo>
                  <a:close/>
                  <a:moveTo>
                    <a:pt x="70" y="190"/>
                  </a:moveTo>
                  <a:cubicBezTo>
                    <a:pt x="70" y="190"/>
                    <a:pt x="70" y="190"/>
                    <a:pt x="70" y="190"/>
                  </a:cubicBezTo>
                  <a:cubicBezTo>
                    <a:pt x="78" y="201"/>
                    <a:pt x="87" y="210"/>
                    <a:pt x="99" y="219"/>
                  </a:cubicBezTo>
                  <a:cubicBezTo>
                    <a:pt x="99" y="219"/>
                    <a:pt x="100" y="220"/>
                    <a:pt x="101" y="220"/>
                  </a:cubicBezTo>
                  <a:cubicBezTo>
                    <a:pt x="100" y="220"/>
                    <a:pt x="99" y="220"/>
                    <a:pt x="99" y="220"/>
                  </a:cubicBezTo>
                  <a:cubicBezTo>
                    <a:pt x="99" y="220"/>
                    <a:pt x="99" y="220"/>
                    <a:pt x="99" y="220"/>
                  </a:cubicBezTo>
                  <a:cubicBezTo>
                    <a:pt x="76" y="217"/>
                    <a:pt x="55" y="207"/>
                    <a:pt x="38" y="190"/>
                  </a:cubicBezTo>
                  <a:cubicBezTo>
                    <a:pt x="38" y="190"/>
                    <a:pt x="37" y="190"/>
                    <a:pt x="37" y="190"/>
                  </a:cubicBezTo>
                  <a:cubicBezTo>
                    <a:pt x="39" y="190"/>
                    <a:pt x="70" y="190"/>
                    <a:pt x="70" y="190"/>
                  </a:cubicBezTo>
                  <a:close/>
                  <a:moveTo>
                    <a:pt x="111" y="190"/>
                  </a:moveTo>
                  <a:cubicBezTo>
                    <a:pt x="111" y="190"/>
                    <a:pt x="111" y="219"/>
                    <a:pt x="111" y="220"/>
                  </a:cubicBezTo>
                  <a:cubicBezTo>
                    <a:pt x="110" y="220"/>
                    <a:pt x="105" y="217"/>
                    <a:pt x="105" y="217"/>
                  </a:cubicBezTo>
                  <a:cubicBezTo>
                    <a:pt x="97" y="212"/>
                    <a:pt x="87" y="203"/>
                    <a:pt x="77" y="190"/>
                  </a:cubicBezTo>
                  <a:cubicBezTo>
                    <a:pt x="77" y="190"/>
                    <a:pt x="77" y="190"/>
                    <a:pt x="77" y="190"/>
                  </a:cubicBezTo>
                  <a:cubicBezTo>
                    <a:pt x="78" y="190"/>
                    <a:pt x="110" y="190"/>
                    <a:pt x="111" y="190"/>
                  </a:cubicBezTo>
                  <a:close/>
                  <a:moveTo>
                    <a:pt x="149" y="190"/>
                  </a:moveTo>
                  <a:cubicBezTo>
                    <a:pt x="149" y="190"/>
                    <a:pt x="149" y="190"/>
                    <a:pt x="149" y="190"/>
                  </a:cubicBezTo>
                  <a:cubicBezTo>
                    <a:pt x="139" y="203"/>
                    <a:pt x="129" y="212"/>
                    <a:pt x="122" y="217"/>
                  </a:cubicBezTo>
                  <a:cubicBezTo>
                    <a:pt x="122" y="217"/>
                    <a:pt x="117" y="219"/>
                    <a:pt x="116" y="220"/>
                  </a:cubicBezTo>
                  <a:cubicBezTo>
                    <a:pt x="116" y="219"/>
                    <a:pt x="116" y="190"/>
                    <a:pt x="116" y="190"/>
                  </a:cubicBezTo>
                  <a:cubicBezTo>
                    <a:pt x="116" y="190"/>
                    <a:pt x="148" y="190"/>
                    <a:pt x="149" y="190"/>
                  </a:cubicBezTo>
                  <a:close/>
                  <a:moveTo>
                    <a:pt x="189" y="190"/>
                  </a:moveTo>
                  <a:cubicBezTo>
                    <a:pt x="189" y="190"/>
                    <a:pt x="188" y="190"/>
                    <a:pt x="188" y="190"/>
                  </a:cubicBezTo>
                  <a:cubicBezTo>
                    <a:pt x="172" y="206"/>
                    <a:pt x="150" y="217"/>
                    <a:pt x="127" y="220"/>
                  </a:cubicBezTo>
                  <a:cubicBezTo>
                    <a:pt x="127" y="220"/>
                    <a:pt x="126" y="220"/>
                    <a:pt x="125" y="220"/>
                  </a:cubicBezTo>
                  <a:cubicBezTo>
                    <a:pt x="126" y="220"/>
                    <a:pt x="127" y="219"/>
                    <a:pt x="127" y="219"/>
                  </a:cubicBezTo>
                  <a:cubicBezTo>
                    <a:pt x="134" y="214"/>
                    <a:pt x="146" y="205"/>
                    <a:pt x="156" y="190"/>
                  </a:cubicBezTo>
                  <a:cubicBezTo>
                    <a:pt x="156" y="190"/>
                    <a:pt x="156" y="190"/>
                    <a:pt x="156" y="190"/>
                  </a:cubicBezTo>
                  <a:cubicBezTo>
                    <a:pt x="156" y="190"/>
                    <a:pt x="187" y="190"/>
                    <a:pt x="189" y="190"/>
                  </a:cubicBez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 name="Freeform 6"/>
            <p:cNvSpPr>
              <a:spLocks/>
            </p:cNvSpPr>
            <p:nvPr userDrawn="1"/>
          </p:nvSpPr>
          <p:spPr bwMode="auto">
            <a:xfrm>
              <a:off x="268" y="3574"/>
              <a:ext cx="22" cy="37"/>
            </a:xfrm>
            <a:custGeom>
              <a:avLst/>
              <a:gdLst>
                <a:gd name="T0" fmla="*/ 27 w 27"/>
                <a:gd name="T1" fmla="*/ 1 h 47"/>
                <a:gd name="T2" fmla="*/ 22 w 27"/>
                <a:gd name="T3" fmla="*/ 10 h 47"/>
                <a:gd name="T4" fmla="*/ 14 w 27"/>
                <a:gd name="T5" fmla="*/ 38 h 47"/>
                <a:gd name="T6" fmla="*/ 14 w 27"/>
                <a:gd name="T7" fmla="*/ 47 h 47"/>
                <a:gd name="T8" fmla="*/ 14 w 27"/>
                <a:gd name="T9" fmla="*/ 47 h 47"/>
                <a:gd name="T10" fmla="*/ 0 w 27"/>
                <a:gd name="T11" fmla="*/ 47 h 47"/>
                <a:gd name="T12" fmla="*/ 0 w 27"/>
                <a:gd name="T13" fmla="*/ 47 h 47"/>
                <a:gd name="T14" fmla="*/ 4 w 27"/>
                <a:gd name="T15" fmla="*/ 39 h 47"/>
                <a:gd name="T16" fmla="*/ 12 w 27"/>
                <a:gd name="T17" fmla="*/ 10 h 47"/>
                <a:gd name="T18" fmla="*/ 13 w 27"/>
                <a:gd name="T19" fmla="*/ 1 h 47"/>
                <a:gd name="T20" fmla="*/ 13 w 27"/>
                <a:gd name="T21" fmla="*/ 0 h 47"/>
                <a:gd name="T22" fmla="*/ 27 w 27"/>
                <a:gd name="T23" fmla="*/ 0 h 47"/>
                <a:gd name="T24" fmla="*/ 27 w 27"/>
                <a:gd name="T25"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47">
                  <a:moveTo>
                    <a:pt x="27" y="1"/>
                  </a:moveTo>
                  <a:cubicBezTo>
                    <a:pt x="25" y="2"/>
                    <a:pt x="24" y="5"/>
                    <a:pt x="22" y="10"/>
                  </a:cubicBezTo>
                  <a:cubicBezTo>
                    <a:pt x="14" y="38"/>
                    <a:pt x="14" y="38"/>
                    <a:pt x="14" y="38"/>
                  </a:cubicBezTo>
                  <a:cubicBezTo>
                    <a:pt x="13" y="44"/>
                    <a:pt x="13" y="46"/>
                    <a:pt x="14" y="47"/>
                  </a:cubicBezTo>
                  <a:cubicBezTo>
                    <a:pt x="14" y="47"/>
                    <a:pt x="14" y="47"/>
                    <a:pt x="14" y="47"/>
                  </a:cubicBezTo>
                  <a:cubicBezTo>
                    <a:pt x="0" y="47"/>
                    <a:pt x="0" y="47"/>
                    <a:pt x="0" y="47"/>
                  </a:cubicBezTo>
                  <a:cubicBezTo>
                    <a:pt x="0" y="47"/>
                    <a:pt x="0" y="47"/>
                    <a:pt x="0" y="47"/>
                  </a:cubicBezTo>
                  <a:cubicBezTo>
                    <a:pt x="2" y="46"/>
                    <a:pt x="2" y="44"/>
                    <a:pt x="4" y="39"/>
                  </a:cubicBezTo>
                  <a:cubicBezTo>
                    <a:pt x="12" y="10"/>
                    <a:pt x="12" y="10"/>
                    <a:pt x="12" y="10"/>
                  </a:cubicBezTo>
                  <a:cubicBezTo>
                    <a:pt x="14" y="5"/>
                    <a:pt x="14" y="2"/>
                    <a:pt x="13" y="1"/>
                  </a:cubicBezTo>
                  <a:cubicBezTo>
                    <a:pt x="13" y="0"/>
                    <a:pt x="13" y="0"/>
                    <a:pt x="13" y="0"/>
                  </a:cubicBezTo>
                  <a:cubicBezTo>
                    <a:pt x="27" y="0"/>
                    <a:pt x="27" y="0"/>
                    <a:pt x="27" y="0"/>
                  </a:cubicBezTo>
                  <a:lnTo>
                    <a:pt x="27" y="1"/>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Freeform 7"/>
            <p:cNvSpPr>
              <a:spLocks/>
            </p:cNvSpPr>
            <p:nvPr userDrawn="1"/>
          </p:nvSpPr>
          <p:spPr bwMode="auto">
            <a:xfrm>
              <a:off x="193" y="3573"/>
              <a:ext cx="27" cy="39"/>
            </a:xfrm>
            <a:custGeom>
              <a:avLst/>
              <a:gdLst>
                <a:gd name="T0" fmla="*/ 2 w 34"/>
                <a:gd name="T1" fmla="*/ 36 h 49"/>
                <a:gd name="T2" fmla="*/ 15 w 34"/>
                <a:gd name="T3" fmla="*/ 46 h 49"/>
                <a:gd name="T4" fmla="*/ 23 w 34"/>
                <a:gd name="T5" fmla="*/ 38 h 49"/>
                <a:gd name="T6" fmla="*/ 17 w 34"/>
                <a:gd name="T7" fmla="*/ 29 h 49"/>
                <a:gd name="T8" fmla="*/ 15 w 34"/>
                <a:gd name="T9" fmla="*/ 27 h 49"/>
                <a:gd name="T10" fmla="*/ 6 w 34"/>
                <a:gd name="T11" fmla="*/ 15 h 49"/>
                <a:gd name="T12" fmla="*/ 22 w 34"/>
                <a:gd name="T13" fmla="*/ 1 h 49"/>
                <a:gd name="T14" fmla="*/ 30 w 34"/>
                <a:gd name="T15" fmla="*/ 1 h 49"/>
                <a:gd name="T16" fmla="*/ 34 w 34"/>
                <a:gd name="T17" fmla="*/ 3 h 49"/>
                <a:gd name="T18" fmla="*/ 32 w 34"/>
                <a:gd name="T19" fmla="*/ 11 h 49"/>
                <a:gd name="T20" fmla="*/ 32 w 34"/>
                <a:gd name="T21" fmla="*/ 11 h 49"/>
                <a:gd name="T22" fmla="*/ 21 w 34"/>
                <a:gd name="T23" fmla="*/ 4 h 49"/>
                <a:gd name="T24" fmla="*/ 14 w 34"/>
                <a:gd name="T25" fmla="*/ 11 h 49"/>
                <a:gd name="T26" fmla="*/ 20 w 34"/>
                <a:gd name="T27" fmla="*/ 20 h 49"/>
                <a:gd name="T28" fmla="*/ 22 w 34"/>
                <a:gd name="T29" fmla="*/ 21 h 49"/>
                <a:gd name="T30" fmla="*/ 32 w 34"/>
                <a:gd name="T31" fmla="*/ 34 h 49"/>
                <a:gd name="T32" fmla="*/ 14 w 34"/>
                <a:gd name="T33" fmla="*/ 49 h 49"/>
                <a:gd name="T34" fmla="*/ 0 w 34"/>
                <a:gd name="T35" fmla="*/ 45 h 49"/>
                <a:gd name="T36" fmla="*/ 2 w 34"/>
                <a:gd name="T37" fmla="*/ 3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49">
                  <a:moveTo>
                    <a:pt x="2" y="36"/>
                  </a:moveTo>
                  <a:cubicBezTo>
                    <a:pt x="3" y="43"/>
                    <a:pt x="7" y="46"/>
                    <a:pt x="15" y="46"/>
                  </a:cubicBezTo>
                  <a:cubicBezTo>
                    <a:pt x="20" y="46"/>
                    <a:pt x="23" y="42"/>
                    <a:pt x="23" y="38"/>
                  </a:cubicBezTo>
                  <a:cubicBezTo>
                    <a:pt x="23" y="34"/>
                    <a:pt x="21" y="32"/>
                    <a:pt x="17" y="29"/>
                  </a:cubicBezTo>
                  <a:cubicBezTo>
                    <a:pt x="15" y="27"/>
                    <a:pt x="15" y="27"/>
                    <a:pt x="15" y="27"/>
                  </a:cubicBezTo>
                  <a:cubicBezTo>
                    <a:pt x="10" y="24"/>
                    <a:pt x="6" y="21"/>
                    <a:pt x="6" y="15"/>
                  </a:cubicBezTo>
                  <a:cubicBezTo>
                    <a:pt x="6" y="6"/>
                    <a:pt x="13" y="1"/>
                    <a:pt x="22" y="1"/>
                  </a:cubicBezTo>
                  <a:cubicBezTo>
                    <a:pt x="25" y="0"/>
                    <a:pt x="28" y="1"/>
                    <a:pt x="30" y="1"/>
                  </a:cubicBezTo>
                  <a:cubicBezTo>
                    <a:pt x="32" y="2"/>
                    <a:pt x="34" y="2"/>
                    <a:pt x="34" y="3"/>
                  </a:cubicBezTo>
                  <a:cubicBezTo>
                    <a:pt x="32" y="11"/>
                    <a:pt x="32" y="11"/>
                    <a:pt x="32" y="11"/>
                  </a:cubicBezTo>
                  <a:cubicBezTo>
                    <a:pt x="32" y="11"/>
                    <a:pt x="32" y="11"/>
                    <a:pt x="32" y="11"/>
                  </a:cubicBezTo>
                  <a:cubicBezTo>
                    <a:pt x="30" y="6"/>
                    <a:pt x="28" y="3"/>
                    <a:pt x="21" y="4"/>
                  </a:cubicBezTo>
                  <a:cubicBezTo>
                    <a:pt x="16" y="4"/>
                    <a:pt x="14" y="8"/>
                    <a:pt x="14" y="11"/>
                  </a:cubicBezTo>
                  <a:cubicBezTo>
                    <a:pt x="14" y="15"/>
                    <a:pt x="16" y="17"/>
                    <a:pt x="20" y="20"/>
                  </a:cubicBezTo>
                  <a:cubicBezTo>
                    <a:pt x="22" y="21"/>
                    <a:pt x="22" y="21"/>
                    <a:pt x="22" y="21"/>
                  </a:cubicBezTo>
                  <a:cubicBezTo>
                    <a:pt x="27" y="24"/>
                    <a:pt x="32" y="28"/>
                    <a:pt x="32" y="34"/>
                  </a:cubicBezTo>
                  <a:cubicBezTo>
                    <a:pt x="32" y="43"/>
                    <a:pt x="24" y="49"/>
                    <a:pt x="14" y="49"/>
                  </a:cubicBezTo>
                  <a:cubicBezTo>
                    <a:pt x="7" y="49"/>
                    <a:pt x="2" y="47"/>
                    <a:pt x="0" y="45"/>
                  </a:cubicBezTo>
                  <a:cubicBezTo>
                    <a:pt x="0" y="44"/>
                    <a:pt x="1" y="40"/>
                    <a:pt x="2" y="36"/>
                  </a:cubicBez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288" y="3574"/>
              <a:ext cx="34" cy="37"/>
            </a:xfrm>
            <a:custGeom>
              <a:avLst/>
              <a:gdLst>
                <a:gd name="T0" fmla="*/ 42 w 42"/>
                <a:gd name="T1" fmla="*/ 0 h 47"/>
                <a:gd name="T2" fmla="*/ 40 w 42"/>
                <a:gd name="T3" fmla="*/ 9 h 47"/>
                <a:gd name="T4" fmla="*/ 39 w 42"/>
                <a:gd name="T5" fmla="*/ 9 h 47"/>
                <a:gd name="T6" fmla="*/ 28 w 42"/>
                <a:gd name="T7" fmla="*/ 4 h 47"/>
                <a:gd name="T8" fmla="*/ 27 w 42"/>
                <a:gd name="T9" fmla="*/ 4 h 47"/>
                <a:gd name="T10" fmla="*/ 23 w 42"/>
                <a:gd name="T11" fmla="*/ 7 h 47"/>
                <a:gd name="T12" fmla="*/ 19 w 42"/>
                <a:gd name="T13" fmla="*/ 22 h 47"/>
                <a:gd name="T14" fmla="*/ 21 w 42"/>
                <a:gd name="T15" fmla="*/ 22 h 47"/>
                <a:gd name="T16" fmla="*/ 33 w 42"/>
                <a:gd name="T17" fmla="*/ 20 h 47"/>
                <a:gd name="T18" fmla="*/ 34 w 42"/>
                <a:gd name="T19" fmla="*/ 20 h 47"/>
                <a:gd name="T20" fmla="*/ 31 w 42"/>
                <a:gd name="T21" fmla="*/ 29 h 47"/>
                <a:gd name="T22" fmla="*/ 31 w 42"/>
                <a:gd name="T23" fmla="*/ 29 h 47"/>
                <a:gd name="T24" fmla="*/ 20 w 42"/>
                <a:gd name="T25" fmla="*/ 25 h 47"/>
                <a:gd name="T26" fmla="*/ 18 w 42"/>
                <a:gd name="T27" fmla="*/ 25 h 47"/>
                <a:gd name="T28" fmla="*/ 15 w 42"/>
                <a:gd name="T29" fmla="*/ 38 h 47"/>
                <a:gd name="T30" fmla="*/ 14 w 42"/>
                <a:gd name="T31" fmla="*/ 47 h 47"/>
                <a:gd name="T32" fmla="*/ 14 w 42"/>
                <a:gd name="T33" fmla="*/ 47 h 47"/>
                <a:gd name="T34" fmla="*/ 0 w 42"/>
                <a:gd name="T35" fmla="*/ 47 h 47"/>
                <a:gd name="T36" fmla="*/ 0 w 42"/>
                <a:gd name="T37" fmla="*/ 47 h 47"/>
                <a:gd name="T38" fmla="*/ 5 w 42"/>
                <a:gd name="T39" fmla="*/ 38 h 47"/>
                <a:gd name="T40" fmla="*/ 13 w 42"/>
                <a:gd name="T41" fmla="*/ 10 h 47"/>
                <a:gd name="T42" fmla="*/ 14 w 42"/>
                <a:gd name="T43" fmla="*/ 1 h 47"/>
                <a:gd name="T44" fmla="*/ 13 w 42"/>
                <a:gd name="T45" fmla="*/ 0 h 47"/>
                <a:gd name="T46" fmla="*/ 42 w 42"/>
                <a:gd name="T4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 h="47">
                  <a:moveTo>
                    <a:pt x="42" y="0"/>
                  </a:moveTo>
                  <a:cubicBezTo>
                    <a:pt x="42" y="2"/>
                    <a:pt x="41" y="6"/>
                    <a:pt x="40" y="9"/>
                  </a:cubicBezTo>
                  <a:cubicBezTo>
                    <a:pt x="39" y="9"/>
                    <a:pt x="39" y="9"/>
                    <a:pt x="39" y="9"/>
                  </a:cubicBezTo>
                  <a:cubicBezTo>
                    <a:pt x="37" y="3"/>
                    <a:pt x="32" y="4"/>
                    <a:pt x="28" y="4"/>
                  </a:cubicBezTo>
                  <a:cubicBezTo>
                    <a:pt x="27" y="4"/>
                    <a:pt x="27" y="4"/>
                    <a:pt x="27" y="4"/>
                  </a:cubicBezTo>
                  <a:cubicBezTo>
                    <a:pt x="25" y="4"/>
                    <a:pt x="24" y="4"/>
                    <a:pt x="23" y="7"/>
                  </a:cubicBezTo>
                  <a:cubicBezTo>
                    <a:pt x="19" y="22"/>
                    <a:pt x="19" y="22"/>
                    <a:pt x="19" y="22"/>
                  </a:cubicBezTo>
                  <a:cubicBezTo>
                    <a:pt x="21" y="22"/>
                    <a:pt x="21" y="22"/>
                    <a:pt x="21" y="22"/>
                  </a:cubicBezTo>
                  <a:cubicBezTo>
                    <a:pt x="27" y="22"/>
                    <a:pt x="32" y="23"/>
                    <a:pt x="33" y="20"/>
                  </a:cubicBezTo>
                  <a:cubicBezTo>
                    <a:pt x="34" y="20"/>
                    <a:pt x="34" y="20"/>
                    <a:pt x="34" y="20"/>
                  </a:cubicBezTo>
                  <a:cubicBezTo>
                    <a:pt x="31" y="29"/>
                    <a:pt x="31" y="29"/>
                    <a:pt x="31" y="29"/>
                  </a:cubicBezTo>
                  <a:cubicBezTo>
                    <a:pt x="31" y="29"/>
                    <a:pt x="31" y="29"/>
                    <a:pt x="31" y="29"/>
                  </a:cubicBezTo>
                  <a:cubicBezTo>
                    <a:pt x="30" y="25"/>
                    <a:pt x="25" y="25"/>
                    <a:pt x="20" y="25"/>
                  </a:cubicBezTo>
                  <a:cubicBezTo>
                    <a:pt x="18" y="25"/>
                    <a:pt x="18" y="25"/>
                    <a:pt x="18" y="25"/>
                  </a:cubicBezTo>
                  <a:cubicBezTo>
                    <a:pt x="15" y="38"/>
                    <a:pt x="15" y="38"/>
                    <a:pt x="15" y="38"/>
                  </a:cubicBezTo>
                  <a:cubicBezTo>
                    <a:pt x="13" y="43"/>
                    <a:pt x="13" y="46"/>
                    <a:pt x="14" y="47"/>
                  </a:cubicBezTo>
                  <a:cubicBezTo>
                    <a:pt x="14" y="47"/>
                    <a:pt x="14" y="47"/>
                    <a:pt x="14" y="47"/>
                  </a:cubicBezTo>
                  <a:cubicBezTo>
                    <a:pt x="0" y="47"/>
                    <a:pt x="0" y="47"/>
                    <a:pt x="0" y="47"/>
                  </a:cubicBezTo>
                  <a:cubicBezTo>
                    <a:pt x="0" y="47"/>
                    <a:pt x="0" y="47"/>
                    <a:pt x="0" y="47"/>
                  </a:cubicBezTo>
                  <a:cubicBezTo>
                    <a:pt x="2" y="46"/>
                    <a:pt x="3" y="44"/>
                    <a:pt x="5" y="38"/>
                  </a:cubicBezTo>
                  <a:cubicBezTo>
                    <a:pt x="13" y="10"/>
                    <a:pt x="13" y="10"/>
                    <a:pt x="13" y="10"/>
                  </a:cubicBezTo>
                  <a:cubicBezTo>
                    <a:pt x="14" y="4"/>
                    <a:pt x="15" y="2"/>
                    <a:pt x="14" y="1"/>
                  </a:cubicBezTo>
                  <a:cubicBezTo>
                    <a:pt x="13" y="0"/>
                    <a:pt x="13" y="0"/>
                    <a:pt x="13" y="0"/>
                  </a:cubicBezTo>
                  <a:lnTo>
                    <a:pt x="42" y="0"/>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9"/>
            <p:cNvSpPr>
              <a:spLocks/>
            </p:cNvSpPr>
            <p:nvPr userDrawn="1"/>
          </p:nvSpPr>
          <p:spPr bwMode="auto">
            <a:xfrm>
              <a:off x="322" y="3574"/>
              <a:ext cx="30" cy="37"/>
            </a:xfrm>
            <a:custGeom>
              <a:avLst/>
              <a:gdLst>
                <a:gd name="T0" fmla="*/ 38 w 38"/>
                <a:gd name="T1" fmla="*/ 0 h 47"/>
                <a:gd name="T2" fmla="*/ 35 w 38"/>
                <a:gd name="T3" fmla="*/ 9 h 47"/>
                <a:gd name="T4" fmla="*/ 35 w 38"/>
                <a:gd name="T5" fmla="*/ 9 h 47"/>
                <a:gd name="T6" fmla="*/ 25 w 38"/>
                <a:gd name="T7" fmla="*/ 4 h 47"/>
                <a:gd name="T8" fmla="*/ 24 w 38"/>
                <a:gd name="T9" fmla="*/ 4 h 47"/>
                <a:gd name="T10" fmla="*/ 14 w 38"/>
                <a:gd name="T11" fmla="*/ 38 h 47"/>
                <a:gd name="T12" fmla="*/ 13 w 38"/>
                <a:gd name="T13" fmla="*/ 47 h 47"/>
                <a:gd name="T14" fmla="*/ 13 w 38"/>
                <a:gd name="T15" fmla="*/ 47 h 47"/>
                <a:gd name="T16" fmla="*/ 0 w 38"/>
                <a:gd name="T17" fmla="*/ 47 h 47"/>
                <a:gd name="T18" fmla="*/ 0 w 38"/>
                <a:gd name="T19" fmla="*/ 47 h 47"/>
                <a:gd name="T20" fmla="*/ 4 w 38"/>
                <a:gd name="T21" fmla="*/ 38 h 47"/>
                <a:gd name="T22" fmla="*/ 14 w 38"/>
                <a:gd name="T23" fmla="*/ 4 h 47"/>
                <a:gd name="T24" fmla="*/ 13 w 38"/>
                <a:gd name="T25" fmla="*/ 4 h 47"/>
                <a:gd name="T26" fmla="*/ 1 w 38"/>
                <a:gd name="T27" fmla="*/ 9 h 47"/>
                <a:gd name="T28" fmla="*/ 1 w 38"/>
                <a:gd name="T29" fmla="*/ 9 h 47"/>
                <a:gd name="T30" fmla="*/ 3 w 38"/>
                <a:gd name="T31" fmla="*/ 0 h 47"/>
                <a:gd name="T32" fmla="*/ 38 w 38"/>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7">
                  <a:moveTo>
                    <a:pt x="38" y="0"/>
                  </a:moveTo>
                  <a:cubicBezTo>
                    <a:pt x="37" y="3"/>
                    <a:pt x="37" y="6"/>
                    <a:pt x="35" y="9"/>
                  </a:cubicBezTo>
                  <a:cubicBezTo>
                    <a:pt x="35" y="9"/>
                    <a:pt x="35" y="9"/>
                    <a:pt x="35" y="9"/>
                  </a:cubicBezTo>
                  <a:cubicBezTo>
                    <a:pt x="33" y="3"/>
                    <a:pt x="27" y="4"/>
                    <a:pt x="25" y="4"/>
                  </a:cubicBezTo>
                  <a:cubicBezTo>
                    <a:pt x="24" y="4"/>
                    <a:pt x="24" y="4"/>
                    <a:pt x="24" y="4"/>
                  </a:cubicBezTo>
                  <a:cubicBezTo>
                    <a:pt x="14" y="38"/>
                    <a:pt x="14" y="38"/>
                    <a:pt x="14" y="38"/>
                  </a:cubicBezTo>
                  <a:cubicBezTo>
                    <a:pt x="13" y="43"/>
                    <a:pt x="12" y="46"/>
                    <a:pt x="13" y="47"/>
                  </a:cubicBezTo>
                  <a:cubicBezTo>
                    <a:pt x="13" y="47"/>
                    <a:pt x="13" y="47"/>
                    <a:pt x="13" y="47"/>
                  </a:cubicBezTo>
                  <a:cubicBezTo>
                    <a:pt x="0" y="47"/>
                    <a:pt x="0" y="47"/>
                    <a:pt x="0" y="47"/>
                  </a:cubicBezTo>
                  <a:cubicBezTo>
                    <a:pt x="0" y="47"/>
                    <a:pt x="0" y="47"/>
                    <a:pt x="0" y="47"/>
                  </a:cubicBezTo>
                  <a:cubicBezTo>
                    <a:pt x="2" y="46"/>
                    <a:pt x="3" y="43"/>
                    <a:pt x="4" y="38"/>
                  </a:cubicBezTo>
                  <a:cubicBezTo>
                    <a:pt x="14" y="4"/>
                    <a:pt x="14" y="4"/>
                    <a:pt x="14" y="4"/>
                  </a:cubicBezTo>
                  <a:cubicBezTo>
                    <a:pt x="13" y="4"/>
                    <a:pt x="13" y="4"/>
                    <a:pt x="13" y="4"/>
                  </a:cubicBezTo>
                  <a:cubicBezTo>
                    <a:pt x="10" y="4"/>
                    <a:pt x="5" y="3"/>
                    <a:pt x="1" y="9"/>
                  </a:cubicBezTo>
                  <a:cubicBezTo>
                    <a:pt x="1" y="9"/>
                    <a:pt x="1" y="9"/>
                    <a:pt x="1" y="9"/>
                  </a:cubicBezTo>
                  <a:cubicBezTo>
                    <a:pt x="1" y="6"/>
                    <a:pt x="2" y="3"/>
                    <a:pt x="3" y="0"/>
                  </a:cubicBezTo>
                  <a:lnTo>
                    <a:pt x="38" y="0"/>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10"/>
            <p:cNvSpPr>
              <a:spLocks/>
            </p:cNvSpPr>
            <p:nvPr userDrawn="1"/>
          </p:nvSpPr>
          <p:spPr bwMode="auto">
            <a:xfrm>
              <a:off x="224" y="3574"/>
              <a:ext cx="49" cy="37"/>
            </a:xfrm>
            <a:custGeom>
              <a:avLst/>
              <a:gdLst>
                <a:gd name="T0" fmla="*/ 60 w 60"/>
                <a:gd name="T1" fmla="*/ 1 h 47"/>
                <a:gd name="T2" fmla="*/ 55 w 60"/>
                <a:gd name="T3" fmla="*/ 9 h 47"/>
                <a:gd name="T4" fmla="*/ 35 w 60"/>
                <a:gd name="T5" fmla="*/ 47 h 47"/>
                <a:gd name="T6" fmla="*/ 30 w 60"/>
                <a:gd name="T7" fmla="*/ 47 h 47"/>
                <a:gd name="T8" fmla="*/ 27 w 60"/>
                <a:gd name="T9" fmla="*/ 18 h 47"/>
                <a:gd name="T10" fmla="*/ 27 w 60"/>
                <a:gd name="T11" fmla="*/ 18 h 47"/>
                <a:gd name="T12" fmla="*/ 11 w 60"/>
                <a:gd name="T13" fmla="*/ 47 h 47"/>
                <a:gd name="T14" fmla="*/ 7 w 60"/>
                <a:gd name="T15" fmla="*/ 47 h 47"/>
                <a:gd name="T16" fmla="*/ 3 w 60"/>
                <a:gd name="T17" fmla="*/ 10 h 47"/>
                <a:gd name="T18" fmla="*/ 0 w 60"/>
                <a:gd name="T19" fmla="*/ 1 h 47"/>
                <a:gd name="T20" fmla="*/ 1 w 60"/>
                <a:gd name="T21" fmla="*/ 0 h 47"/>
                <a:gd name="T22" fmla="*/ 14 w 60"/>
                <a:gd name="T23" fmla="*/ 0 h 47"/>
                <a:gd name="T24" fmla="*/ 14 w 60"/>
                <a:gd name="T25" fmla="*/ 1 h 47"/>
                <a:gd name="T26" fmla="*/ 12 w 60"/>
                <a:gd name="T27" fmla="*/ 9 h 47"/>
                <a:gd name="T28" fmla="*/ 14 w 60"/>
                <a:gd name="T29" fmla="*/ 32 h 47"/>
                <a:gd name="T30" fmla="*/ 15 w 60"/>
                <a:gd name="T31" fmla="*/ 32 h 47"/>
                <a:gd name="T32" fmla="*/ 31 w 60"/>
                <a:gd name="T33" fmla="*/ 1 h 47"/>
                <a:gd name="T34" fmla="*/ 35 w 60"/>
                <a:gd name="T35" fmla="*/ 1 h 47"/>
                <a:gd name="T36" fmla="*/ 38 w 60"/>
                <a:gd name="T37" fmla="*/ 32 h 47"/>
                <a:gd name="T38" fmla="*/ 38 w 60"/>
                <a:gd name="T39" fmla="*/ 32 h 47"/>
                <a:gd name="T40" fmla="*/ 50 w 60"/>
                <a:gd name="T41" fmla="*/ 8 h 47"/>
                <a:gd name="T42" fmla="*/ 51 w 60"/>
                <a:gd name="T43" fmla="*/ 1 h 47"/>
                <a:gd name="T44" fmla="*/ 51 w 60"/>
                <a:gd name="T45" fmla="*/ 0 h 47"/>
                <a:gd name="T46" fmla="*/ 60 w 60"/>
                <a:gd name="T47" fmla="*/ 0 h 47"/>
                <a:gd name="T48" fmla="*/ 60 w 60"/>
                <a:gd name="T49"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47">
                  <a:moveTo>
                    <a:pt x="60" y="1"/>
                  </a:moveTo>
                  <a:cubicBezTo>
                    <a:pt x="58" y="2"/>
                    <a:pt x="57" y="5"/>
                    <a:pt x="55" y="9"/>
                  </a:cubicBezTo>
                  <a:cubicBezTo>
                    <a:pt x="51" y="17"/>
                    <a:pt x="36" y="45"/>
                    <a:pt x="35" y="47"/>
                  </a:cubicBezTo>
                  <a:cubicBezTo>
                    <a:pt x="30" y="47"/>
                    <a:pt x="30" y="47"/>
                    <a:pt x="30" y="47"/>
                  </a:cubicBezTo>
                  <a:cubicBezTo>
                    <a:pt x="27" y="18"/>
                    <a:pt x="27" y="18"/>
                    <a:pt x="27" y="18"/>
                  </a:cubicBezTo>
                  <a:cubicBezTo>
                    <a:pt x="27" y="18"/>
                    <a:pt x="27" y="18"/>
                    <a:pt x="27" y="18"/>
                  </a:cubicBezTo>
                  <a:cubicBezTo>
                    <a:pt x="11" y="47"/>
                    <a:pt x="11" y="47"/>
                    <a:pt x="11" y="47"/>
                  </a:cubicBezTo>
                  <a:cubicBezTo>
                    <a:pt x="7" y="47"/>
                    <a:pt x="7" y="47"/>
                    <a:pt x="7" y="47"/>
                  </a:cubicBezTo>
                  <a:cubicBezTo>
                    <a:pt x="3" y="10"/>
                    <a:pt x="3" y="10"/>
                    <a:pt x="3" y="10"/>
                  </a:cubicBezTo>
                  <a:cubicBezTo>
                    <a:pt x="2" y="5"/>
                    <a:pt x="2" y="2"/>
                    <a:pt x="0" y="1"/>
                  </a:cubicBezTo>
                  <a:cubicBezTo>
                    <a:pt x="1" y="0"/>
                    <a:pt x="1" y="0"/>
                    <a:pt x="1" y="0"/>
                  </a:cubicBezTo>
                  <a:cubicBezTo>
                    <a:pt x="14" y="0"/>
                    <a:pt x="14" y="0"/>
                    <a:pt x="14" y="0"/>
                  </a:cubicBezTo>
                  <a:cubicBezTo>
                    <a:pt x="14" y="1"/>
                    <a:pt x="14" y="1"/>
                    <a:pt x="14" y="1"/>
                  </a:cubicBezTo>
                  <a:cubicBezTo>
                    <a:pt x="12" y="3"/>
                    <a:pt x="12" y="5"/>
                    <a:pt x="12" y="9"/>
                  </a:cubicBezTo>
                  <a:cubicBezTo>
                    <a:pt x="14" y="32"/>
                    <a:pt x="14" y="32"/>
                    <a:pt x="14" y="32"/>
                  </a:cubicBezTo>
                  <a:cubicBezTo>
                    <a:pt x="15" y="32"/>
                    <a:pt x="15" y="32"/>
                    <a:pt x="15" y="32"/>
                  </a:cubicBezTo>
                  <a:cubicBezTo>
                    <a:pt x="31" y="1"/>
                    <a:pt x="31" y="1"/>
                    <a:pt x="31" y="1"/>
                  </a:cubicBezTo>
                  <a:cubicBezTo>
                    <a:pt x="35" y="1"/>
                    <a:pt x="35" y="1"/>
                    <a:pt x="35" y="1"/>
                  </a:cubicBezTo>
                  <a:cubicBezTo>
                    <a:pt x="38" y="32"/>
                    <a:pt x="38" y="32"/>
                    <a:pt x="38" y="32"/>
                  </a:cubicBezTo>
                  <a:cubicBezTo>
                    <a:pt x="38" y="32"/>
                    <a:pt x="38" y="32"/>
                    <a:pt x="38" y="32"/>
                  </a:cubicBezTo>
                  <a:cubicBezTo>
                    <a:pt x="42" y="25"/>
                    <a:pt x="47" y="15"/>
                    <a:pt x="50" y="8"/>
                  </a:cubicBezTo>
                  <a:cubicBezTo>
                    <a:pt x="53" y="3"/>
                    <a:pt x="52" y="2"/>
                    <a:pt x="51" y="1"/>
                  </a:cubicBezTo>
                  <a:cubicBezTo>
                    <a:pt x="51" y="0"/>
                    <a:pt x="51" y="0"/>
                    <a:pt x="51" y="0"/>
                  </a:cubicBezTo>
                  <a:cubicBezTo>
                    <a:pt x="60" y="0"/>
                    <a:pt x="60" y="0"/>
                    <a:pt x="60" y="0"/>
                  </a:cubicBezTo>
                  <a:lnTo>
                    <a:pt x="60" y="1"/>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cSld>
  <p:clrMap bg1="lt1" tx1="dk1" bg2="lt2" tx2="dk2" accent1="accent1" accent2="accent2" accent3="accent3" accent4="accent4" accent5="accent5" accent6="accent6" hlink="hlink" folHlink="folHlink"/>
  <p:sldLayoutIdLst>
    <p:sldLayoutId id="2147483696" r:id="rId1"/>
    <p:sldLayoutId id="2147483698" r:id="rId2"/>
    <p:sldLayoutId id="2147483687" r:id="rId3"/>
    <p:sldLayoutId id="2147483684" r:id="rId4"/>
    <p:sldLayoutId id="2147483679" r:id="rId5"/>
    <p:sldLayoutId id="2147483751" r:id="rId6"/>
    <p:sldLayoutId id="2147483752" r:id="rId7"/>
    <p:sldLayoutId id="2147483753" r:id="rId8"/>
    <p:sldLayoutId id="2147483697" r:id="rId9"/>
    <p:sldLayoutId id="2147483729" r:id="rId10"/>
    <p:sldLayoutId id="2147483728" r:id="rId11"/>
    <p:sldLayoutId id="2147483682" r:id="rId12"/>
    <p:sldLayoutId id="2147483681" r:id="rId13"/>
    <p:sldLayoutId id="2147483688" r:id="rId14"/>
    <p:sldLayoutId id="2147483694" r:id="rId15"/>
    <p:sldLayoutId id="2147483692" r:id="rId16"/>
    <p:sldLayoutId id="2147483690" r:id="rId17"/>
    <p:sldLayoutId id="2147483693" r:id="rId18"/>
    <p:sldLayoutId id="2147483700" r:id="rId19"/>
    <p:sldLayoutId id="2147483727" r:id="rId20"/>
    <p:sldLayoutId id="2147483726" r:id="rId21"/>
    <p:sldLayoutId id="2147483725" r:id="rId22"/>
    <p:sldLayoutId id="2147483724" r:id="rId23"/>
    <p:sldLayoutId id="2147483699" r:id="rId24"/>
    <p:sldLayoutId id="2147483764" r:id="rId25"/>
  </p:sldLayoutIdLst>
  <p:hf hdr="0" dt="0"/>
  <p:txStyles>
    <p:titleStyle>
      <a:lvl1pPr marL="0" marR="0" indent="0" algn="l" defTabSz="914345" rtl="0" eaLnBrk="1" fontAlgn="base" latinLnBrk="0" hangingPunct="1">
        <a:lnSpc>
          <a:spcPct val="100000"/>
        </a:lnSpc>
        <a:spcBef>
          <a:spcPct val="0"/>
        </a:spcBef>
        <a:spcAft>
          <a:spcPct val="0"/>
        </a:spcAft>
        <a:buClrTx/>
        <a:buSzTx/>
        <a:buFontTx/>
        <a:buNone/>
        <a:tabLst/>
        <a:defRPr sz="1800" b="1">
          <a:solidFill>
            <a:schemeClr val="tx2"/>
          </a:solidFill>
          <a:latin typeface="+mn-lt"/>
          <a:ea typeface="+mj-ea"/>
          <a:cs typeface="+mj-cs"/>
        </a:defRPr>
      </a:lvl1pPr>
      <a:lvl2pPr algn="l" rtl="0" eaLnBrk="1" fontAlgn="base" hangingPunct="1">
        <a:spcBef>
          <a:spcPct val="0"/>
        </a:spcBef>
        <a:spcAft>
          <a:spcPct val="0"/>
        </a:spcAft>
        <a:defRPr sz="3800">
          <a:solidFill>
            <a:schemeClr val="tx2"/>
          </a:solidFill>
          <a:latin typeface="Times New Roman" pitchFamily="18" charset="0"/>
        </a:defRPr>
      </a:lvl2pPr>
      <a:lvl3pPr algn="l" rtl="0" eaLnBrk="1" fontAlgn="base" hangingPunct="1">
        <a:spcBef>
          <a:spcPct val="0"/>
        </a:spcBef>
        <a:spcAft>
          <a:spcPct val="0"/>
        </a:spcAft>
        <a:defRPr sz="3800">
          <a:solidFill>
            <a:schemeClr val="tx2"/>
          </a:solidFill>
          <a:latin typeface="Times New Roman" pitchFamily="18" charset="0"/>
        </a:defRPr>
      </a:lvl3pPr>
      <a:lvl4pPr algn="l" rtl="0" eaLnBrk="1" fontAlgn="base" hangingPunct="1">
        <a:spcBef>
          <a:spcPct val="0"/>
        </a:spcBef>
        <a:spcAft>
          <a:spcPct val="0"/>
        </a:spcAft>
        <a:defRPr sz="3800">
          <a:solidFill>
            <a:schemeClr val="tx2"/>
          </a:solidFill>
          <a:latin typeface="Times New Roman" pitchFamily="18" charset="0"/>
        </a:defRPr>
      </a:lvl4pPr>
      <a:lvl5pPr algn="l" rtl="0" eaLnBrk="1" fontAlgn="base" hangingPunct="1">
        <a:spcBef>
          <a:spcPct val="0"/>
        </a:spcBef>
        <a:spcAft>
          <a:spcPct val="0"/>
        </a:spcAft>
        <a:defRPr sz="3800">
          <a:solidFill>
            <a:schemeClr val="tx2"/>
          </a:solidFill>
          <a:latin typeface="Times New Roman" pitchFamily="18" charset="0"/>
        </a:defRPr>
      </a:lvl5pPr>
      <a:lvl6pPr marL="539823" algn="l" rtl="0" eaLnBrk="1" fontAlgn="base" hangingPunct="1">
        <a:spcBef>
          <a:spcPct val="0"/>
        </a:spcBef>
        <a:spcAft>
          <a:spcPct val="0"/>
        </a:spcAft>
        <a:defRPr sz="3800">
          <a:solidFill>
            <a:schemeClr val="tx2"/>
          </a:solidFill>
          <a:latin typeface="Times New Roman" pitchFamily="18" charset="0"/>
        </a:defRPr>
      </a:lvl6pPr>
      <a:lvl7pPr marL="1079642" algn="l" rtl="0" eaLnBrk="1" fontAlgn="base" hangingPunct="1">
        <a:spcBef>
          <a:spcPct val="0"/>
        </a:spcBef>
        <a:spcAft>
          <a:spcPct val="0"/>
        </a:spcAft>
        <a:defRPr sz="3800">
          <a:solidFill>
            <a:schemeClr val="tx2"/>
          </a:solidFill>
          <a:latin typeface="Times New Roman" pitchFamily="18" charset="0"/>
        </a:defRPr>
      </a:lvl7pPr>
      <a:lvl8pPr marL="1619466" algn="l" rtl="0" eaLnBrk="1" fontAlgn="base" hangingPunct="1">
        <a:spcBef>
          <a:spcPct val="0"/>
        </a:spcBef>
        <a:spcAft>
          <a:spcPct val="0"/>
        </a:spcAft>
        <a:defRPr sz="3800">
          <a:solidFill>
            <a:schemeClr val="tx2"/>
          </a:solidFill>
          <a:latin typeface="Times New Roman" pitchFamily="18" charset="0"/>
        </a:defRPr>
      </a:lvl8pPr>
      <a:lvl9pPr marL="2159287" algn="l" rtl="0" eaLnBrk="1" fontAlgn="base" hangingPunct="1">
        <a:spcBef>
          <a:spcPct val="0"/>
        </a:spcBef>
        <a:spcAft>
          <a:spcPct val="0"/>
        </a:spcAft>
        <a:defRPr sz="3800">
          <a:solidFill>
            <a:schemeClr val="tx2"/>
          </a:solidFill>
          <a:latin typeface="Times New Roman" pitchFamily="18" charset="0"/>
        </a:defRPr>
      </a:lvl9pPr>
    </p:titleStyle>
    <p:bodyStyle>
      <a:lvl1pPr marL="0" indent="0" algn="l" rtl="0" eaLnBrk="1" fontAlgn="base" hangingPunct="1">
        <a:spcBef>
          <a:spcPct val="20000"/>
        </a:spcBef>
        <a:spcAft>
          <a:spcPct val="0"/>
        </a:spcAft>
        <a:buNone/>
        <a:defRPr sz="1800" b="1">
          <a:solidFill>
            <a:schemeClr val="tx2"/>
          </a:solidFill>
          <a:latin typeface="+mn-lt"/>
          <a:ea typeface="+mn-ea"/>
          <a:cs typeface="+mn-cs"/>
        </a:defRPr>
      </a:lvl1pPr>
      <a:lvl2pPr marL="526703" indent="-251168"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744129" indent="-215554" algn="l" rtl="0" eaLnBrk="1" fontAlgn="base" hangingPunct="1">
        <a:spcBef>
          <a:spcPct val="20000"/>
        </a:spcBef>
        <a:spcAft>
          <a:spcPct val="0"/>
        </a:spcAft>
        <a:buFont typeface="Arial" panose="020B0604020202020204" pitchFamily="34" charset="0"/>
        <a:buChar char="−"/>
        <a:defRPr sz="1400">
          <a:solidFill>
            <a:schemeClr val="tx2"/>
          </a:solidFill>
          <a:latin typeface="+mn-lt"/>
        </a:defRPr>
      </a:lvl3pPr>
      <a:lvl4pPr marL="1212726" indent="-269909" algn="l" rtl="0" eaLnBrk="1" fontAlgn="base" hangingPunct="1">
        <a:spcBef>
          <a:spcPct val="20000"/>
        </a:spcBef>
        <a:spcAft>
          <a:spcPct val="0"/>
        </a:spcAft>
        <a:buChar char="–"/>
        <a:defRPr sz="1400">
          <a:solidFill>
            <a:schemeClr val="tx2"/>
          </a:solidFill>
          <a:latin typeface="+mn-lt"/>
        </a:defRPr>
      </a:lvl4pPr>
      <a:lvl5pPr marL="1484509" indent="-269909" algn="l" rtl="0" eaLnBrk="1" fontAlgn="base" hangingPunct="1">
        <a:spcBef>
          <a:spcPct val="20000"/>
        </a:spcBef>
        <a:spcAft>
          <a:spcPct val="0"/>
        </a:spcAft>
        <a:buChar char="–"/>
        <a:defRPr sz="1400">
          <a:solidFill>
            <a:schemeClr val="tx2"/>
          </a:solidFill>
          <a:latin typeface="+mn-lt"/>
        </a:defRPr>
      </a:lvl5pPr>
      <a:lvl6pPr marL="2024332" indent="-269909" algn="l" rtl="0" eaLnBrk="1" fontAlgn="base" hangingPunct="1">
        <a:spcBef>
          <a:spcPct val="20000"/>
        </a:spcBef>
        <a:spcAft>
          <a:spcPct val="0"/>
        </a:spcAft>
        <a:buChar char="–"/>
        <a:defRPr sz="1400">
          <a:solidFill>
            <a:schemeClr val="tx2"/>
          </a:solidFill>
          <a:latin typeface="+mn-lt"/>
        </a:defRPr>
      </a:lvl6pPr>
      <a:lvl7pPr marL="2564154" indent="-269909" algn="l" rtl="0" eaLnBrk="1" fontAlgn="base" hangingPunct="1">
        <a:spcBef>
          <a:spcPct val="20000"/>
        </a:spcBef>
        <a:spcAft>
          <a:spcPct val="0"/>
        </a:spcAft>
        <a:buChar char="–"/>
        <a:defRPr sz="1400">
          <a:solidFill>
            <a:schemeClr val="tx2"/>
          </a:solidFill>
          <a:latin typeface="+mn-lt"/>
        </a:defRPr>
      </a:lvl7pPr>
      <a:lvl8pPr marL="3103976" indent="-269909" algn="l" rtl="0" eaLnBrk="1" fontAlgn="base" hangingPunct="1">
        <a:spcBef>
          <a:spcPct val="20000"/>
        </a:spcBef>
        <a:spcAft>
          <a:spcPct val="0"/>
        </a:spcAft>
        <a:buChar char="–"/>
        <a:defRPr sz="1400">
          <a:solidFill>
            <a:schemeClr val="tx2"/>
          </a:solidFill>
          <a:latin typeface="+mn-lt"/>
        </a:defRPr>
      </a:lvl8pPr>
      <a:lvl9pPr marL="3643797" indent="-269909" algn="l" rtl="0" eaLnBrk="1" fontAlgn="base" hangingPunct="1">
        <a:spcBef>
          <a:spcPct val="20000"/>
        </a:spcBef>
        <a:spcAft>
          <a:spcPct val="0"/>
        </a:spcAft>
        <a:buChar char="–"/>
        <a:defRPr sz="1400">
          <a:solidFill>
            <a:schemeClr val="tx2"/>
          </a:solidFill>
          <a:latin typeface="+mn-lt"/>
        </a:defRPr>
      </a:lvl9pPr>
    </p:bodyStyle>
    <p:otherStyle>
      <a:defPPr>
        <a:defRPr lang="en-US"/>
      </a:defPPr>
      <a:lvl1pPr marL="0" algn="l" defTabSz="1079642" rtl="0" eaLnBrk="1" latinLnBrk="0" hangingPunct="1">
        <a:defRPr sz="2100" kern="1200">
          <a:solidFill>
            <a:schemeClr val="tx1"/>
          </a:solidFill>
          <a:latin typeface="+mn-lt"/>
          <a:ea typeface="+mn-ea"/>
          <a:cs typeface="+mn-cs"/>
        </a:defRPr>
      </a:lvl1pPr>
      <a:lvl2pPr marL="539823" algn="l" defTabSz="1079642" rtl="0" eaLnBrk="1" latinLnBrk="0" hangingPunct="1">
        <a:defRPr sz="2100" kern="1200">
          <a:solidFill>
            <a:schemeClr val="tx1"/>
          </a:solidFill>
          <a:latin typeface="+mn-lt"/>
          <a:ea typeface="+mn-ea"/>
          <a:cs typeface="+mn-cs"/>
        </a:defRPr>
      </a:lvl2pPr>
      <a:lvl3pPr marL="1079642" algn="l" defTabSz="1079642" rtl="0" eaLnBrk="1" latinLnBrk="0" hangingPunct="1">
        <a:defRPr sz="2100" kern="1200">
          <a:solidFill>
            <a:schemeClr val="tx1"/>
          </a:solidFill>
          <a:latin typeface="+mn-lt"/>
          <a:ea typeface="+mn-ea"/>
          <a:cs typeface="+mn-cs"/>
        </a:defRPr>
      </a:lvl3pPr>
      <a:lvl4pPr marL="1619466" algn="l" defTabSz="1079642" rtl="0" eaLnBrk="1" latinLnBrk="0" hangingPunct="1">
        <a:defRPr sz="2100" kern="1200">
          <a:solidFill>
            <a:schemeClr val="tx1"/>
          </a:solidFill>
          <a:latin typeface="+mn-lt"/>
          <a:ea typeface="+mn-ea"/>
          <a:cs typeface="+mn-cs"/>
        </a:defRPr>
      </a:lvl4pPr>
      <a:lvl5pPr marL="2159287" algn="l" defTabSz="1079642" rtl="0" eaLnBrk="1" latinLnBrk="0" hangingPunct="1">
        <a:defRPr sz="2100" kern="1200">
          <a:solidFill>
            <a:schemeClr val="tx1"/>
          </a:solidFill>
          <a:latin typeface="+mn-lt"/>
          <a:ea typeface="+mn-ea"/>
          <a:cs typeface="+mn-cs"/>
        </a:defRPr>
      </a:lvl5pPr>
      <a:lvl6pPr marL="2699110" algn="l" defTabSz="1079642" rtl="0" eaLnBrk="1" latinLnBrk="0" hangingPunct="1">
        <a:defRPr sz="2100" kern="1200">
          <a:solidFill>
            <a:schemeClr val="tx1"/>
          </a:solidFill>
          <a:latin typeface="+mn-lt"/>
          <a:ea typeface="+mn-ea"/>
          <a:cs typeface="+mn-cs"/>
        </a:defRPr>
      </a:lvl6pPr>
      <a:lvl7pPr marL="3238932" algn="l" defTabSz="1079642" rtl="0" eaLnBrk="1" latinLnBrk="0" hangingPunct="1">
        <a:defRPr sz="2100" kern="1200">
          <a:solidFill>
            <a:schemeClr val="tx1"/>
          </a:solidFill>
          <a:latin typeface="+mn-lt"/>
          <a:ea typeface="+mn-ea"/>
          <a:cs typeface="+mn-cs"/>
        </a:defRPr>
      </a:lvl7pPr>
      <a:lvl8pPr marL="3778754" algn="l" defTabSz="1079642" rtl="0" eaLnBrk="1" latinLnBrk="0" hangingPunct="1">
        <a:defRPr sz="2100" kern="1200">
          <a:solidFill>
            <a:schemeClr val="tx1"/>
          </a:solidFill>
          <a:latin typeface="+mn-lt"/>
          <a:ea typeface="+mn-ea"/>
          <a:cs typeface="+mn-cs"/>
        </a:defRPr>
      </a:lvl8pPr>
      <a:lvl9pPr marL="4318576" algn="l" defTabSz="1079642"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57" name="Rectangle 33"/>
          <p:cNvSpPr>
            <a:spLocks noGrp="1" noChangeArrowheads="1"/>
          </p:cNvSpPr>
          <p:nvPr>
            <p:ph type="body" idx="1"/>
          </p:nvPr>
        </p:nvSpPr>
        <p:spPr bwMode="auto">
          <a:xfrm>
            <a:off x="287338" y="1022251"/>
            <a:ext cx="8605142" cy="4145979"/>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p>
            <a:pPr lvl="0"/>
            <a:r>
              <a:rPr lang="en-US" dirty="0"/>
              <a:t>This could be your content highlight</a:t>
            </a:r>
          </a:p>
          <a:p>
            <a:pPr lvl="1"/>
            <a:r>
              <a:rPr lang="en-US" dirty="0"/>
              <a:t>First point</a:t>
            </a:r>
          </a:p>
          <a:p>
            <a:pPr lvl="1"/>
            <a:r>
              <a:rPr lang="en-US" dirty="0"/>
              <a:t>Second point</a:t>
            </a:r>
          </a:p>
          <a:p>
            <a:pPr lvl="1"/>
            <a:r>
              <a:rPr lang="en-US" dirty="0"/>
              <a:t>Third point</a:t>
            </a:r>
          </a:p>
        </p:txBody>
      </p:sp>
      <p:sp>
        <p:nvSpPr>
          <p:cNvPr id="1058" name="Rectangle 34"/>
          <p:cNvSpPr>
            <a:spLocks noGrp="1" noChangeArrowheads="1"/>
          </p:cNvSpPr>
          <p:nvPr>
            <p:ph type="title"/>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p>
            <a:r>
              <a:rPr lang="en-US" kern="0" dirty="0"/>
              <a:t>Your title – keep it short, size can vary between 14pt and 24pt</a:t>
            </a:r>
            <a:endParaRPr lang="en-GB" kern="0" dirty="0"/>
          </a:p>
        </p:txBody>
      </p:sp>
      <p:sp>
        <p:nvSpPr>
          <p:cNvPr id="5" name="Footer Placeholder 3"/>
          <p:cNvSpPr>
            <a:spLocks noGrp="1"/>
          </p:cNvSpPr>
          <p:nvPr>
            <p:ph type="ftr" sz="quarter" idx="3"/>
          </p:nvPr>
        </p:nvSpPr>
        <p:spPr>
          <a:xfrm>
            <a:off x="658292" y="5592196"/>
            <a:ext cx="8918847" cy="228600"/>
          </a:xfrm>
          <a:prstGeom prst="rect">
            <a:avLst/>
          </a:prstGeom>
        </p:spPr>
        <p:txBody>
          <a:bodyPr/>
          <a:lstStyle>
            <a:lvl1pPr>
              <a:defRPr sz="800">
                <a:solidFill>
                  <a:schemeClr val="tx2"/>
                </a:solidFill>
              </a:defRPr>
            </a:lvl1pPr>
          </a:lstStyle>
          <a:p>
            <a:r>
              <a:rPr lang="en-US"/>
              <a:t>SMPG IF - CA Stream 2 - May 23, 2022</a:t>
            </a:r>
            <a:endParaRPr lang="en-GB" dirty="0"/>
          </a:p>
        </p:txBody>
      </p:sp>
      <p:sp>
        <p:nvSpPr>
          <p:cNvPr id="6" name="Slide Number Placeholder 4"/>
          <p:cNvSpPr>
            <a:spLocks noGrp="1"/>
          </p:cNvSpPr>
          <p:nvPr>
            <p:ph type="sldNum" sz="quarter" idx="4"/>
          </p:nvPr>
        </p:nvSpPr>
        <p:spPr>
          <a:xfrm>
            <a:off x="9823251" y="5592196"/>
            <a:ext cx="762000" cy="228600"/>
          </a:xfrm>
          <a:prstGeom prst="rect">
            <a:avLst/>
          </a:prstGeom>
        </p:spPr>
        <p:txBody>
          <a:bodyPr/>
          <a:lstStyle>
            <a:lvl1pPr algn="r">
              <a:defRPr sz="800">
                <a:solidFill>
                  <a:schemeClr val="tx2"/>
                </a:solidFill>
              </a:defRPr>
            </a:lvl1pPr>
          </a:lstStyle>
          <a:p>
            <a:fld id="{F17889F7-7963-4A16-ADF8-FEE4D97DC541}" type="slidenum">
              <a:rPr lang="en-GB" smtClean="0"/>
              <a:pPr/>
              <a:t>‹#›</a:t>
            </a:fld>
            <a:endParaRPr lang="en-GB"/>
          </a:p>
        </p:txBody>
      </p:sp>
      <p:grpSp>
        <p:nvGrpSpPr>
          <p:cNvPr id="2" name="Group 4"/>
          <p:cNvGrpSpPr>
            <a:grpSpLocks noChangeAspect="1"/>
          </p:cNvGrpSpPr>
          <p:nvPr userDrawn="1"/>
        </p:nvGrpSpPr>
        <p:grpSpPr bwMode="auto">
          <a:xfrm>
            <a:off x="287338" y="5559435"/>
            <a:ext cx="288924" cy="288926"/>
            <a:chOff x="181" y="3502"/>
            <a:chExt cx="182" cy="182"/>
          </a:xfrm>
        </p:grpSpPr>
        <p:sp>
          <p:nvSpPr>
            <p:cNvPr id="4" name="Freeform 5"/>
            <p:cNvSpPr>
              <a:spLocks noEditPoints="1"/>
            </p:cNvSpPr>
            <p:nvPr userDrawn="1"/>
          </p:nvSpPr>
          <p:spPr bwMode="auto">
            <a:xfrm>
              <a:off x="181" y="3502"/>
              <a:ext cx="182" cy="182"/>
            </a:xfrm>
            <a:custGeom>
              <a:avLst/>
              <a:gdLst>
                <a:gd name="T0" fmla="*/ 113 w 226"/>
                <a:gd name="T1" fmla="*/ 226 h 226"/>
                <a:gd name="T2" fmla="*/ 112 w 226"/>
                <a:gd name="T3" fmla="*/ 0 h 226"/>
                <a:gd name="T4" fmla="*/ 101 w 226"/>
                <a:gd name="T5" fmla="*/ 6 h 226"/>
                <a:gd name="T6" fmla="*/ 70 w 226"/>
                <a:gd name="T7" fmla="*/ 36 h 226"/>
                <a:gd name="T8" fmla="*/ 77 w 226"/>
                <a:gd name="T9" fmla="*/ 36 h 226"/>
                <a:gd name="T10" fmla="*/ 111 w 226"/>
                <a:gd name="T11" fmla="*/ 36 h 226"/>
                <a:gd name="T12" fmla="*/ 116 w 226"/>
                <a:gd name="T13" fmla="*/ 5 h 226"/>
                <a:gd name="T14" fmla="*/ 149 w 226"/>
                <a:gd name="T15" fmla="*/ 36 h 226"/>
                <a:gd name="T16" fmla="*/ 156 w 226"/>
                <a:gd name="T17" fmla="*/ 36 h 226"/>
                <a:gd name="T18" fmla="*/ 127 w 226"/>
                <a:gd name="T19" fmla="*/ 6 h 226"/>
                <a:gd name="T20" fmla="*/ 156 w 226"/>
                <a:gd name="T21" fmla="*/ 36 h 226"/>
                <a:gd name="T22" fmla="*/ 66 w 226"/>
                <a:gd name="T23" fmla="*/ 42 h 226"/>
                <a:gd name="T24" fmla="*/ 12 w 226"/>
                <a:gd name="T25" fmla="*/ 74 h 226"/>
                <a:gd name="T26" fmla="*/ 32 w 226"/>
                <a:gd name="T27" fmla="*/ 42 h 226"/>
                <a:gd name="T28" fmla="*/ 111 w 226"/>
                <a:gd name="T29" fmla="*/ 74 h 226"/>
                <a:gd name="T30" fmla="*/ 73 w 226"/>
                <a:gd name="T31" fmla="*/ 42 h 226"/>
                <a:gd name="T32" fmla="*/ 153 w 226"/>
                <a:gd name="T33" fmla="*/ 42 h 226"/>
                <a:gd name="T34" fmla="*/ 167 w 226"/>
                <a:gd name="T35" fmla="*/ 74 h 226"/>
                <a:gd name="T36" fmla="*/ 153 w 226"/>
                <a:gd name="T37" fmla="*/ 42 h 226"/>
                <a:gd name="T38" fmla="*/ 214 w 226"/>
                <a:gd name="T39" fmla="*/ 74 h 226"/>
                <a:gd name="T40" fmla="*/ 172 w 226"/>
                <a:gd name="T41" fmla="*/ 74 h 226"/>
                <a:gd name="T42" fmla="*/ 194 w 226"/>
                <a:gd name="T43" fmla="*/ 42 h 226"/>
                <a:gd name="T44" fmla="*/ 221 w 226"/>
                <a:gd name="T45" fmla="*/ 113 h 226"/>
                <a:gd name="T46" fmla="*/ 11 w 226"/>
                <a:gd name="T47" fmla="*/ 147 h 226"/>
                <a:gd name="T48" fmla="*/ 5 w 226"/>
                <a:gd name="T49" fmla="*/ 113 h 226"/>
                <a:gd name="T50" fmla="*/ 216 w 226"/>
                <a:gd name="T51" fmla="*/ 80 h 226"/>
                <a:gd name="T52" fmla="*/ 66 w 226"/>
                <a:gd name="T53" fmla="*/ 184 h 226"/>
                <a:gd name="T54" fmla="*/ 32 w 226"/>
                <a:gd name="T55" fmla="*/ 184 h 226"/>
                <a:gd name="T56" fmla="*/ 12 w 226"/>
                <a:gd name="T57" fmla="*/ 152 h 226"/>
                <a:gd name="T58" fmla="*/ 111 w 226"/>
                <a:gd name="T59" fmla="*/ 184 h 226"/>
                <a:gd name="T60" fmla="*/ 60 w 226"/>
                <a:gd name="T61" fmla="*/ 152 h 226"/>
                <a:gd name="T62" fmla="*/ 167 w 226"/>
                <a:gd name="T63" fmla="*/ 152 h 226"/>
                <a:gd name="T64" fmla="*/ 153 w 226"/>
                <a:gd name="T65" fmla="*/ 184 h 226"/>
                <a:gd name="T66" fmla="*/ 167 w 226"/>
                <a:gd name="T67" fmla="*/ 152 h 226"/>
                <a:gd name="T68" fmla="*/ 194 w 226"/>
                <a:gd name="T69" fmla="*/ 184 h 226"/>
                <a:gd name="T70" fmla="*/ 160 w 226"/>
                <a:gd name="T71" fmla="*/ 184 h 226"/>
                <a:gd name="T72" fmla="*/ 172 w 226"/>
                <a:gd name="T73" fmla="*/ 152 h 226"/>
                <a:gd name="T74" fmla="*/ 70 w 226"/>
                <a:gd name="T75" fmla="*/ 190 h 226"/>
                <a:gd name="T76" fmla="*/ 99 w 226"/>
                <a:gd name="T77" fmla="*/ 220 h 226"/>
                <a:gd name="T78" fmla="*/ 37 w 226"/>
                <a:gd name="T79" fmla="*/ 190 h 226"/>
                <a:gd name="T80" fmla="*/ 111 w 226"/>
                <a:gd name="T81" fmla="*/ 220 h 226"/>
                <a:gd name="T82" fmla="*/ 77 w 226"/>
                <a:gd name="T83" fmla="*/ 190 h 226"/>
                <a:gd name="T84" fmla="*/ 149 w 226"/>
                <a:gd name="T85" fmla="*/ 190 h 226"/>
                <a:gd name="T86" fmla="*/ 116 w 226"/>
                <a:gd name="T87" fmla="*/ 190 h 226"/>
                <a:gd name="T88" fmla="*/ 188 w 226"/>
                <a:gd name="T89" fmla="*/ 190 h 226"/>
                <a:gd name="T90" fmla="*/ 127 w 226"/>
                <a:gd name="T91" fmla="*/ 219 h 226"/>
                <a:gd name="T92" fmla="*/ 189 w 226"/>
                <a:gd name="T93" fmla="*/ 19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6" h="226">
                  <a:moveTo>
                    <a:pt x="112" y="0"/>
                  </a:moveTo>
                  <a:cubicBezTo>
                    <a:pt x="50" y="0"/>
                    <a:pt x="0" y="51"/>
                    <a:pt x="0" y="113"/>
                  </a:cubicBezTo>
                  <a:cubicBezTo>
                    <a:pt x="0" y="176"/>
                    <a:pt x="51" y="226"/>
                    <a:pt x="113" y="226"/>
                  </a:cubicBezTo>
                  <a:cubicBezTo>
                    <a:pt x="176" y="226"/>
                    <a:pt x="226" y="176"/>
                    <a:pt x="226" y="113"/>
                  </a:cubicBezTo>
                  <a:cubicBezTo>
                    <a:pt x="226" y="51"/>
                    <a:pt x="176" y="0"/>
                    <a:pt x="114" y="0"/>
                  </a:cubicBezTo>
                  <a:cubicBezTo>
                    <a:pt x="114" y="0"/>
                    <a:pt x="112" y="0"/>
                    <a:pt x="112" y="0"/>
                  </a:cubicBezTo>
                  <a:close/>
                  <a:moveTo>
                    <a:pt x="38" y="36"/>
                  </a:moveTo>
                  <a:cubicBezTo>
                    <a:pt x="54" y="20"/>
                    <a:pt x="76" y="9"/>
                    <a:pt x="99" y="6"/>
                  </a:cubicBezTo>
                  <a:cubicBezTo>
                    <a:pt x="99" y="6"/>
                    <a:pt x="100" y="6"/>
                    <a:pt x="101" y="6"/>
                  </a:cubicBezTo>
                  <a:cubicBezTo>
                    <a:pt x="100" y="6"/>
                    <a:pt x="99" y="7"/>
                    <a:pt x="99" y="7"/>
                  </a:cubicBezTo>
                  <a:cubicBezTo>
                    <a:pt x="93" y="12"/>
                    <a:pt x="80" y="21"/>
                    <a:pt x="70" y="36"/>
                  </a:cubicBezTo>
                  <a:cubicBezTo>
                    <a:pt x="70" y="36"/>
                    <a:pt x="70" y="36"/>
                    <a:pt x="70" y="36"/>
                  </a:cubicBezTo>
                  <a:cubicBezTo>
                    <a:pt x="70" y="36"/>
                    <a:pt x="39" y="36"/>
                    <a:pt x="37" y="36"/>
                  </a:cubicBezTo>
                  <a:cubicBezTo>
                    <a:pt x="37" y="36"/>
                    <a:pt x="38" y="36"/>
                    <a:pt x="38" y="36"/>
                  </a:cubicBezTo>
                  <a:close/>
                  <a:moveTo>
                    <a:pt x="77" y="36"/>
                  </a:moveTo>
                  <a:cubicBezTo>
                    <a:pt x="87" y="23"/>
                    <a:pt x="97" y="14"/>
                    <a:pt x="105" y="9"/>
                  </a:cubicBezTo>
                  <a:cubicBezTo>
                    <a:pt x="105" y="9"/>
                    <a:pt x="109" y="6"/>
                    <a:pt x="111" y="5"/>
                  </a:cubicBezTo>
                  <a:cubicBezTo>
                    <a:pt x="111" y="7"/>
                    <a:pt x="111" y="36"/>
                    <a:pt x="111" y="36"/>
                  </a:cubicBezTo>
                  <a:cubicBezTo>
                    <a:pt x="110" y="36"/>
                    <a:pt x="78" y="36"/>
                    <a:pt x="77" y="36"/>
                  </a:cubicBezTo>
                  <a:cubicBezTo>
                    <a:pt x="77" y="36"/>
                    <a:pt x="77" y="36"/>
                    <a:pt x="77" y="36"/>
                  </a:cubicBezTo>
                  <a:close/>
                  <a:moveTo>
                    <a:pt x="116" y="5"/>
                  </a:moveTo>
                  <a:cubicBezTo>
                    <a:pt x="117" y="6"/>
                    <a:pt x="122" y="9"/>
                    <a:pt x="122" y="9"/>
                  </a:cubicBezTo>
                  <a:cubicBezTo>
                    <a:pt x="129" y="14"/>
                    <a:pt x="139" y="23"/>
                    <a:pt x="149" y="36"/>
                  </a:cubicBezTo>
                  <a:cubicBezTo>
                    <a:pt x="149" y="36"/>
                    <a:pt x="149" y="36"/>
                    <a:pt x="149" y="36"/>
                  </a:cubicBezTo>
                  <a:cubicBezTo>
                    <a:pt x="148" y="36"/>
                    <a:pt x="116" y="36"/>
                    <a:pt x="116" y="36"/>
                  </a:cubicBezTo>
                  <a:cubicBezTo>
                    <a:pt x="116" y="36"/>
                    <a:pt x="116" y="7"/>
                    <a:pt x="116" y="5"/>
                  </a:cubicBezTo>
                  <a:close/>
                  <a:moveTo>
                    <a:pt x="156" y="36"/>
                  </a:moveTo>
                  <a:cubicBezTo>
                    <a:pt x="149" y="25"/>
                    <a:pt x="139" y="16"/>
                    <a:pt x="127" y="7"/>
                  </a:cubicBezTo>
                  <a:cubicBezTo>
                    <a:pt x="127" y="7"/>
                    <a:pt x="126" y="6"/>
                    <a:pt x="125" y="6"/>
                  </a:cubicBezTo>
                  <a:cubicBezTo>
                    <a:pt x="126" y="6"/>
                    <a:pt x="127" y="6"/>
                    <a:pt x="127" y="6"/>
                  </a:cubicBezTo>
                  <a:cubicBezTo>
                    <a:pt x="151" y="9"/>
                    <a:pt x="172" y="19"/>
                    <a:pt x="188" y="36"/>
                  </a:cubicBezTo>
                  <a:cubicBezTo>
                    <a:pt x="188" y="36"/>
                    <a:pt x="189" y="36"/>
                    <a:pt x="189" y="36"/>
                  </a:cubicBezTo>
                  <a:cubicBezTo>
                    <a:pt x="187" y="36"/>
                    <a:pt x="156" y="36"/>
                    <a:pt x="156" y="36"/>
                  </a:cubicBezTo>
                  <a:cubicBezTo>
                    <a:pt x="156" y="36"/>
                    <a:pt x="156" y="36"/>
                    <a:pt x="156" y="36"/>
                  </a:cubicBezTo>
                  <a:close/>
                  <a:moveTo>
                    <a:pt x="67" y="42"/>
                  </a:moveTo>
                  <a:cubicBezTo>
                    <a:pt x="66" y="42"/>
                    <a:pt x="66" y="42"/>
                    <a:pt x="66" y="42"/>
                  </a:cubicBezTo>
                  <a:cubicBezTo>
                    <a:pt x="60" y="52"/>
                    <a:pt x="56" y="63"/>
                    <a:pt x="54" y="74"/>
                  </a:cubicBezTo>
                  <a:cubicBezTo>
                    <a:pt x="54" y="74"/>
                    <a:pt x="54" y="74"/>
                    <a:pt x="54" y="74"/>
                  </a:cubicBezTo>
                  <a:cubicBezTo>
                    <a:pt x="53" y="74"/>
                    <a:pt x="13" y="74"/>
                    <a:pt x="12" y="74"/>
                  </a:cubicBezTo>
                  <a:cubicBezTo>
                    <a:pt x="13" y="74"/>
                    <a:pt x="13" y="74"/>
                    <a:pt x="13" y="74"/>
                  </a:cubicBezTo>
                  <a:cubicBezTo>
                    <a:pt x="17" y="62"/>
                    <a:pt x="24" y="51"/>
                    <a:pt x="32" y="42"/>
                  </a:cubicBezTo>
                  <a:cubicBezTo>
                    <a:pt x="32" y="42"/>
                    <a:pt x="32" y="42"/>
                    <a:pt x="32" y="42"/>
                  </a:cubicBezTo>
                  <a:cubicBezTo>
                    <a:pt x="32" y="42"/>
                    <a:pt x="65" y="42"/>
                    <a:pt x="67" y="42"/>
                  </a:cubicBezTo>
                  <a:close/>
                  <a:moveTo>
                    <a:pt x="111" y="42"/>
                  </a:moveTo>
                  <a:cubicBezTo>
                    <a:pt x="111" y="43"/>
                    <a:pt x="111" y="73"/>
                    <a:pt x="111" y="74"/>
                  </a:cubicBezTo>
                  <a:cubicBezTo>
                    <a:pt x="110" y="74"/>
                    <a:pt x="60" y="74"/>
                    <a:pt x="60" y="74"/>
                  </a:cubicBezTo>
                  <a:cubicBezTo>
                    <a:pt x="60" y="74"/>
                    <a:pt x="60" y="74"/>
                    <a:pt x="60" y="74"/>
                  </a:cubicBezTo>
                  <a:cubicBezTo>
                    <a:pt x="62" y="63"/>
                    <a:pt x="67" y="52"/>
                    <a:pt x="73" y="42"/>
                  </a:cubicBezTo>
                  <a:cubicBezTo>
                    <a:pt x="73" y="42"/>
                    <a:pt x="73" y="42"/>
                    <a:pt x="73" y="42"/>
                  </a:cubicBezTo>
                  <a:cubicBezTo>
                    <a:pt x="73" y="42"/>
                    <a:pt x="110" y="42"/>
                    <a:pt x="111" y="42"/>
                  </a:cubicBezTo>
                  <a:close/>
                  <a:moveTo>
                    <a:pt x="153" y="42"/>
                  </a:moveTo>
                  <a:cubicBezTo>
                    <a:pt x="153" y="42"/>
                    <a:pt x="153" y="42"/>
                    <a:pt x="153" y="42"/>
                  </a:cubicBezTo>
                  <a:cubicBezTo>
                    <a:pt x="160" y="52"/>
                    <a:pt x="164" y="63"/>
                    <a:pt x="167" y="74"/>
                  </a:cubicBezTo>
                  <a:cubicBezTo>
                    <a:pt x="167" y="74"/>
                    <a:pt x="167" y="74"/>
                    <a:pt x="167" y="74"/>
                  </a:cubicBezTo>
                  <a:cubicBezTo>
                    <a:pt x="166" y="74"/>
                    <a:pt x="116" y="74"/>
                    <a:pt x="116" y="74"/>
                  </a:cubicBezTo>
                  <a:cubicBezTo>
                    <a:pt x="116" y="73"/>
                    <a:pt x="116" y="43"/>
                    <a:pt x="116" y="42"/>
                  </a:cubicBezTo>
                  <a:cubicBezTo>
                    <a:pt x="116" y="42"/>
                    <a:pt x="153" y="42"/>
                    <a:pt x="153" y="42"/>
                  </a:cubicBezTo>
                  <a:close/>
                  <a:moveTo>
                    <a:pt x="194" y="42"/>
                  </a:moveTo>
                  <a:cubicBezTo>
                    <a:pt x="194" y="42"/>
                    <a:pt x="194" y="42"/>
                    <a:pt x="194" y="42"/>
                  </a:cubicBezTo>
                  <a:cubicBezTo>
                    <a:pt x="202" y="51"/>
                    <a:pt x="209" y="62"/>
                    <a:pt x="214" y="74"/>
                  </a:cubicBezTo>
                  <a:cubicBezTo>
                    <a:pt x="214" y="74"/>
                    <a:pt x="214" y="74"/>
                    <a:pt x="214" y="74"/>
                  </a:cubicBezTo>
                  <a:cubicBezTo>
                    <a:pt x="213" y="74"/>
                    <a:pt x="173" y="74"/>
                    <a:pt x="172" y="74"/>
                  </a:cubicBezTo>
                  <a:cubicBezTo>
                    <a:pt x="172" y="74"/>
                    <a:pt x="172" y="74"/>
                    <a:pt x="172" y="74"/>
                  </a:cubicBezTo>
                  <a:cubicBezTo>
                    <a:pt x="170" y="63"/>
                    <a:pt x="166" y="52"/>
                    <a:pt x="160" y="42"/>
                  </a:cubicBezTo>
                  <a:cubicBezTo>
                    <a:pt x="160" y="42"/>
                    <a:pt x="160" y="42"/>
                    <a:pt x="160" y="42"/>
                  </a:cubicBezTo>
                  <a:cubicBezTo>
                    <a:pt x="161" y="42"/>
                    <a:pt x="194" y="42"/>
                    <a:pt x="194" y="42"/>
                  </a:cubicBezTo>
                  <a:close/>
                  <a:moveTo>
                    <a:pt x="216" y="80"/>
                  </a:moveTo>
                  <a:cubicBezTo>
                    <a:pt x="216" y="80"/>
                    <a:pt x="216" y="80"/>
                    <a:pt x="216" y="80"/>
                  </a:cubicBezTo>
                  <a:cubicBezTo>
                    <a:pt x="219" y="90"/>
                    <a:pt x="221" y="102"/>
                    <a:pt x="221" y="113"/>
                  </a:cubicBezTo>
                  <a:cubicBezTo>
                    <a:pt x="221" y="125"/>
                    <a:pt x="219" y="136"/>
                    <a:pt x="216" y="147"/>
                  </a:cubicBezTo>
                  <a:cubicBezTo>
                    <a:pt x="216" y="147"/>
                    <a:pt x="216" y="147"/>
                    <a:pt x="216" y="147"/>
                  </a:cubicBezTo>
                  <a:cubicBezTo>
                    <a:pt x="215" y="147"/>
                    <a:pt x="11" y="147"/>
                    <a:pt x="11" y="147"/>
                  </a:cubicBezTo>
                  <a:cubicBezTo>
                    <a:pt x="10" y="147"/>
                    <a:pt x="10" y="147"/>
                    <a:pt x="10" y="147"/>
                  </a:cubicBezTo>
                  <a:cubicBezTo>
                    <a:pt x="10" y="147"/>
                    <a:pt x="10" y="147"/>
                    <a:pt x="10" y="147"/>
                  </a:cubicBezTo>
                  <a:cubicBezTo>
                    <a:pt x="7" y="136"/>
                    <a:pt x="5" y="125"/>
                    <a:pt x="5" y="113"/>
                  </a:cubicBezTo>
                  <a:cubicBezTo>
                    <a:pt x="5" y="102"/>
                    <a:pt x="7" y="90"/>
                    <a:pt x="10" y="80"/>
                  </a:cubicBezTo>
                  <a:cubicBezTo>
                    <a:pt x="10" y="80"/>
                    <a:pt x="10" y="80"/>
                    <a:pt x="10" y="80"/>
                  </a:cubicBezTo>
                  <a:cubicBezTo>
                    <a:pt x="11" y="80"/>
                    <a:pt x="215" y="80"/>
                    <a:pt x="216" y="80"/>
                  </a:cubicBezTo>
                  <a:close/>
                  <a:moveTo>
                    <a:pt x="54" y="152"/>
                  </a:moveTo>
                  <a:cubicBezTo>
                    <a:pt x="54" y="152"/>
                    <a:pt x="54" y="152"/>
                    <a:pt x="54" y="152"/>
                  </a:cubicBezTo>
                  <a:cubicBezTo>
                    <a:pt x="56" y="163"/>
                    <a:pt x="60" y="174"/>
                    <a:pt x="66" y="184"/>
                  </a:cubicBezTo>
                  <a:cubicBezTo>
                    <a:pt x="66" y="184"/>
                    <a:pt x="66" y="184"/>
                    <a:pt x="67" y="184"/>
                  </a:cubicBezTo>
                  <a:cubicBezTo>
                    <a:pt x="65" y="184"/>
                    <a:pt x="32" y="184"/>
                    <a:pt x="32" y="184"/>
                  </a:cubicBezTo>
                  <a:cubicBezTo>
                    <a:pt x="32" y="184"/>
                    <a:pt x="32" y="184"/>
                    <a:pt x="32" y="184"/>
                  </a:cubicBezTo>
                  <a:cubicBezTo>
                    <a:pt x="32" y="184"/>
                    <a:pt x="32" y="184"/>
                    <a:pt x="32" y="184"/>
                  </a:cubicBezTo>
                  <a:cubicBezTo>
                    <a:pt x="24" y="175"/>
                    <a:pt x="17" y="164"/>
                    <a:pt x="13" y="152"/>
                  </a:cubicBezTo>
                  <a:cubicBezTo>
                    <a:pt x="13" y="152"/>
                    <a:pt x="13" y="152"/>
                    <a:pt x="12" y="152"/>
                  </a:cubicBezTo>
                  <a:cubicBezTo>
                    <a:pt x="13" y="152"/>
                    <a:pt x="53" y="152"/>
                    <a:pt x="54" y="152"/>
                  </a:cubicBezTo>
                  <a:close/>
                  <a:moveTo>
                    <a:pt x="111" y="152"/>
                  </a:moveTo>
                  <a:cubicBezTo>
                    <a:pt x="111" y="153"/>
                    <a:pt x="111" y="183"/>
                    <a:pt x="111" y="184"/>
                  </a:cubicBezTo>
                  <a:cubicBezTo>
                    <a:pt x="110" y="184"/>
                    <a:pt x="73" y="184"/>
                    <a:pt x="73" y="184"/>
                  </a:cubicBezTo>
                  <a:cubicBezTo>
                    <a:pt x="73" y="184"/>
                    <a:pt x="73" y="184"/>
                    <a:pt x="73" y="184"/>
                  </a:cubicBezTo>
                  <a:cubicBezTo>
                    <a:pt x="67" y="174"/>
                    <a:pt x="62" y="163"/>
                    <a:pt x="60" y="152"/>
                  </a:cubicBezTo>
                  <a:cubicBezTo>
                    <a:pt x="60" y="152"/>
                    <a:pt x="60" y="152"/>
                    <a:pt x="60" y="152"/>
                  </a:cubicBezTo>
                  <a:cubicBezTo>
                    <a:pt x="60" y="152"/>
                    <a:pt x="110" y="152"/>
                    <a:pt x="111" y="152"/>
                  </a:cubicBezTo>
                  <a:close/>
                  <a:moveTo>
                    <a:pt x="167" y="152"/>
                  </a:moveTo>
                  <a:cubicBezTo>
                    <a:pt x="167" y="152"/>
                    <a:pt x="167" y="152"/>
                    <a:pt x="167" y="152"/>
                  </a:cubicBezTo>
                  <a:cubicBezTo>
                    <a:pt x="164" y="163"/>
                    <a:pt x="160" y="174"/>
                    <a:pt x="153" y="184"/>
                  </a:cubicBezTo>
                  <a:cubicBezTo>
                    <a:pt x="153" y="184"/>
                    <a:pt x="153" y="184"/>
                    <a:pt x="153" y="184"/>
                  </a:cubicBezTo>
                  <a:cubicBezTo>
                    <a:pt x="153" y="184"/>
                    <a:pt x="116" y="184"/>
                    <a:pt x="116" y="184"/>
                  </a:cubicBezTo>
                  <a:cubicBezTo>
                    <a:pt x="116" y="183"/>
                    <a:pt x="116" y="153"/>
                    <a:pt x="116" y="152"/>
                  </a:cubicBezTo>
                  <a:cubicBezTo>
                    <a:pt x="116" y="152"/>
                    <a:pt x="166" y="152"/>
                    <a:pt x="167" y="152"/>
                  </a:cubicBezTo>
                  <a:close/>
                  <a:moveTo>
                    <a:pt x="214" y="152"/>
                  </a:moveTo>
                  <a:cubicBezTo>
                    <a:pt x="214" y="152"/>
                    <a:pt x="214" y="152"/>
                    <a:pt x="214" y="152"/>
                  </a:cubicBezTo>
                  <a:cubicBezTo>
                    <a:pt x="209" y="164"/>
                    <a:pt x="202" y="175"/>
                    <a:pt x="194" y="184"/>
                  </a:cubicBezTo>
                  <a:cubicBezTo>
                    <a:pt x="194" y="184"/>
                    <a:pt x="194" y="184"/>
                    <a:pt x="194" y="184"/>
                  </a:cubicBezTo>
                  <a:cubicBezTo>
                    <a:pt x="194" y="184"/>
                    <a:pt x="161" y="184"/>
                    <a:pt x="160" y="184"/>
                  </a:cubicBezTo>
                  <a:cubicBezTo>
                    <a:pt x="160" y="184"/>
                    <a:pt x="160" y="184"/>
                    <a:pt x="160" y="184"/>
                  </a:cubicBezTo>
                  <a:cubicBezTo>
                    <a:pt x="160" y="184"/>
                    <a:pt x="160" y="184"/>
                    <a:pt x="160" y="184"/>
                  </a:cubicBezTo>
                  <a:cubicBezTo>
                    <a:pt x="166" y="174"/>
                    <a:pt x="170" y="163"/>
                    <a:pt x="172" y="152"/>
                  </a:cubicBezTo>
                  <a:cubicBezTo>
                    <a:pt x="172" y="152"/>
                    <a:pt x="172" y="152"/>
                    <a:pt x="172" y="152"/>
                  </a:cubicBezTo>
                  <a:cubicBezTo>
                    <a:pt x="173" y="152"/>
                    <a:pt x="213" y="152"/>
                    <a:pt x="214" y="152"/>
                  </a:cubicBezTo>
                  <a:close/>
                  <a:moveTo>
                    <a:pt x="70" y="190"/>
                  </a:moveTo>
                  <a:cubicBezTo>
                    <a:pt x="70" y="190"/>
                    <a:pt x="70" y="190"/>
                    <a:pt x="70" y="190"/>
                  </a:cubicBezTo>
                  <a:cubicBezTo>
                    <a:pt x="78" y="201"/>
                    <a:pt x="87" y="210"/>
                    <a:pt x="99" y="219"/>
                  </a:cubicBezTo>
                  <a:cubicBezTo>
                    <a:pt x="99" y="219"/>
                    <a:pt x="100" y="220"/>
                    <a:pt x="101" y="220"/>
                  </a:cubicBezTo>
                  <a:cubicBezTo>
                    <a:pt x="100" y="220"/>
                    <a:pt x="99" y="220"/>
                    <a:pt x="99" y="220"/>
                  </a:cubicBezTo>
                  <a:cubicBezTo>
                    <a:pt x="99" y="220"/>
                    <a:pt x="99" y="220"/>
                    <a:pt x="99" y="220"/>
                  </a:cubicBezTo>
                  <a:cubicBezTo>
                    <a:pt x="76" y="217"/>
                    <a:pt x="55" y="207"/>
                    <a:pt x="38" y="190"/>
                  </a:cubicBezTo>
                  <a:cubicBezTo>
                    <a:pt x="38" y="190"/>
                    <a:pt x="37" y="190"/>
                    <a:pt x="37" y="190"/>
                  </a:cubicBezTo>
                  <a:cubicBezTo>
                    <a:pt x="39" y="190"/>
                    <a:pt x="70" y="190"/>
                    <a:pt x="70" y="190"/>
                  </a:cubicBezTo>
                  <a:close/>
                  <a:moveTo>
                    <a:pt x="111" y="190"/>
                  </a:moveTo>
                  <a:cubicBezTo>
                    <a:pt x="111" y="190"/>
                    <a:pt x="111" y="219"/>
                    <a:pt x="111" y="220"/>
                  </a:cubicBezTo>
                  <a:cubicBezTo>
                    <a:pt x="110" y="220"/>
                    <a:pt x="105" y="217"/>
                    <a:pt x="105" y="217"/>
                  </a:cubicBezTo>
                  <a:cubicBezTo>
                    <a:pt x="97" y="212"/>
                    <a:pt x="87" y="203"/>
                    <a:pt x="77" y="190"/>
                  </a:cubicBezTo>
                  <a:cubicBezTo>
                    <a:pt x="77" y="190"/>
                    <a:pt x="77" y="190"/>
                    <a:pt x="77" y="190"/>
                  </a:cubicBezTo>
                  <a:cubicBezTo>
                    <a:pt x="78" y="190"/>
                    <a:pt x="110" y="190"/>
                    <a:pt x="111" y="190"/>
                  </a:cubicBezTo>
                  <a:close/>
                  <a:moveTo>
                    <a:pt x="149" y="190"/>
                  </a:moveTo>
                  <a:cubicBezTo>
                    <a:pt x="149" y="190"/>
                    <a:pt x="149" y="190"/>
                    <a:pt x="149" y="190"/>
                  </a:cubicBezTo>
                  <a:cubicBezTo>
                    <a:pt x="139" y="203"/>
                    <a:pt x="129" y="212"/>
                    <a:pt x="122" y="217"/>
                  </a:cubicBezTo>
                  <a:cubicBezTo>
                    <a:pt x="122" y="217"/>
                    <a:pt x="117" y="219"/>
                    <a:pt x="116" y="220"/>
                  </a:cubicBezTo>
                  <a:cubicBezTo>
                    <a:pt x="116" y="219"/>
                    <a:pt x="116" y="190"/>
                    <a:pt x="116" y="190"/>
                  </a:cubicBezTo>
                  <a:cubicBezTo>
                    <a:pt x="116" y="190"/>
                    <a:pt x="148" y="190"/>
                    <a:pt x="149" y="190"/>
                  </a:cubicBezTo>
                  <a:close/>
                  <a:moveTo>
                    <a:pt x="189" y="190"/>
                  </a:moveTo>
                  <a:cubicBezTo>
                    <a:pt x="189" y="190"/>
                    <a:pt x="188" y="190"/>
                    <a:pt x="188" y="190"/>
                  </a:cubicBezTo>
                  <a:cubicBezTo>
                    <a:pt x="172" y="206"/>
                    <a:pt x="150" y="217"/>
                    <a:pt x="127" y="220"/>
                  </a:cubicBezTo>
                  <a:cubicBezTo>
                    <a:pt x="127" y="220"/>
                    <a:pt x="126" y="220"/>
                    <a:pt x="125" y="220"/>
                  </a:cubicBezTo>
                  <a:cubicBezTo>
                    <a:pt x="126" y="220"/>
                    <a:pt x="127" y="219"/>
                    <a:pt x="127" y="219"/>
                  </a:cubicBezTo>
                  <a:cubicBezTo>
                    <a:pt x="134" y="214"/>
                    <a:pt x="146" y="205"/>
                    <a:pt x="156" y="190"/>
                  </a:cubicBezTo>
                  <a:cubicBezTo>
                    <a:pt x="156" y="190"/>
                    <a:pt x="156" y="190"/>
                    <a:pt x="156" y="190"/>
                  </a:cubicBezTo>
                  <a:cubicBezTo>
                    <a:pt x="156" y="190"/>
                    <a:pt x="187" y="190"/>
                    <a:pt x="189" y="190"/>
                  </a:cubicBez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 name="Freeform 6"/>
            <p:cNvSpPr>
              <a:spLocks/>
            </p:cNvSpPr>
            <p:nvPr userDrawn="1"/>
          </p:nvSpPr>
          <p:spPr bwMode="auto">
            <a:xfrm>
              <a:off x="268" y="3574"/>
              <a:ext cx="22" cy="37"/>
            </a:xfrm>
            <a:custGeom>
              <a:avLst/>
              <a:gdLst>
                <a:gd name="T0" fmla="*/ 27 w 27"/>
                <a:gd name="T1" fmla="*/ 1 h 47"/>
                <a:gd name="T2" fmla="*/ 22 w 27"/>
                <a:gd name="T3" fmla="*/ 10 h 47"/>
                <a:gd name="T4" fmla="*/ 14 w 27"/>
                <a:gd name="T5" fmla="*/ 38 h 47"/>
                <a:gd name="T6" fmla="*/ 14 w 27"/>
                <a:gd name="T7" fmla="*/ 47 h 47"/>
                <a:gd name="T8" fmla="*/ 14 w 27"/>
                <a:gd name="T9" fmla="*/ 47 h 47"/>
                <a:gd name="T10" fmla="*/ 0 w 27"/>
                <a:gd name="T11" fmla="*/ 47 h 47"/>
                <a:gd name="T12" fmla="*/ 0 w 27"/>
                <a:gd name="T13" fmla="*/ 47 h 47"/>
                <a:gd name="T14" fmla="*/ 4 w 27"/>
                <a:gd name="T15" fmla="*/ 39 h 47"/>
                <a:gd name="T16" fmla="*/ 12 w 27"/>
                <a:gd name="T17" fmla="*/ 10 h 47"/>
                <a:gd name="T18" fmla="*/ 13 w 27"/>
                <a:gd name="T19" fmla="*/ 1 h 47"/>
                <a:gd name="T20" fmla="*/ 13 w 27"/>
                <a:gd name="T21" fmla="*/ 0 h 47"/>
                <a:gd name="T22" fmla="*/ 27 w 27"/>
                <a:gd name="T23" fmla="*/ 0 h 47"/>
                <a:gd name="T24" fmla="*/ 27 w 27"/>
                <a:gd name="T25"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47">
                  <a:moveTo>
                    <a:pt x="27" y="1"/>
                  </a:moveTo>
                  <a:cubicBezTo>
                    <a:pt x="25" y="2"/>
                    <a:pt x="24" y="5"/>
                    <a:pt x="22" y="10"/>
                  </a:cubicBezTo>
                  <a:cubicBezTo>
                    <a:pt x="14" y="38"/>
                    <a:pt x="14" y="38"/>
                    <a:pt x="14" y="38"/>
                  </a:cubicBezTo>
                  <a:cubicBezTo>
                    <a:pt x="13" y="44"/>
                    <a:pt x="13" y="46"/>
                    <a:pt x="14" y="47"/>
                  </a:cubicBezTo>
                  <a:cubicBezTo>
                    <a:pt x="14" y="47"/>
                    <a:pt x="14" y="47"/>
                    <a:pt x="14" y="47"/>
                  </a:cubicBezTo>
                  <a:cubicBezTo>
                    <a:pt x="0" y="47"/>
                    <a:pt x="0" y="47"/>
                    <a:pt x="0" y="47"/>
                  </a:cubicBezTo>
                  <a:cubicBezTo>
                    <a:pt x="0" y="47"/>
                    <a:pt x="0" y="47"/>
                    <a:pt x="0" y="47"/>
                  </a:cubicBezTo>
                  <a:cubicBezTo>
                    <a:pt x="2" y="46"/>
                    <a:pt x="2" y="44"/>
                    <a:pt x="4" y="39"/>
                  </a:cubicBezTo>
                  <a:cubicBezTo>
                    <a:pt x="12" y="10"/>
                    <a:pt x="12" y="10"/>
                    <a:pt x="12" y="10"/>
                  </a:cubicBezTo>
                  <a:cubicBezTo>
                    <a:pt x="14" y="5"/>
                    <a:pt x="14" y="2"/>
                    <a:pt x="13" y="1"/>
                  </a:cubicBezTo>
                  <a:cubicBezTo>
                    <a:pt x="13" y="0"/>
                    <a:pt x="13" y="0"/>
                    <a:pt x="13" y="0"/>
                  </a:cubicBezTo>
                  <a:cubicBezTo>
                    <a:pt x="27" y="0"/>
                    <a:pt x="27" y="0"/>
                    <a:pt x="27" y="0"/>
                  </a:cubicBezTo>
                  <a:lnTo>
                    <a:pt x="27" y="1"/>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Freeform 7"/>
            <p:cNvSpPr>
              <a:spLocks/>
            </p:cNvSpPr>
            <p:nvPr userDrawn="1"/>
          </p:nvSpPr>
          <p:spPr bwMode="auto">
            <a:xfrm>
              <a:off x="193" y="3573"/>
              <a:ext cx="27" cy="39"/>
            </a:xfrm>
            <a:custGeom>
              <a:avLst/>
              <a:gdLst>
                <a:gd name="T0" fmla="*/ 2 w 34"/>
                <a:gd name="T1" fmla="*/ 36 h 49"/>
                <a:gd name="T2" fmla="*/ 15 w 34"/>
                <a:gd name="T3" fmla="*/ 46 h 49"/>
                <a:gd name="T4" fmla="*/ 23 w 34"/>
                <a:gd name="T5" fmla="*/ 38 h 49"/>
                <a:gd name="T6" fmla="*/ 17 w 34"/>
                <a:gd name="T7" fmla="*/ 29 h 49"/>
                <a:gd name="T8" fmla="*/ 15 w 34"/>
                <a:gd name="T9" fmla="*/ 27 h 49"/>
                <a:gd name="T10" fmla="*/ 6 w 34"/>
                <a:gd name="T11" fmla="*/ 15 h 49"/>
                <a:gd name="T12" fmla="*/ 22 w 34"/>
                <a:gd name="T13" fmla="*/ 1 h 49"/>
                <a:gd name="T14" fmla="*/ 30 w 34"/>
                <a:gd name="T15" fmla="*/ 1 h 49"/>
                <a:gd name="T16" fmla="*/ 34 w 34"/>
                <a:gd name="T17" fmla="*/ 3 h 49"/>
                <a:gd name="T18" fmla="*/ 32 w 34"/>
                <a:gd name="T19" fmla="*/ 11 h 49"/>
                <a:gd name="T20" fmla="*/ 32 w 34"/>
                <a:gd name="T21" fmla="*/ 11 h 49"/>
                <a:gd name="T22" fmla="*/ 21 w 34"/>
                <a:gd name="T23" fmla="*/ 4 h 49"/>
                <a:gd name="T24" fmla="*/ 14 w 34"/>
                <a:gd name="T25" fmla="*/ 11 h 49"/>
                <a:gd name="T26" fmla="*/ 20 w 34"/>
                <a:gd name="T27" fmla="*/ 20 h 49"/>
                <a:gd name="T28" fmla="*/ 22 w 34"/>
                <a:gd name="T29" fmla="*/ 21 h 49"/>
                <a:gd name="T30" fmla="*/ 32 w 34"/>
                <a:gd name="T31" fmla="*/ 34 h 49"/>
                <a:gd name="T32" fmla="*/ 14 w 34"/>
                <a:gd name="T33" fmla="*/ 49 h 49"/>
                <a:gd name="T34" fmla="*/ 0 w 34"/>
                <a:gd name="T35" fmla="*/ 45 h 49"/>
                <a:gd name="T36" fmla="*/ 2 w 34"/>
                <a:gd name="T37" fmla="*/ 3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49">
                  <a:moveTo>
                    <a:pt x="2" y="36"/>
                  </a:moveTo>
                  <a:cubicBezTo>
                    <a:pt x="3" y="43"/>
                    <a:pt x="7" y="46"/>
                    <a:pt x="15" y="46"/>
                  </a:cubicBezTo>
                  <a:cubicBezTo>
                    <a:pt x="20" y="46"/>
                    <a:pt x="23" y="42"/>
                    <a:pt x="23" y="38"/>
                  </a:cubicBezTo>
                  <a:cubicBezTo>
                    <a:pt x="23" y="34"/>
                    <a:pt x="21" y="32"/>
                    <a:pt x="17" y="29"/>
                  </a:cubicBezTo>
                  <a:cubicBezTo>
                    <a:pt x="15" y="27"/>
                    <a:pt x="15" y="27"/>
                    <a:pt x="15" y="27"/>
                  </a:cubicBezTo>
                  <a:cubicBezTo>
                    <a:pt x="10" y="24"/>
                    <a:pt x="6" y="21"/>
                    <a:pt x="6" y="15"/>
                  </a:cubicBezTo>
                  <a:cubicBezTo>
                    <a:pt x="6" y="6"/>
                    <a:pt x="13" y="1"/>
                    <a:pt x="22" y="1"/>
                  </a:cubicBezTo>
                  <a:cubicBezTo>
                    <a:pt x="25" y="0"/>
                    <a:pt x="28" y="1"/>
                    <a:pt x="30" y="1"/>
                  </a:cubicBezTo>
                  <a:cubicBezTo>
                    <a:pt x="32" y="2"/>
                    <a:pt x="34" y="2"/>
                    <a:pt x="34" y="3"/>
                  </a:cubicBezTo>
                  <a:cubicBezTo>
                    <a:pt x="32" y="11"/>
                    <a:pt x="32" y="11"/>
                    <a:pt x="32" y="11"/>
                  </a:cubicBezTo>
                  <a:cubicBezTo>
                    <a:pt x="32" y="11"/>
                    <a:pt x="32" y="11"/>
                    <a:pt x="32" y="11"/>
                  </a:cubicBezTo>
                  <a:cubicBezTo>
                    <a:pt x="30" y="6"/>
                    <a:pt x="28" y="3"/>
                    <a:pt x="21" y="4"/>
                  </a:cubicBezTo>
                  <a:cubicBezTo>
                    <a:pt x="16" y="4"/>
                    <a:pt x="14" y="8"/>
                    <a:pt x="14" y="11"/>
                  </a:cubicBezTo>
                  <a:cubicBezTo>
                    <a:pt x="14" y="15"/>
                    <a:pt x="16" y="17"/>
                    <a:pt x="20" y="20"/>
                  </a:cubicBezTo>
                  <a:cubicBezTo>
                    <a:pt x="22" y="21"/>
                    <a:pt x="22" y="21"/>
                    <a:pt x="22" y="21"/>
                  </a:cubicBezTo>
                  <a:cubicBezTo>
                    <a:pt x="27" y="24"/>
                    <a:pt x="32" y="28"/>
                    <a:pt x="32" y="34"/>
                  </a:cubicBezTo>
                  <a:cubicBezTo>
                    <a:pt x="32" y="43"/>
                    <a:pt x="24" y="49"/>
                    <a:pt x="14" y="49"/>
                  </a:cubicBezTo>
                  <a:cubicBezTo>
                    <a:pt x="7" y="49"/>
                    <a:pt x="2" y="47"/>
                    <a:pt x="0" y="45"/>
                  </a:cubicBezTo>
                  <a:cubicBezTo>
                    <a:pt x="0" y="44"/>
                    <a:pt x="1" y="40"/>
                    <a:pt x="2" y="36"/>
                  </a:cubicBez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288" y="3574"/>
              <a:ext cx="34" cy="37"/>
            </a:xfrm>
            <a:custGeom>
              <a:avLst/>
              <a:gdLst>
                <a:gd name="T0" fmla="*/ 42 w 42"/>
                <a:gd name="T1" fmla="*/ 0 h 47"/>
                <a:gd name="T2" fmla="*/ 40 w 42"/>
                <a:gd name="T3" fmla="*/ 9 h 47"/>
                <a:gd name="T4" fmla="*/ 39 w 42"/>
                <a:gd name="T5" fmla="*/ 9 h 47"/>
                <a:gd name="T6" fmla="*/ 28 w 42"/>
                <a:gd name="T7" fmla="*/ 4 h 47"/>
                <a:gd name="T8" fmla="*/ 27 w 42"/>
                <a:gd name="T9" fmla="*/ 4 h 47"/>
                <a:gd name="T10" fmla="*/ 23 w 42"/>
                <a:gd name="T11" fmla="*/ 7 h 47"/>
                <a:gd name="T12" fmla="*/ 19 w 42"/>
                <a:gd name="T13" fmla="*/ 22 h 47"/>
                <a:gd name="T14" fmla="*/ 21 w 42"/>
                <a:gd name="T15" fmla="*/ 22 h 47"/>
                <a:gd name="T16" fmla="*/ 33 w 42"/>
                <a:gd name="T17" fmla="*/ 20 h 47"/>
                <a:gd name="T18" fmla="*/ 34 w 42"/>
                <a:gd name="T19" fmla="*/ 20 h 47"/>
                <a:gd name="T20" fmla="*/ 31 w 42"/>
                <a:gd name="T21" fmla="*/ 29 h 47"/>
                <a:gd name="T22" fmla="*/ 31 w 42"/>
                <a:gd name="T23" fmla="*/ 29 h 47"/>
                <a:gd name="T24" fmla="*/ 20 w 42"/>
                <a:gd name="T25" fmla="*/ 25 h 47"/>
                <a:gd name="T26" fmla="*/ 18 w 42"/>
                <a:gd name="T27" fmla="*/ 25 h 47"/>
                <a:gd name="T28" fmla="*/ 15 w 42"/>
                <a:gd name="T29" fmla="*/ 38 h 47"/>
                <a:gd name="T30" fmla="*/ 14 w 42"/>
                <a:gd name="T31" fmla="*/ 47 h 47"/>
                <a:gd name="T32" fmla="*/ 14 w 42"/>
                <a:gd name="T33" fmla="*/ 47 h 47"/>
                <a:gd name="T34" fmla="*/ 0 w 42"/>
                <a:gd name="T35" fmla="*/ 47 h 47"/>
                <a:gd name="T36" fmla="*/ 0 w 42"/>
                <a:gd name="T37" fmla="*/ 47 h 47"/>
                <a:gd name="T38" fmla="*/ 5 w 42"/>
                <a:gd name="T39" fmla="*/ 38 h 47"/>
                <a:gd name="T40" fmla="*/ 13 w 42"/>
                <a:gd name="T41" fmla="*/ 10 h 47"/>
                <a:gd name="T42" fmla="*/ 14 w 42"/>
                <a:gd name="T43" fmla="*/ 1 h 47"/>
                <a:gd name="T44" fmla="*/ 13 w 42"/>
                <a:gd name="T45" fmla="*/ 0 h 47"/>
                <a:gd name="T46" fmla="*/ 42 w 42"/>
                <a:gd name="T4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 h="47">
                  <a:moveTo>
                    <a:pt x="42" y="0"/>
                  </a:moveTo>
                  <a:cubicBezTo>
                    <a:pt x="42" y="2"/>
                    <a:pt x="41" y="6"/>
                    <a:pt x="40" y="9"/>
                  </a:cubicBezTo>
                  <a:cubicBezTo>
                    <a:pt x="39" y="9"/>
                    <a:pt x="39" y="9"/>
                    <a:pt x="39" y="9"/>
                  </a:cubicBezTo>
                  <a:cubicBezTo>
                    <a:pt x="37" y="3"/>
                    <a:pt x="32" y="4"/>
                    <a:pt x="28" y="4"/>
                  </a:cubicBezTo>
                  <a:cubicBezTo>
                    <a:pt x="27" y="4"/>
                    <a:pt x="27" y="4"/>
                    <a:pt x="27" y="4"/>
                  </a:cubicBezTo>
                  <a:cubicBezTo>
                    <a:pt x="25" y="4"/>
                    <a:pt x="24" y="4"/>
                    <a:pt x="23" y="7"/>
                  </a:cubicBezTo>
                  <a:cubicBezTo>
                    <a:pt x="19" y="22"/>
                    <a:pt x="19" y="22"/>
                    <a:pt x="19" y="22"/>
                  </a:cubicBezTo>
                  <a:cubicBezTo>
                    <a:pt x="21" y="22"/>
                    <a:pt x="21" y="22"/>
                    <a:pt x="21" y="22"/>
                  </a:cubicBezTo>
                  <a:cubicBezTo>
                    <a:pt x="27" y="22"/>
                    <a:pt x="32" y="23"/>
                    <a:pt x="33" y="20"/>
                  </a:cubicBezTo>
                  <a:cubicBezTo>
                    <a:pt x="34" y="20"/>
                    <a:pt x="34" y="20"/>
                    <a:pt x="34" y="20"/>
                  </a:cubicBezTo>
                  <a:cubicBezTo>
                    <a:pt x="31" y="29"/>
                    <a:pt x="31" y="29"/>
                    <a:pt x="31" y="29"/>
                  </a:cubicBezTo>
                  <a:cubicBezTo>
                    <a:pt x="31" y="29"/>
                    <a:pt x="31" y="29"/>
                    <a:pt x="31" y="29"/>
                  </a:cubicBezTo>
                  <a:cubicBezTo>
                    <a:pt x="30" y="25"/>
                    <a:pt x="25" y="25"/>
                    <a:pt x="20" y="25"/>
                  </a:cubicBezTo>
                  <a:cubicBezTo>
                    <a:pt x="18" y="25"/>
                    <a:pt x="18" y="25"/>
                    <a:pt x="18" y="25"/>
                  </a:cubicBezTo>
                  <a:cubicBezTo>
                    <a:pt x="15" y="38"/>
                    <a:pt x="15" y="38"/>
                    <a:pt x="15" y="38"/>
                  </a:cubicBezTo>
                  <a:cubicBezTo>
                    <a:pt x="13" y="43"/>
                    <a:pt x="13" y="46"/>
                    <a:pt x="14" y="47"/>
                  </a:cubicBezTo>
                  <a:cubicBezTo>
                    <a:pt x="14" y="47"/>
                    <a:pt x="14" y="47"/>
                    <a:pt x="14" y="47"/>
                  </a:cubicBezTo>
                  <a:cubicBezTo>
                    <a:pt x="0" y="47"/>
                    <a:pt x="0" y="47"/>
                    <a:pt x="0" y="47"/>
                  </a:cubicBezTo>
                  <a:cubicBezTo>
                    <a:pt x="0" y="47"/>
                    <a:pt x="0" y="47"/>
                    <a:pt x="0" y="47"/>
                  </a:cubicBezTo>
                  <a:cubicBezTo>
                    <a:pt x="2" y="46"/>
                    <a:pt x="3" y="44"/>
                    <a:pt x="5" y="38"/>
                  </a:cubicBezTo>
                  <a:cubicBezTo>
                    <a:pt x="13" y="10"/>
                    <a:pt x="13" y="10"/>
                    <a:pt x="13" y="10"/>
                  </a:cubicBezTo>
                  <a:cubicBezTo>
                    <a:pt x="14" y="4"/>
                    <a:pt x="15" y="2"/>
                    <a:pt x="14" y="1"/>
                  </a:cubicBezTo>
                  <a:cubicBezTo>
                    <a:pt x="13" y="0"/>
                    <a:pt x="13" y="0"/>
                    <a:pt x="13" y="0"/>
                  </a:cubicBezTo>
                  <a:lnTo>
                    <a:pt x="42" y="0"/>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9"/>
            <p:cNvSpPr>
              <a:spLocks/>
            </p:cNvSpPr>
            <p:nvPr userDrawn="1"/>
          </p:nvSpPr>
          <p:spPr bwMode="auto">
            <a:xfrm>
              <a:off x="322" y="3574"/>
              <a:ext cx="30" cy="37"/>
            </a:xfrm>
            <a:custGeom>
              <a:avLst/>
              <a:gdLst>
                <a:gd name="T0" fmla="*/ 38 w 38"/>
                <a:gd name="T1" fmla="*/ 0 h 47"/>
                <a:gd name="T2" fmla="*/ 35 w 38"/>
                <a:gd name="T3" fmla="*/ 9 h 47"/>
                <a:gd name="T4" fmla="*/ 35 w 38"/>
                <a:gd name="T5" fmla="*/ 9 h 47"/>
                <a:gd name="T6" fmla="*/ 25 w 38"/>
                <a:gd name="T7" fmla="*/ 4 h 47"/>
                <a:gd name="T8" fmla="*/ 24 w 38"/>
                <a:gd name="T9" fmla="*/ 4 h 47"/>
                <a:gd name="T10" fmla="*/ 14 w 38"/>
                <a:gd name="T11" fmla="*/ 38 h 47"/>
                <a:gd name="T12" fmla="*/ 13 w 38"/>
                <a:gd name="T13" fmla="*/ 47 h 47"/>
                <a:gd name="T14" fmla="*/ 13 w 38"/>
                <a:gd name="T15" fmla="*/ 47 h 47"/>
                <a:gd name="T16" fmla="*/ 0 w 38"/>
                <a:gd name="T17" fmla="*/ 47 h 47"/>
                <a:gd name="T18" fmla="*/ 0 w 38"/>
                <a:gd name="T19" fmla="*/ 47 h 47"/>
                <a:gd name="T20" fmla="*/ 4 w 38"/>
                <a:gd name="T21" fmla="*/ 38 h 47"/>
                <a:gd name="T22" fmla="*/ 14 w 38"/>
                <a:gd name="T23" fmla="*/ 4 h 47"/>
                <a:gd name="T24" fmla="*/ 13 w 38"/>
                <a:gd name="T25" fmla="*/ 4 h 47"/>
                <a:gd name="T26" fmla="*/ 1 w 38"/>
                <a:gd name="T27" fmla="*/ 9 h 47"/>
                <a:gd name="T28" fmla="*/ 1 w 38"/>
                <a:gd name="T29" fmla="*/ 9 h 47"/>
                <a:gd name="T30" fmla="*/ 3 w 38"/>
                <a:gd name="T31" fmla="*/ 0 h 47"/>
                <a:gd name="T32" fmla="*/ 38 w 38"/>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7">
                  <a:moveTo>
                    <a:pt x="38" y="0"/>
                  </a:moveTo>
                  <a:cubicBezTo>
                    <a:pt x="37" y="3"/>
                    <a:pt x="37" y="6"/>
                    <a:pt x="35" y="9"/>
                  </a:cubicBezTo>
                  <a:cubicBezTo>
                    <a:pt x="35" y="9"/>
                    <a:pt x="35" y="9"/>
                    <a:pt x="35" y="9"/>
                  </a:cubicBezTo>
                  <a:cubicBezTo>
                    <a:pt x="33" y="3"/>
                    <a:pt x="27" y="4"/>
                    <a:pt x="25" y="4"/>
                  </a:cubicBezTo>
                  <a:cubicBezTo>
                    <a:pt x="24" y="4"/>
                    <a:pt x="24" y="4"/>
                    <a:pt x="24" y="4"/>
                  </a:cubicBezTo>
                  <a:cubicBezTo>
                    <a:pt x="14" y="38"/>
                    <a:pt x="14" y="38"/>
                    <a:pt x="14" y="38"/>
                  </a:cubicBezTo>
                  <a:cubicBezTo>
                    <a:pt x="13" y="43"/>
                    <a:pt x="12" y="46"/>
                    <a:pt x="13" y="47"/>
                  </a:cubicBezTo>
                  <a:cubicBezTo>
                    <a:pt x="13" y="47"/>
                    <a:pt x="13" y="47"/>
                    <a:pt x="13" y="47"/>
                  </a:cubicBezTo>
                  <a:cubicBezTo>
                    <a:pt x="0" y="47"/>
                    <a:pt x="0" y="47"/>
                    <a:pt x="0" y="47"/>
                  </a:cubicBezTo>
                  <a:cubicBezTo>
                    <a:pt x="0" y="47"/>
                    <a:pt x="0" y="47"/>
                    <a:pt x="0" y="47"/>
                  </a:cubicBezTo>
                  <a:cubicBezTo>
                    <a:pt x="2" y="46"/>
                    <a:pt x="3" y="43"/>
                    <a:pt x="4" y="38"/>
                  </a:cubicBezTo>
                  <a:cubicBezTo>
                    <a:pt x="14" y="4"/>
                    <a:pt x="14" y="4"/>
                    <a:pt x="14" y="4"/>
                  </a:cubicBezTo>
                  <a:cubicBezTo>
                    <a:pt x="13" y="4"/>
                    <a:pt x="13" y="4"/>
                    <a:pt x="13" y="4"/>
                  </a:cubicBezTo>
                  <a:cubicBezTo>
                    <a:pt x="10" y="4"/>
                    <a:pt x="5" y="3"/>
                    <a:pt x="1" y="9"/>
                  </a:cubicBezTo>
                  <a:cubicBezTo>
                    <a:pt x="1" y="9"/>
                    <a:pt x="1" y="9"/>
                    <a:pt x="1" y="9"/>
                  </a:cubicBezTo>
                  <a:cubicBezTo>
                    <a:pt x="1" y="6"/>
                    <a:pt x="2" y="3"/>
                    <a:pt x="3" y="0"/>
                  </a:cubicBezTo>
                  <a:lnTo>
                    <a:pt x="38" y="0"/>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10"/>
            <p:cNvSpPr>
              <a:spLocks/>
            </p:cNvSpPr>
            <p:nvPr userDrawn="1"/>
          </p:nvSpPr>
          <p:spPr bwMode="auto">
            <a:xfrm>
              <a:off x="224" y="3574"/>
              <a:ext cx="49" cy="37"/>
            </a:xfrm>
            <a:custGeom>
              <a:avLst/>
              <a:gdLst>
                <a:gd name="T0" fmla="*/ 60 w 60"/>
                <a:gd name="T1" fmla="*/ 1 h 47"/>
                <a:gd name="T2" fmla="*/ 55 w 60"/>
                <a:gd name="T3" fmla="*/ 9 h 47"/>
                <a:gd name="T4" fmla="*/ 35 w 60"/>
                <a:gd name="T5" fmla="*/ 47 h 47"/>
                <a:gd name="T6" fmla="*/ 30 w 60"/>
                <a:gd name="T7" fmla="*/ 47 h 47"/>
                <a:gd name="T8" fmla="*/ 27 w 60"/>
                <a:gd name="T9" fmla="*/ 18 h 47"/>
                <a:gd name="T10" fmla="*/ 27 w 60"/>
                <a:gd name="T11" fmla="*/ 18 h 47"/>
                <a:gd name="T12" fmla="*/ 11 w 60"/>
                <a:gd name="T13" fmla="*/ 47 h 47"/>
                <a:gd name="T14" fmla="*/ 7 w 60"/>
                <a:gd name="T15" fmla="*/ 47 h 47"/>
                <a:gd name="T16" fmla="*/ 3 w 60"/>
                <a:gd name="T17" fmla="*/ 10 h 47"/>
                <a:gd name="T18" fmla="*/ 0 w 60"/>
                <a:gd name="T19" fmla="*/ 1 h 47"/>
                <a:gd name="T20" fmla="*/ 1 w 60"/>
                <a:gd name="T21" fmla="*/ 0 h 47"/>
                <a:gd name="T22" fmla="*/ 14 w 60"/>
                <a:gd name="T23" fmla="*/ 0 h 47"/>
                <a:gd name="T24" fmla="*/ 14 w 60"/>
                <a:gd name="T25" fmla="*/ 1 h 47"/>
                <a:gd name="T26" fmla="*/ 12 w 60"/>
                <a:gd name="T27" fmla="*/ 9 h 47"/>
                <a:gd name="T28" fmla="*/ 14 w 60"/>
                <a:gd name="T29" fmla="*/ 32 h 47"/>
                <a:gd name="T30" fmla="*/ 15 w 60"/>
                <a:gd name="T31" fmla="*/ 32 h 47"/>
                <a:gd name="T32" fmla="*/ 31 w 60"/>
                <a:gd name="T33" fmla="*/ 1 h 47"/>
                <a:gd name="T34" fmla="*/ 35 w 60"/>
                <a:gd name="T35" fmla="*/ 1 h 47"/>
                <a:gd name="T36" fmla="*/ 38 w 60"/>
                <a:gd name="T37" fmla="*/ 32 h 47"/>
                <a:gd name="T38" fmla="*/ 38 w 60"/>
                <a:gd name="T39" fmla="*/ 32 h 47"/>
                <a:gd name="T40" fmla="*/ 50 w 60"/>
                <a:gd name="T41" fmla="*/ 8 h 47"/>
                <a:gd name="T42" fmla="*/ 51 w 60"/>
                <a:gd name="T43" fmla="*/ 1 h 47"/>
                <a:gd name="T44" fmla="*/ 51 w 60"/>
                <a:gd name="T45" fmla="*/ 0 h 47"/>
                <a:gd name="T46" fmla="*/ 60 w 60"/>
                <a:gd name="T47" fmla="*/ 0 h 47"/>
                <a:gd name="T48" fmla="*/ 60 w 60"/>
                <a:gd name="T49"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47">
                  <a:moveTo>
                    <a:pt x="60" y="1"/>
                  </a:moveTo>
                  <a:cubicBezTo>
                    <a:pt x="58" y="2"/>
                    <a:pt x="57" y="5"/>
                    <a:pt x="55" y="9"/>
                  </a:cubicBezTo>
                  <a:cubicBezTo>
                    <a:pt x="51" y="17"/>
                    <a:pt x="36" y="45"/>
                    <a:pt x="35" y="47"/>
                  </a:cubicBezTo>
                  <a:cubicBezTo>
                    <a:pt x="30" y="47"/>
                    <a:pt x="30" y="47"/>
                    <a:pt x="30" y="47"/>
                  </a:cubicBezTo>
                  <a:cubicBezTo>
                    <a:pt x="27" y="18"/>
                    <a:pt x="27" y="18"/>
                    <a:pt x="27" y="18"/>
                  </a:cubicBezTo>
                  <a:cubicBezTo>
                    <a:pt x="27" y="18"/>
                    <a:pt x="27" y="18"/>
                    <a:pt x="27" y="18"/>
                  </a:cubicBezTo>
                  <a:cubicBezTo>
                    <a:pt x="11" y="47"/>
                    <a:pt x="11" y="47"/>
                    <a:pt x="11" y="47"/>
                  </a:cubicBezTo>
                  <a:cubicBezTo>
                    <a:pt x="7" y="47"/>
                    <a:pt x="7" y="47"/>
                    <a:pt x="7" y="47"/>
                  </a:cubicBezTo>
                  <a:cubicBezTo>
                    <a:pt x="3" y="10"/>
                    <a:pt x="3" y="10"/>
                    <a:pt x="3" y="10"/>
                  </a:cubicBezTo>
                  <a:cubicBezTo>
                    <a:pt x="2" y="5"/>
                    <a:pt x="2" y="2"/>
                    <a:pt x="0" y="1"/>
                  </a:cubicBezTo>
                  <a:cubicBezTo>
                    <a:pt x="1" y="0"/>
                    <a:pt x="1" y="0"/>
                    <a:pt x="1" y="0"/>
                  </a:cubicBezTo>
                  <a:cubicBezTo>
                    <a:pt x="14" y="0"/>
                    <a:pt x="14" y="0"/>
                    <a:pt x="14" y="0"/>
                  </a:cubicBezTo>
                  <a:cubicBezTo>
                    <a:pt x="14" y="1"/>
                    <a:pt x="14" y="1"/>
                    <a:pt x="14" y="1"/>
                  </a:cubicBezTo>
                  <a:cubicBezTo>
                    <a:pt x="12" y="3"/>
                    <a:pt x="12" y="5"/>
                    <a:pt x="12" y="9"/>
                  </a:cubicBezTo>
                  <a:cubicBezTo>
                    <a:pt x="14" y="32"/>
                    <a:pt x="14" y="32"/>
                    <a:pt x="14" y="32"/>
                  </a:cubicBezTo>
                  <a:cubicBezTo>
                    <a:pt x="15" y="32"/>
                    <a:pt x="15" y="32"/>
                    <a:pt x="15" y="32"/>
                  </a:cubicBezTo>
                  <a:cubicBezTo>
                    <a:pt x="31" y="1"/>
                    <a:pt x="31" y="1"/>
                    <a:pt x="31" y="1"/>
                  </a:cubicBezTo>
                  <a:cubicBezTo>
                    <a:pt x="35" y="1"/>
                    <a:pt x="35" y="1"/>
                    <a:pt x="35" y="1"/>
                  </a:cubicBezTo>
                  <a:cubicBezTo>
                    <a:pt x="38" y="32"/>
                    <a:pt x="38" y="32"/>
                    <a:pt x="38" y="32"/>
                  </a:cubicBezTo>
                  <a:cubicBezTo>
                    <a:pt x="38" y="32"/>
                    <a:pt x="38" y="32"/>
                    <a:pt x="38" y="32"/>
                  </a:cubicBezTo>
                  <a:cubicBezTo>
                    <a:pt x="42" y="25"/>
                    <a:pt x="47" y="15"/>
                    <a:pt x="50" y="8"/>
                  </a:cubicBezTo>
                  <a:cubicBezTo>
                    <a:pt x="53" y="3"/>
                    <a:pt x="52" y="2"/>
                    <a:pt x="51" y="1"/>
                  </a:cubicBezTo>
                  <a:cubicBezTo>
                    <a:pt x="51" y="0"/>
                    <a:pt x="51" y="0"/>
                    <a:pt x="51" y="0"/>
                  </a:cubicBezTo>
                  <a:cubicBezTo>
                    <a:pt x="60" y="0"/>
                    <a:pt x="60" y="0"/>
                    <a:pt x="60" y="0"/>
                  </a:cubicBezTo>
                  <a:lnTo>
                    <a:pt x="60" y="1"/>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55670896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Lst>
  <p:hf hdr="0" dt="0"/>
  <p:txStyles>
    <p:titleStyle>
      <a:lvl1pPr marL="0" marR="0" indent="0" algn="l" defTabSz="914400" rtl="0" eaLnBrk="1" fontAlgn="base" latinLnBrk="0" hangingPunct="1">
        <a:lnSpc>
          <a:spcPct val="100000"/>
        </a:lnSpc>
        <a:spcBef>
          <a:spcPct val="0"/>
        </a:spcBef>
        <a:spcAft>
          <a:spcPct val="0"/>
        </a:spcAft>
        <a:buClrTx/>
        <a:buSzTx/>
        <a:buFontTx/>
        <a:buNone/>
        <a:tabLst/>
        <a:defRPr sz="1800" b="1">
          <a:solidFill>
            <a:schemeClr val="tx2"/>
          </a:solidFill>
          <a:latin typeface="+mn-lt"/>
          <a:ea typeface="+mj-ea"/>
          <a:cs typeface="+mj-cs"/>
        </a:defRPr>
      </a:lvl1pPr>
      <a:lvl2pPr algn="l" rtl="0" eaLnBrk="1" fontAlgn="base" hangingPunct="1">
        <a:spcBef>
          <a:spcPct val="0"/>
        </a:spcBef>
        <a:spcAft>
          <a:spcPct val="0"/>
        </a:spcAft>
        <a:defRPr sz="3800">
          <a:solidFill>
            <a:schemeClr val="tx2"/>
          </a:solidFill>
          <a:latin typeface="Times New Roman" pitchFamily="18" charset="0"/>
        </a:defRPr>
      </a:lvl2pPr>
      <a:lvl3pPr algn="l" rtl="0" eaLnBrk="1" fontAlgn="base" hangingPunct="1">
        <a:spcBef>
          <a:spcPct val="0"/>
        </a:spcBef>
        <a:spcAft>
          <a:spcPct val="0"/>
        </a:spcAft>
        <a:defRPr sz="3800">
          <a:solidFill>
            <a:schemeClr val="tx2"/>
          </a:solidFill>
          <a:latin typeface="Times New Roman" pitchFamily="18" charset="0"/>
        </a:defRPr>
      </a:lvl3pPr>
      <a:lvl4pPr algn="l" rtl="0" eaLnBrk="1" fontAlgn="base" hangingPunct="1">
        <a:spcBef>
          <a:spcPct val="0"/>
        </a:spcBef>
        <a:spcAft>
          <a:spcPct val="0"/>
        </a:spcAft>
        <a:defRPr sz="3800">
          <a:solidFill>
            <a:schemeClr val="tx2"/>
          </a:solidFill>
          <a:latin typeface="Times New Roman" pitchFamily="18" charset="0"/>
        </a:defRPr>
      </a:lvl4pPr>
      <a:lvl5pPr algn="l" rtl="0" eaLnBrk="1" fontAlgn="base" hangingPunct="1">
        <a:spcBef>
          <a:spcPct val="0"/>
        </a:spcBef>
        <a:spcAft>
          <a:spcPct val="0"/>
        </a:spcAft>
        <a:defRPr sz="3800">
          <a:solidFill>
            <a:schemeClr val="tx2"/>
          </a:solidFill>
          <a:latin typeface="Times New Roman" pitchFamily="18" charset="0"/>
        </a:defRPr>
      </a:lvl5pPr>
      <a:lvl6pPr marL="539856" algn="l" rtl="0" eaLnBrk="1" fontAlgn="base" hangingPunct="1">
        <a:spcBef>
          <a:spcPct val="0"/>
        </a:spcBef>
        <a:spcAft>
          <a:spcPct val="0"/>
        </a:spcAft>
        <a:defRPr sz="3800">
          <a:solidFill>
            <a:schemeClr val="tx2"/>
          </a:solidFill>
          <a:latin typeface="Times New Roman" pitchFamily="18" charset="0"/>
        </a:defRPr>
      </a:lvl6pPr>
      <a:lvl7pPr marL="1079708" algn="l" rtl="0" eaLnBrk="1" fontAlgn="base" hangingPunct="1">
        <a:spcBef>
          <a:spcPct val="0"/>
        </a:spcBef>
        <a:spcAft>
          <a:spcPct val="0"/>
        </a:spcAft>
        <a:defRPr sz="3800">
          <a:solidFill>
            <a:schemeClr val="tx2"/>
          </a:solidFill>
          <a:latin typeface="Times New Roman" pitchFamily="18" charset="0"/>
        </a:defRPr>
      </a:lvl7pPr>
      <a:lvl8pPr marL="1619564" algn="l" rtl="0" eaLnBrk="1" fontAlgn="base" hangingPunct="1">
        <a:spcBef>
          <a:spcPct val="0"/>
        </a:spcBef>
        <a:spcAft>
          <a:spcPct val="0"/>
        </a:spcAft>
        <a:defRPr sz="3800">
          <a:solidFill>
            <a:schemeClr val="tx2"/>
          </a:solidFill>
          <a:latin typeface="Times New Roman" pitchFamily="18" charset="0"/>
        </a:defRPr>
      </a:lvl8pPr>
      <a:lvl9pPr marL="2159418" algn="l" rtl="0" eaLnBrk="1" fontAlgn="base" hangingPunct="1">
        <a:spcBef>
          <a:spcPct val="0"/>
        </a:spcBef>
        <a:spcAft>
          <a:spcPct val="0"/>
        </a:spcAft>
        <a:defRPr sz="3800">
          <a:solidFill>
            <a:schemeClr val="tx2"/>
          </a:solidFill>
          <a:latin typeface="Times New Roman" pitchFamily="18" charset="0"/>
        </a:defRPr>
      </a:lvl9pPr>
    </p:titleStyle>
    <p:bodyStyle>
      <a:lvl1pPr marL="0" indent="0" algn="l" rtl="0" eaLnBrk="1" fontAlgn="base" hangingPunct="1">
        <a:spcBef>
          <a:spcPct val="20000"/>
        </a:spcBef>
        <a:spcAft>
          <a:spcPct val="0"/>
        </a:spcAft>
        <a:buNone/>
        <a:defRPr sz="1800" b="1">
          <a:solidFill>
            <a:schemeClr val="tx2"/>
          </a:solidFill>
          <a:latin typeface="+mn-lt"/>
          <a:ea typeface="+mn-ea"/>
          <a:cs typeface="+mn-cs"/>
        </a:defRPr>
      </a:lvl1pPr>
      <a:lvl2pPr marL="526735" indent="-251183"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744174" indent="-215567" algn="l" rtl="0" eaLnBrk="1" fontAlgn="base" hangingPunct="1">
        <a:spcBef>
          <a:spcPct val="20000"/>
        </a:spcBef>
        <a:spcAft>
          <a:spcPct val="0"/>
        </a:spcAft>
        <a:buFont typeface="Courier New" panose="02070309020205020404" pitchFamily="49" charset="0"/>
        <a:buChar char="o"/>
        <a:defRPr sz="1400" baseline="0">
          <a:solidFill>
            <a:schemeClr val="tx2"/>
          </a:solidFill>
          <a:latin typeface="+mn-lt"/>
        </a:defRPr>
      </a:lvl3pPr>
      <a:lvl4pPr marL="1212799" indent="-269926" algn="l" rtl="0" eaLnBrk="1" fontAlgn="base" hangingPunct="1">
        <a:spcBef>
          <a:spcPct val="20000"/>
        </a:spcBef>
        <a:spcAft>
          <a:spcPct val="0"/>
        </a:spcAft>
        <a:buChar char="–"/>
        <a:defRPr sz="1400">
          <a:solidFill>
            <a:schemeClr val="tx2"/>
          </a:solidFill>
          <a:latin typeface="+mn-lt"/>
        </a:defRPr>
      </a:lvl4pPr>
      <a:lvl5pPr marL="1484599" indent="-269926" algn="l" rtl="0" eaLnBrk="1" fontAlgn="base" hangingPunct="1">
        <a:spcBef>
          <a:spcPct val="20000"/>
        </a:spcBef>
        <a:spcAft>
          <a:spcPct val="0"/>
        </a:spcAft>
        <a:buChar char="–"/>
        <a:defRPr sz="1200">
          <a:solidFill>
            <a:schemeClr val="tx2"/>
          </a:solidFill>
          <a:latin typeface="+mn-lt"/>
        </a:defRPr>
      </a:lvl5pPr>
      <a:lvl6pPr marL="2024454" indent="-269926" algn="l" rtl="0" eaLnBrk="1" fontAlgn="base" hangingPunct="1">
        <a:spcBef>
          <a:spcPct val="20000"/>
        </a:spcBef>
        <a:spcAft>
          <a:spcPct val="0"/>
        </a:spcAft>
        <a:buChar char="–"/>
        <a:defRPr sz="1900">
          <a:solidFill>
            <a:srgbClr val="000000"/>
          </a:solidFill>
          <a:latin typeface="+mn-lt"/>
        </a:defRPr>
      </a:lvl6pPr>
      <a:lvl7pPr marL="2564309" indent="-269926" algn="l" rtl="0" eaLnBrk="1" fontAlgn="base" hangingPunct="1">
        <a:spcBef>
          <a:spcPct val="20000"/>
        </a:spcBef>
        <a:spcAft>
          <a:spcPct val="0"/>
        </a:spcAft>
        <a:buChar char="–"/>
        <a:defRPr sz="1900">
          <a:solidFill>
            <a:srgbClr val="000000"/>
          </a:solidFill>
          <a:latin typeface="+mn-lt"/>
        </a:defRPr>
      </a:lvl7pPr>
      <a:lvl8pPr marL="3104164" indent="-269926" algn="l" rtl="0" eaLnBrk="1" fontAlgn="base" hangingPunct="1">
        <a:spcBef>
          <a:spcPct val="20000"/>
        </a:spcBef>
        <a:spcAft>
          <a:spcPct val="0"/>
        </a:spcAft>
        <a:buChar char="–"/>
        <a:defRPr sz="1900">
          <a:solidFill>
            <a:srgbClr val="000000"/>
          </a:solidFill>
          <a:latin typeface="+mn-lt"/>
        </a:defRPr>
      </a:lvl8pPr>
      <a:lvl9pPr marL="3644017" indent="-269926" algn="l" rtl="0" eaLnBrk="1" fontAlgn="base" hangingPunct="1">
        <a:spcBef>
          <a:spcPct val="20000"/>
        </a:spcBef>
        <a:spcAft>
          <a:spcPct val="0"/>
        </a:spcAft>
        <a:buChar char="–"/>
        <a:defRPr sz="1900">
          <a:solidFill>
            <a:srgbClr val="000000"/>
          </a:solidFill>
          <a:latin typeface="+mn-lt"/>
        </a:defRPr>
      </a:lvl9pPr>
    </p:bodyStyle>
    <p:otherStyle>
      <a:defPPr>
        <a:defRPr lang="en-US"/>
      </a:defPPr>
      <a:lvl1pPr marL="0" algn="l" defTabSz="1079708" rtl="0" eaLnBrk="1" latinLnBrk="0" hangingPunct="1">
        <a:defRPr sz="2100" kern="1200">
          <a:solidFill>
            <a:schemeClr val="tx1"/>
          </a:solidFill>
          <a:latin typeface="+mn-lt"/>
          <a:ea typeface="+mn-ea"/>
          <a:cs typeface="+mn-cs"/>
        </a:defRPr>
      </a:lvl1pPr>
      <a:lvl2pPr marL="539856" algn="l" defTabSz="1079708" rtl="0" eaLnBrk="1" latinLnBrk="0" hangingPunct="1">
        <a:defRPr sz="2100" kern="1200">
          <a:solidFill>
            <a:schemeClr val="tx1"/>
          </a:solidFill>
          <a:latin typeface="+mn-lt"/>
          <a:ea typeface="+mn-ea"/>
          <a:cs typeface="+mn-cs"/>
        </a:defRPr>
      </a:lvl2pPr>
      <a:lvl3pPr marL="1079708" algn="l" defTabSz="1079708" rtl="0" eaLnBrk="1" latinLnBrk="0" hangingPunct="1">
        <a:defRPr sz="2100" kern="1200">
          <a:solidFill>
            <a:schemeClr val="tx1"/>
          </a:solidFill>
          <a:latin typeface="+mn-lt"/>
          <a:ea typeface="+mn-ea"/>
          <a:cs typeface="+mn-cs"/>
        </a:defRPr>
      </a:lvl3pPr>
      <a:lvl4pPr marL="1619564" algn="l" defTabSz="1079708" rtl="0" eaLnBrk="1" latinLnBrk="0" hangingPunct="1">
        <a:defRPr sz="2100" kern="1200">
          <a:solidFill>
            <a:schemeClr val="tx1"/>
          </a:solidFill>
          <a:latin typeface="+mn-lt"/>
          <a:ea typeface="+mn-ea"/>
          <a:cs typeface="+mn-cs"/>
        </a:defRPr>
      </a:lvl4pPr>
      <a:lvl5pPr marL="2159418" algn="l" defTabSz="1079708" rtl="0" eaLnBrk="1" latinLnBrk="0" hangingPunct="1">
        <a:defRPr sz="2100" kern="1200">
          <a:solidFill>
            <a:schemeClr val="tx1"/>
          </a:solidFill>
          <a:latin typeface="+mn-lt"/>
          <a:ea typeface="+mn-ea"/>
          <a:cs typeface="+mn-cs"/>
        </a:defRPr>
      </a:lvl5pPr>
      <a:lvl6pPr marL="2699273" algn="l" defTabSz="1079708" rtl="0" eaLnBrk="1" latinLnBrk="0" hangingPunct="1">
        <a:defRPr sz="2100" kern="1200">
          <a:solidFill>
            <a:schemeClr val="tx1"/>
          </a:solidFill>
          <a:latin typeface="+mn-lt"/>
          <a:ea typeface="+mn-ea"/>
          <a:cs typeface="+mn-cs"/>
        </a:defRPr>
      </a:lvl6pPr>
      <a:lvl7pPr marL="3239127" algn="l" defTabSz="1079708" rtl="0" eaLnBrk="1" latinLnBrk="0" hangingPunct="1">
        <a:defRPr sz="2100" kern="1200">
          <a:solidFill>
            <a:schemeClr val="tx1"/>
          </a:solidFill>
          <a:latin typeface="+mn-lt"/>
          <a:ea typeface="+mn-ea"/>
          <a:cs typeface="+mn-cs"/>
        </a:defRPr>
      </a:lvl7pPr>
      <a:lvl8pPr marL="3778982" algn="l" defTabSz="1079708" rtl="0" eaLnBrk="1" latinLnBrk="0" hangingPunct="1">
        <a:defRPr sz="2100" kern="1200">
          <a:solidFill>
            <a:schemeClr val="tx1"/>
          </a:solidFill>
          <a:latin typeface="+mn-lt"/>
          <a:ea typeface="+mn-ea"/>
          <a:cs typeface="+mn-cs"/>
        </a:defRPr>
      </a:lvl8pPr>
      <a:lvl9pPr marL="4318837" algn="l" defTabSz="1079708" rtl="0" eaLnBrk="1" latinLnBrk="0" hangingPunct="1">
        <a:defRPr sz="21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57" name="Rectangle 33"/>
          <p:cNvSpPr>
            <a:spLocks noGrp="1" noChangeArrowheads="1"/>
          </p:cNvSpPr>
          <p:nvPr>
            <p:ph type="body" idx="1"/>
          </p:nvPr>
        </p:nvSpPr>
        <p:spPr bwMode="auto">
          <a:xfrm>
            <a:off x="287338" y="1022251"/>
            <a:ext cx="8605142" cy="4145979"/>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p>
            <a:pPr lvl="0"/>
            <a:r>
              <a:rPr lang="en-US" dirty="0"/>
              <a:t>This could be your content highlight</a:t>
            </a:r>
          </a:p>
          <a:p>
            <a:pPr lvl="1"/>
            <a:r>
              <a:rPr lang="en-US" dirty="0"/>
              <a:t>First point</a:t>
            </a:r>
          </a:p>
          <a:p>
            <a:pPr lvl="1"/>
            <a:r>
              <a:rPr lang="en-US" dirty="0"/>
              <a:t>Second point</a:t>
            </a:r>
          </a:p>
          <a:p>
            <a:pPr lvl="1"/>
            <a:r>
              <a:rPr lang="en-US" dirty="0"/>
              <a:t>Third point</a:t>
            </a:r>
          </a:p>
        </p:txBody>
      </p:sp>
      <p:sp>
        <p:nvSpPr>
          <p:cNvPr id="1058" name="Rectangle 34"/>
          <p:cNvSpPr>
            <a:spLocks noGrp="1" noChangeArrowheads="1"/>
          </p:cNvSpPr>
          <p:nvPr>
            <p:ph type="title"/>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p>
            <a:r>
              <a:rPr lang="en-US" kern="0" dirty="0"/>
              <a:t>Your title – keep it short, size can vary between 14pt and 24pt</a:t>
            </a:r>
            <a:endParaRPr lang="en-GB" kern="0" dirty="0"/>
          </a:p>
        </p:txBody>
      </p:sp>
      <p:sp>
        <p:nvSpPr>
          <p:cNvPr id="5" name="Footer Placeholder 3"/>
          <p:cNvSpPr>
            <a:spLocks noGrp="1"/>
          </p:cNvSpPr>
          <p:nvPr>
            <p:ph type="ftr" sz="quarter" idx="3"/>
          </p:nvPr>
        </p:nvSpPr>
        <p:spPr>
          <a:xfrm>
            <a:off x="658292" y="5592196"/>
            <a:ext cx="8918847" cy="228600"/>
          </a:xfrm>
          <a:prstGeom prst="rect">
            <a:avLst/>
          </a:prstGeom>
        </p:spPr>
        <p:txBody>
          <a:bodyPr/>
          <a:lstStyle>
            <a:lvl1pPr>
              <a:defRPr sz="800">
                <a:solidFill>
                  <a:schemeClr val="tx2"/>
                </a:solidFill>
              </a:defRPr>
            </a:lvl1pPr>
          </a:lstStyle>
          <a:p>
            <a:r>
              <a:rPr lang="en-US"/>
              <a:t>SMPG IF - CA Stream 2 - May 23, 2022</a:t>
            </a:r>
            <a:endParaRPr lang="en-GB" dirty="0"/>
          </a:p>
        </p:txBody>
      </p:sp>
      <p:sp>
        <p:nvSpPr>
          <p:cNvPr id="6" name="Slide Number Placeholder 4"/>
          <p:cNvSpPr>
            <a:spLocks noGrp="1"/>
          </p:cNvSpPr>
          <p:nvPr>
            <p:ph type="sldNum" sz="quarter" idx="4"/>
          </p:nvPr>
        </p:nvSpPr>
        <p:spPr>
          <a:xfrm>
            <a:off x="9823251" y="5592196"/>
            <a:ext cx="762000" cy="228600"/>
          </a:xfrm>
          <a:prstGeom prst="rect">
            <a:avLst/>
          </a:prstGeom>
        </p:spPr>
        <p:txBody>
          <a:bodyPr/>
          <a:lstStyle>
            <a:lvl1pPr algn="r">
              <a:defRPr sz="800">
                <a:solidFill>
                  <a:schemeClr val="tx2"/>
                </a:solidFill>
              </a:defRPr>
            </a:lvl1pPr>
          </a:lstStyle>
          <a:p>
            <a:fld id="{F17889F7-7963-4A16-ADF8-FEE4D97DC541}" type="slidenum">
              <a:rPr lang="en-GB" smtClean="0"/>
              <a:pPr/>
              <a:t>‹#›</a:t>
            </a:fld>
            <a:endParaRPr lang="en-GB" dirty="0"/>
          </a:p>
        </p:txBody>
      </p:sp>
      <p:grpSp>
        <p:nvGrpSpPr>
          <p:cNvPr id="2" name="Group 4"/>
          <p:cNvGrpSpPr>
            <a:grpSpLocks noChangeAspect="1"/>
          </p:cNvGrpSpPr>
          <p:nvPr userDrawn="1"/>
        </p:nvGrpSpPr>
        <p:grpSpPr bwMode="auto">
          <a:xfrm>
            <a:off x="287338" y="5559435"/>
            <a:ext cx="288924" cy="288926"/>
            <a:chOff x="181" y="3502"/>
            <a:chExt cx="182" cy="182"/>
          </a:xfrm>
        </p:grpSpPr>
        <p:sp>
          <p:nvSpPr>
            <p:cNvPr id="4" name="Freeform 5"/>
            <p:cNvSpPr>
              <a:spLocks noEditPoints="1"/>
            </p:cNvSpPr>
            <p:nvPr userDrawn="1"/>
          </p:nvSpPr>
          <p:spPr bwMode="auto">
            <a:xfrm>
              <a:off x="181" y="3502"/>
              <a:ext cx="182" cy="182"/>
            </a:xfrm>
            <a:custGeom>
              <a:avLst/>
              <a:gdLst>
                <a:gd name="T0" fmla="*/ 113 w 226"/>
                <a:gd name="T1" fmla="*/ 226 h 226"/>
                <a:gd name="T2" fmla="*/ 112 w 226"/>
                <a:gd name="T3" fmla="*/ 0 h 226"/>
                <a:gd name="T4" fmla="*/ 101 w 226"/>
                <a:gd name="T5" fmla="*/ 6 h 226"/>
                <a:gd name="T6" fmla="*/ 70 w 226"/>
                <a:gd name="T7" fmla="*/ 36 h 226"/>
                <a:gd name="T8" fmla="*/ 77 w 226"/>
                <a:gd name="T9" fmla="*/ 36 h 226"/>
                <a:gd name="T10" fmla="*/ 111 w 226"/>
                <a:gd name="T11" fmla="*/ 36 h 226"/>
                <a:gd name="T12" fmla="*/ 116 w 226"/>
                <a:gd name="T13" fmla="*/ 5 h 226"/>
                <a:gd name="T14" fmla="*/ 149 w 226"/>
                <a:gd name="T15" fmla="*/ 36 h 226"/>
                <a:gd name="T16" fmla="*/ 156 w 226"/>
                <a:gd name="T17" fmla="*/ 36 h 226"/>
                <a:gd name="T18" fmla="*/ 127 w 226"/>
                <a:gd name="T19" fmla="*/ 6 h 226"/>
                <a:gd name="T20" fmla="*/ 156 w 226"/>
                <a:gd name="T21" fmla="*/ 36 h 226"/>
                <a:gd name="T22" fmla="*/ 66 w 226"/>
                <a:gd name="T23" fmla="*/ 42 h 226"/>
                <a:gd name="T24" fmla="*/ 12 w 226"/>
                <a:gd name="T25" fmla="*/ 74 h 226"/>
                <a:gd name="T26" fmla="*/ 32 w 226"/>
                <a:gd name="T27" fmla="*/ 42 h 226"/>
                <a:gd name="T28" fmla="*/ 111 w 226"/>
                <a:gd name="T29" fmla="*/ 74 h 226"/>
                <a:gd name="T30" fmla="*/ 73 w 226"/>
                <a:gd name="T31" fmla="*/ 42 h 226"/>
                <a:gd name="T32" fmla="*/ 153 w 226"/>
                <a:gd name="T33" fmla="*/ 42 h 226"/>
                <a:gd name="T34" fmla="*/ 167 w 226"/>
                <a:gd name="T35" fmla="*/ 74 h 226"/>
                <a:gd name="T36" fmla="*/ 153 w 226"/>
                <a:gd name="T37" fmla="*/ 42 h 226"/>
                <a:gd name="T38" fmla="*/ 214 w 226"/>
                <a:gd name="T39" fmla="*/ 74 h 226"/>
                <a:gd name="T40" fmla="*/ 172 w 226"/>
                <a:gd name="T41" fmla="*/ 74 h 226"/>
                <a:gd name="T42" fmla="*/ 194 w 226"/>
                <a:gd name="T43" fmla="*/ 42 h 226"/>
                <a:gd name="T44" fmla="*/ 221 w 226"/>
                <a:gd name="T45" fmla="*/ 113 h 226"/>
                <a:gd name="T46" fmla="*/ 11 w 226"/>
                <a:gd name="T47" fmla="*/ 147 h 226"/>
                <a:gd name="T48" fmla="*/ 5 w 226"/>
                <a:gd name="T49" fmla="*/ 113 h 226"/>
                <a:gd name="T50" fmla="*/ 216 w 226"/>
                <a:gd name="T51" fmla="*/ 80 h 226"/>
                <a:gd name="T52" fmla="*/ 66 w 226"/>
                <a:gd name="T53" fmla="*/ 184 h 226"/>
                <a:gd name="T54" fmla="*/ 32 w 226"/>
                <a:gd name="T55" fmla="*/ 184 h 226"/>
                <a:gd name="T56" fmla="*/ 12 w 226"/>
                <a:gd name="T57" fmla="*/ 152 h 226"/>
                <a:gd name="T58" fmla="*/ 111 w 226"/>
                <a:gd name="T59" fmla="*/ 184 h 226"/>
                <a:gd name="T60" fmla="*/ 60 w 226"/>
                <a:gd name="T61" fmla="*/ 152 h 226"/>
                <a:gd name="T62" fmla="*/ 167 w 226"/>
                <a:gd name="T63" fmla="*/ 152 h 226"/>
                <a:gd name="T64" fmla="*/ 153 w 226"/>
                <a:gd name="T65" fmla="*/ 184 h 226"/>
                <a:gd name="T66" fmla="*/ 167 w 226"/>
                <a:gd name="T67" fmla="*/ 152 h 226"/>
                <a:gd name="T68" fmla="*/ 194 w 226"/>
                <a:gd name="T69" fmla="*/ 184 h 226"/>
                <a:gd name="T70" fmla="*/ 160 w 226"/>
                <a:gd name="T71" fmla="*/ 184 h 226"/>
                <a:gd name="T72" fmla="*/ 172 w 226"/>
                <a:gd name="T73" fmla="*/ 152 h 226"/>
                <a:gd name="T74" fmla="*/ 70 w 226"/>
                <a:gd name="T75" fmla="*/ 190 h 226"/>
                <a:gd name="T76" fmla="*/ 99 w 226"/>
                <a:gd name="T77" fmla="*/ 220 h 226"/>
                <a:gd name="T78" fmla="*/ 37 w 226"/>
                <a:gd name="T79" fmla="*/ 190 h 226"/>
                <a:gd name="T80" fmla="*/ 111 w 226"/>
                <a:gd name="T81" fmla="*/ 220 h 226"/>
                <a:gd name="T82" fmla="*/ 77 w 226"/>
                <a:gd name="T83" fmla="*/ 190 h 226"/>
                <a:gd name="T84" fmla="*/ 149 w 226"/>
                <a:gd name="T85" fmla="*/ 190 h 226"/>
                <a:gd name="T86" fmla="*/ 116 w 226"/>
                <a:gd name="T87" fmla="*/ 190 h 226"/>
                <a:gd name="T88" fmla="*/ 188 w 226"/>
                <a:gd name="T89" fmla="*/ 190 h 226"/>
                <a:gd name="T90" fmla="*/ 127 w 226"/>
                <a:gd name="T91" fmla="*/ 219 h 226"/>
                <a:gd name="T92" fmla="*/ 189 w 226"/>
                <a:gd name="T93" fmla="*/ 19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6" h="226">
                  <a:moveTo>
                    <a:pt x="112" y="0"/>
                  </a:moveTo>
                  <a:cubicBezTo>
                    <a:pt x="50" y="0"/>
                    <a:pt x="0" y="51"/>
                    <a:pt x="0" y="113"/>
                  </a:cubicBezTo>
                  <a:cubicBezTo>
                    <a:pt x="0" y="176"/>
                    <a:pt x="51" y="226"/>
                    <a:pt x="113" y="226"/>
                  </a:cubicBezTo>
                  <a:cubicBezTo>
                    <a:pt x="176" y="226"/>
                    <a:pt x="226" y="176"/>
                    <a:pt x="226" y="113"/>
                  </a:cubicBezTo>
                  <a:cubicBezTo>
                    <a:pt x="226" y="51"/>
                    <a:pt x="176" y="0"/>
                    <a:pt x="114" y="0"/>
                  </a:cubicBezTo>
                  <a:cubicBezTo>
                    <a:pt x="114" y="0"/>
                    <a:pt x="112" y="0"/>
                    <a:pt x="112" y="0"/>
                  </a:cubicBezTo>
                  <a:close/>
                  <a:moveTo>
                    <a:pt x="38" y="36"/>
                  </a:moveTo>
                  <a:cubicBezTo>
                    <a:pt x="54" y="20"/>
                    <a:pt x="76" y="9"/>
                    <a:pt x="99" y="6"/>
                  </a:cubicBezTo>
                  <a:cubicBezTo>
                    <a:pt x="99" y="6"/>
                    <a:pt x="100" y="6"/>
                    <a:pt x="101" y="6"/>
                  </a:cubicBezTo>
                  <a:cubicBezTo>
                    <a:pt x="100" y="6"/>
                    <a:pt x="99" y="7"/>
                    <a:pt x="99" y="7"/>
                  </a:cubicBezTo>
                  <a:cubicBezTo>
                    <a:pt x="93" y="12"/>
                    <a:pt x="80" y="21"/>
                    <a:pt x="70" y="36"/>
                  </a:cubicBezTo>
                  <a:cubicBezTo>
                    <a:pt x="70" y="36"/>
                    <a:pt x="70" y="36"/>
                    <a:pt x="70" y="36"/>
                  </a:cubicBezTo>
                  <a:cubicBezTo>
                    <a:pt x="70" y="36"/>
                    <a:pt x="39" y="36"/>
                    <a:pt x="37" y="36"/>
                  </a:cubicBezTo>
                  <a:cubicBezTo>
                    <a:pt x="37" y="36"/>
                    <a:pt x="38" y="36"/>
                    <a:pt x="38" y="36"/>
                  </a:cubicBezTo>
                  <a:close/>
                  <a:moveTo>
                    <a:pt x="77" y="36"/>
                  </a:moveTo>
                  <a:cubicBezTo>
                    <a:pt x="87" y="23"/>
                    <a:pt x="97" y="14"/>
                    <a:pt x="105" y="9"/>
                  </a:cubicBezTo>
                  <a:cubicBezTo>
                    <a:pt x="105" y="9"/>
                    <a:pt x="109" y="6"/>
                    <a:pt x="111" y="5"/>
                  </a:cubicBezTo>
                  <a:cubicBezTo>
                    <a:pt x="111" y="7"/>
                    <a:pt x="111" y="36"/>
                    <a:pt x="111" y="36"/>
                  </a:cubicBezTo>
                  <a:cubicBezTo>
                    <a:pt x="110" y="36"/>
                    <a:pt x="78" y="36"/>
                    <a:pt x="77" y="36"/>
                  </a:cubicBezTo>
                  <a:cubicBezTo>
                    <a:pt x="77" y="36"/>
                    <a:pt x="77" y="36"/>
                    <a:pt x="77" y="36"/>
                  </a:cubicBezTo>
                  <a:close/>
                  <a:moveTo>
                    <a:pt x="116" y="5"/>
                  </a:moveTo>
                  <a:cubicBezTo>
                    <a:pt x="117" y="6"/>
                    <a:pt x="122" y="9"/>
                    <a:pt x="122" y="9"/>
                  </a:cubicBezTo>
                  <a:cubicBezTo>
                    <a:pt x="129" y="14"/>
                    <a:pt x="139" y="23"/>
                    <a:pt x="149" y="36"/>
                  </a:cubicBezTo>
                  <a:cubicBezTo>
                    <a:pt x="149" y="36"/>
                    <a:pt x="149" y="36"/>
                    <a:pt x="149" y="36"/>
                  </a:cubicBezTo>
                  <a:cubicBezTo>
                    <a:pt x="148" y="36"/>
                    <a:pt x="116" y="36"/>
                    <a:pt x="116" y="36"/>
                  </a:cubicBezTo>
                  <a:cubicBezTo>
                    <a:pt x="116" y="36"/>
                    <a:pt x="116" y="7"/>
                    <a:pt x="116" y="5"/>
                  </a:cubicBezTo>
                  <a:close/>
                  <a:moveTo>
                    <a:pt x="156" y="36"/>
                  </a:moveTo>
                  <a:cubicBezTo>
                    <a:pt x="149" y="25"/>
                    <a:pt x="139" y="16"/>
                    <a:pt x="127" y="7"/>
                  </a:cubicBezTo>
                  <a:cubicBezTo>
                    <a:pt x="127" y="7"/>
                    <a:pt x="126" y="6"/>
                    <a:pt x="125" y="6"/>
                  </a:cubicBezTo>
                  <a:cubicBezTo>
                    <a:pt x="126" y="6"/>
                    <a:pt x="127" y="6"/>
                    <a:pt x="127" y="6"/>
                  </a:cubicBezTo>
                  <a:cubicBezTo>
                    <a:pt x="151" y="9"/>
                    <a:pt x="172" y="19"/>
                    <a:pt x="188" y="36"/>
                  </a:cubicBezTo>
                  <a:cubicBezTo>
                    <a:pt x="188" y="36"/>
                    <a:pt x="189" y="36"/>
                    <a:pt x="189" y="36"/>
                  </a:cubicBezTo>
                  <a:cubicBezTo>
                    <a:pt x="187" y="36"/>
                    <a:pt x="156" y="36"/>
                    <a:pt x="156" y="36"/>
                  </a:cubicBezTo>
                  <a:cubicBezTo>
                    <a:pt x="156" y="36"/>
                    <a:pt x="156" y="36"/>
                    <a:pt x="156" y="36"/>
                  </a:cubicBezTo>
                  <a:close/>
                  <a:moveTo>
                    <a:pt x="67" y="42"/>
                  </a:moveTo>
                  <a:cubicBezTo>
                    <a:pt x="66" y="42"/>
                    <a:pt x="66" y="42"/>
                    <a:pt x="66" y="42"/>
                  </a:cubicBezTo>
                  <a:cubicBezTo>
                    <a:pt x="60" y="52"/>
                    <a:pt x="56" y="63"/>
                    <a:pt x="54" y="74"/>
                  </a:cubicBezTo>
                  <a:cubicBezTo>
                    <a:pt x="54" y="74"/>
                    <a:pt x="54" y="74"/>
                    <a:pt x="54" y="74"/>
                  </a:cubicBezTo>
                  <a:cubicBezTo>
                    <a:pt x="53" y="74"/>
                    <a:pt x="13" y="74"/>
                    <a:pt x="12" y="74"/>
                  </a:cubicBezTo>
                  <a:cubicBezTo>
                    <a:pt x="13" y="74"/>
                    <a:pt x="13" y="74"/>
                    <a:pt x="13" y="74"/>
                  </a:cubicBezTo>
                  <a:cubicBezTo>
                    <a:pt x="17" y="62"/>
                    <a:pt x="24" y="51"/>
                    <a:pt x="32" y="42"/>
                  </a:cubicBezTo>
                  <a:cubicBezTo>
                    <a:pt x="32" y="42"/>
                    <a:pt x="32" y="42"/>
                    <a:pt x="32" y="42"/>
                  </a:cubicBezTo>
                  <a:cubicBezTo>
                    <a:pt x="32" y="42"/>
                    <a:pt x="65" y="42"/>
                    <a:pt x="67" y="42"/>
                  </a:cubicBezTo>
                  <a:close/>
                  <a:moveTo>
                    <a:pt x="111" y="42"/>
                  </a:moveTo>
                  <a:cubicBezTo>
                    <a:pt x="111" y="43"/>
                    <a:pt x="111" y="73"/>
                    <a:pt x="111" y="74"/>
                  </a:cubicBezTo>
                  <a:cubicBezTo>
                    <a:pt x="110" y="74"/>
                    <a:pt x="60" y="74"/>
                    <a:pt x="60" y="74"/>
                  </a:cubicBezTo>
                  <a:cubicBezTo>
                    <a:pt x="60" y="74"/>
                    <a:pt x="60" y="74"/>
                    <a:pt x="60" y="74"/>
                  </a:cubicBezTo>
                  <a:cubicBezTo>
                    <a:pt x="62" y="63"/>
                    <a:pt x="67" y="52"/>
                    <a:pt x="73" y="42"/>
                  </a:cubicBezTo>
                  <a:cubicBezTo>
                    <a:pt x="73" y="42"/>
                    <a:pt x="73" y="42"/>
                    <a:pt x="73" y="42"/>
                  </a:cubicBezTo>
                  <a:cubicBezTo>
                    <a:pt x="73" y="42"/>
                    <a:pt x="110" y="42"/>
                    <a:pt x="111" y="42"/>
                  </a:cubicBezTo>
                  <a:close/>
                  <a:moveTo>
                    <a:pt x="153" y="42"/>
                  </a:moveTo>
                  <a:cubicBezTo>
                    <a:pt x="153" y="42"/>
                    <a:pt x="153" y="42"/>
                    <a:pt x="153" y="42"/>
                  </a:cubicBezTo>
                  <a:cubicBezTo>
                    <a:pt x="160" y="52"/>
                    <a:pt x="164" y="63"/>
                    <a:pt x="167" y="74"/>
                  </a:cubicBezTo>
                  <a:cubicBezTo>
                    <a:pt x="167" y="74"/>
                    <a:pt x="167" y="74"/>
                    <a:pt x="167" y="74"/>
                  </a:cubicBezTo>
                  <a:cubicBezTo>
                    <a:pt x="166" y="74"/>
                    <a:pt x="116" y="74"/>
                    <a:pt x="116" y="74"/>
                  </a:cubicBezTo>
                  <a:cubicBezTo>
                    <a:pt x="116" y="73"/>
                    <a:pt x="116" y="43"/>
                    <a:pt x="116" y="42"/>
                  </a:cubicBezTo>
                  <a:cubicBezTo>
                    <a:pt x="116" y="42"/>
                    <a:pt x="153" y="42"/>
                    <a:pt x="153" y="42"/>
                  </a:cubicBezTo>
                  <a:close/>
                  <a:moveTo>
                    <a:pt x="194" y="42"/>
                  </a:moveTo>
                  <a:cubicBezTo>
                    <a:pt x="194" y="42"/>
                    <a:pt x="194" y="42"/>
                    <a:pt x="194" y="42"/>
                  </a:cubicBezTo>
                  <a:cubicBezTo>
                    <a:pt x="202" y="51"/>
                    <a:pt x="209" y="62"/>
                    <a:pt x="214" y="74"/>
                  </a:cubicBezTo>
                  <a:cubicBezTo>
                    <a:pt x="214" y="74"/>
                    <a:pt x="214" y="74"/>
                    <a:pt x="214" y="74"/>
                  </a:cubicBezTo>
                  <a:cubicBezTo>
                    <a:pt x="213" y="74"/>
                    <a:pt x="173" y="74"/>
                    <a:pt x="172" y="74"/>
                  </a:cubicBezTo>
                  <a:cubicBezTo>
                    <a:pt x="172" y="74"/>
                    <a:pt x="172" y="74"/>
                    <a:pt x="172" y="74"/>
                  </a:cubicBezTo>
                  <a:cubicBezTo>
                    <a:pt x="170" y="63"/>
                    <a:pt x="166" y="52"/>
                    <a:pt x="160" y="42"/>
                  </a:cubicBezTo>
                  <a:cubicBezTo>
                    <a:pt x="160" y="42"/>
                    <a:pt x="160" y="42"/>
                    <a:pt x="160" y="42"/>
                  </a:cubicBezTo>
                  <a:cubicBezTo>
                    <a:pt x="161" y="42"/>
                    <a:pt x="194" y="42"/>
                    <a:pt x="194" y="42"/>
                  </a:cubicBezTo>
                  <a:close/>
                  <a:moveTo>
                    <a:pt x="216" y="80"/>
                  </a:moveTo>
                  <a:cubicBezTo>
                    <a:pt x="216" y="80"/>
                    <a:pt x="216" y="80"/>
                    <a:pt x="216" y="80"/>
                  </a:cubicBezTo>
                  <a:cubicBezTo>
                    <a:pt x="219" y="90"/>
                    <a:pt x="221" y="102"/>
                    <a:pt x="221" y="113"/>
                  </a:cubicBezTo>
                  <a:cubicBezTo>
                    <a:pt x="221" y="125"/>
                    <a:pt x="219" y="136"/>
                    <a:pt x="216" y="147"/>
                  </a:cubicBezTo>
                  <a:cubicBezTo>
                    <a:pt x="216" y="147"/>
                    <a:pt x="216" y="147"/>
                    <a:pt x="216" y="147"/>
                  </a:cubicBezTo>
                  <a:cubicBezTo>
                    <a:pt x="215" y="147"/>
                    <a:pt x="11" y="147"/>
                    <a:pt x="11" y="147"/>
                  </a:cubicBezTo>
                  <a:cubicBezTo>
                    <a:pt x="10" y="147"/>
                    <a:pt x="10" y="147"/>
                    <a:pt x="10" y="147"/>
                  </a:cubicBezTo>
                  <a:cubicBezTo>
                    <a:pt x="10" y="147"/>
                    <a:pt x="10" y="147"/>
                    <a:pt x="10" y="147"/>
                  </a:cubicBezTo>
                  <a:cubicBezTo>
                    <a:pt x="7" y="136"/>
                    <a:pt x="5" y="125"/>
                    <a:pt x="5" y="113"/>
                  </a:cubicBezTo>
                  <a:cubicBezTo>
                    <a:pt x="5" y="102"/>
                    <a:pt x="7" y="90"/>
                    <a:pt x="10" y="80"/>
                  </a:cubicBezTo>
                  <a:cubicBezTo>
                    <a:pt x="10" y="80"/>
                    <a:pt x="10" y="80"/>
                    <a:pt x="10" y="80"/>
                  </a:cubicBezTo>
                  <a:cubicBezTo>
                    <a:pt x="11" y="80"/>
                    <a:pt x="215" y="80"/>
                    <a:pt x="216" y="80"/>
                  </a:cubicBezTo>
                  <a:close/>
                  <a:moveTo>
                    <a:pt x="54" y="152"/>
                  </a:moveTo>
                  <a:cubicBezTo>
                    <a:pt x="54" y="152"/>
                    <a:pt x="54" y="152"/>
                    <a:pt x="54" y="152"/>
                  </a:cubicBezTo>
                  <a:cubicBezTo>
                    <a:pt x="56" y="163"/>
                    <a:pt x="60" y="174"/>
                    <a:pt x="66" y="184"/>
                  </a:cubicBezTo>
                  <a:cubicBezTo>
                    <a:pt x="66" y="184"/>
                    <a:pt x="66" y="184"/>
                    <a:pt x="67" y="184"/>
                  </a:cubicBezTo>
                  <a:cubicBezTo>
                    <a:pt x="65" y="184"/>
                    <a:pt x="32" y="184"/>
                    <a:pt x="32" y="184"/>
                  </a:cubicBezTo>
                  <a:cubicBezTo>
                    <a:pt x="32" y="184"/>
                    <a:pt x="32" y="184"/>
                    <a:pt x="32" y="184"/>
                  </a:cubicBezTo>
                  <a:cubicBezTo>
                    <a:pt x="32" y="184"/>
                    <a:pt x="32" y="184"/>
                    <a:pt x="32" y="184"/>
                  </a:cubicBezTo>
                  <a:cubicBezTo>
                    <a:pt x="24" y="175"/>
                    <a:pt x="17" y="164"/>
                    <a:pt x="13" y="152"/>
                  </a:cubicBezTo>
                  <a:cubicBezTo>
                    <a:pt x="13" y="152"/>
                    <a:pt x="13" y="152"/>
                    <a:pt x="12" y="152"/>
                  </a:cubicBezTo>
                  <a:cubicBezTo>
                    <a:pt x="13" y="152"/>
                    <a:pt x="53" y="152"/>
                    <a:pt x="54" y="152"/>
                  </a:cubicBezTo>
                  <a:close/>
                  <a:moveTo>
                    <a:pt x="111" y="152"/>
                  </a:moveTo>
                  <a:cubicBezTo>
                    <a:pt x="111" y="153"/>
                    <a:pt x="111" y="183"/>
                    <a:pt x="111" y="184"/>
                  </a:cubicBezTo>
                  <a:cubicBezTo>
                    <a:pt x="110" y="184"/>
                    <a:pt x="73" y="184"/>
                    <a:pt x="73" y="184"/>
                  </a:cubicBezTo>
                  <a:cubicBezTo>
                    <a:pt x="73" y="184"/>
                    <a:pt x="73" y="184"/>
                    <a:pt x="73" y="184"/>
                  </a:cubicBezTo>
                  <a:cubicBezTo>
                    <a:pt x="67" y="174"/>
                    <a:pt x="62" y="163"/>
                    <a:pt x="60" y="152"/>
                  </a:cubicBezTo>
                  <a:cubicBezTo>
                    <a:pt x="60" y="152"/>
                    <a:pt x="60" y="152"/>
                    <a:pt x="60" y="152"/>
                  </a:cubicBezTo>
                  <a:cubicBezTo>
                    <a:pt x="60" y="152"/>
                    <a:pt x="110" y="152"/>
                    <a:pt x="111" y="152"/>
                  </a:cubicBezTo>
                  <a:close/>
                  <a:moveTo>
                    <a:pt x="167" y="152"/>
                  </a:moveTo>
                  <a:cubicBezTo>
                    <a:pt x="167" y="152"/>
                    <a:pt x="167" y="152"/>
                    <a:pt x="167" y="152"/>
                  </a:cubicBezTo>
                  <a:cubicBezTo>
                    <a:pt x="164" y="163"/>
                    <a:pt x="160" y="174"/>
                    <a:pt x="153" y="184"/>
                  </a:cubicBezTo>
                  <a:cubicBezTo>
                    <a:pt x="153" y="184"/>
                    <a:pt x="153" y="184"/>
                    <a:pt x="153" y="184"/>
                  </a:cubicBezTo>
                  <a:cubicBezTo>
                    <a:pt x="153" y="184"/>
                    <a:pt x="116" y="184"/>
                    <a:pt x="116" y="184"/>
                  </a:cubicBezTo>
                  <a:cubicBezTo>
                    <a:pt x="116" y="183"/>
                    <a:pt x="116" y="153"/>
                    <a:pt x="116" y="152"/>
                  </a:cubicBezTo>
                  <a:cubicBezTo>
                    <a:pt x="116" y="152"/>
                    <a:pt x="166" y="152"/>
                    <a:pt x="167" y="152"/>
                  </a:cubicBezTo>
                  <a:close/>
                  <a:moveTo>
                    <a:pt x="214" y="152"/>
                  </a:moveTo>
                  <a:cubicBezTo>
                    <a:pt x="214" y="152"/>
                    <a:pt x="214" y="152"/>
                    <a:pt x="214" y="152"/>
                  </a:cubicBezTo>
                  <a:cubicBezTo>
                    <a:pt x="209" y="164"/>
                    <a:pt x="202" y="175"/>
                    <a:pt x="194" y="184"/>
                  </a:cubicBezTo>
                  <a:cubicBezTo>
                    <a:pt x="194" y="184"/>
                    <a:pt x="194" y="184"/>
                    <a:pt x="194" y="184"/>
                  </a:cubicBezTo>
                  <a:cubicBezTo>
                    <a:pt x="194" y="184"/>
                    <a:pt x="161" y="184"/>
                    <a:pt x="160" y="184"/>
                  </a:cubicBezTo>
                  <a:cubicBezTo>
                    <a:pt x="160" y="184"/>
                    <a:pt x="160" y="184"/>
                    <a:pt x="160" y="184"/>
                  </a:cubicBezTo>
                  <a:cubicBezTo>
                    <a:pt x="160" y="184"/>
                    <a:pt x="160" y="184"/>
                    <a:pt x="160" y="184"/>
                  </a:cubicBezTo>
                  <a:cubicBezTo>
                    <a:pt x="166" y="174"/>
                    <a:pt x="170" y="163"/>
                    <a:pt x="172" y="152"/>
                  </a:cubicBezTo>
                  <a:cubicBezTo>
                    <a:pt x="172" y="152"/>
                    <a:pt x="172" y="152"/>
                    <a:pt x="172" y="152"/>
                  </a:cubicBezTo>
                  <a:cubicBezTo>
                    <a:pt x="173" y="152"/>
                    <a:pt x="213" y="152"/>
                    <a:pt x="214" y="152"/>
                  </a:cubicBezTo>
                  <a:close/>
                  <a:moveTo>
                    <a:pt x="70" y="190"/>
                  </a:moveTo>
                  <a:cubicBezTo>
                    <a:pt x="70" y="190"/>
                    <a:pt x="70" y="190"/>
                    <a:pt x="70" y="190"/>
                  </a:cubicBezTo>
                  <a:cubicBezTo>
                    <a:pt x="78" y="201"/>
                    <a:pt x="87" y="210"/>
                    <a:pt x="99" y="219"/>
                  </a:cubicBezTo>
                  <a:cubicBezTo>
                    <a:pt x="99" y="219"/>
                    <a:pt x="100" y="220"/>
                    <a:pt x="101" y="220"/>
                  </a:cubicBezTo>
                  <a:cubicBezTo>
                    <a:pt x="100" y="220"/>
                    <a:pt x="99" y="220"/>
                    <a:pt x="99" y="220"/>
                  </a:cubicBezTo>
                  <a:cubicBezTo>
                    <a:pt x="99" y="220"/>
                    <a:pt x="99" y="220"/>
                    <a:pt x="99" y="220"/>
                  </a:cubicBezTo>
                  <a:cubicBezTo>
                    <a:pt x="76" y="217"/>
                    <a:pt x="55" y="207"/>
                    <a:pt x="38" y="190"/>
                  </a:cubicBezTo>
                  <a:cubicBezTo>
                    <a:pt x="38" y="190"/>
                    <a:pt x="37" y="190"/>
                    <a:pt x="37" y="190"/>
                  </a:cubicBezTo>
                  <a:cubicBezTo>
                    <a:pt x="39" y="190"/>
                    <a:pt x="70" y="190"/>
                    <a:pt x="70" y="190"/>
                  </a:cubicBezTo>
                  <a:close/>
                  <a:moveTo>
                    <a:pt x="111" y="190"/>
                  </a:moveTo>
                  <a:cubicBezTo>
                    <a:pt x="111" y="190"/>
                    <a:pt x="111" y="219"/>
                    <a:pt x="111" y="220"/>
                  </a:cubicBezTo>
                  <a:cubicBezTo>
                    <a:pt x="110" y="220"/>
                    <a:pt x="105" y="217"/>
                    <a:pt x="105" y="217"/>
                  </a:cubicBezTo>
                  <a:cubicBezTo>
                    <a:pt x="97" y="212"/>
                    <a:pt x="87" y="203"/>
                    <a:pt x="77" y="190"/>
                  </a:cubicBezTo>
                  <a:cubicBezTo>
                    <a:pt x="77" y="190"/>
                    <a:pt x="77" y="190"/>
                    <a:pt x="77" y="190"/>
                  </a:cubicBezTo>
                  <a:cubicBezTo>
                    <a:pt x="78" y="190"/>
                    <a:pt x="110" y="190"/>
                    <a:pt x="111" y="190"/>
                  </a:cubicBezTo>
                  <a:close/>
                  <a:moveTo>
                    <a:pt x="149" y="190"/>
                  </a:moveTo>
                  <a:cubicBezTo>
                    <a:pt x="149" y="190"/>
                    <a:pt x="149" y="190"/>
                    <a:pt x="149" y="190"/>
                  </a:cubicBezTo>
                  <a:cubicBezTo>
                    <a:pt x="139" y="203"/>
                    <a:pt x="129" y="212"/>
                    <a:pt x="122" y="217"/>
                  </a:cubicBezTo>
                  <a:cubicBezTo>
                    <a:pt x="122" y="217"/>
                    <a:pt x="117" y="219"/>
                    <a:pt x="116" y="220"/>
                  </a:cubicBezTo>
                  <a:cubicBezTo>
                    <a:pt x="116" y="219"/>
                    <a:pt x="116" y="190"/>
                    <a:pt x="116" y="190"/>
                  </a:cubicBezTo>
                  <a:cubicBezTo>
                    <a:pt x="116" y="190"/>
                    <a:pt x="148" y="190"/>
                    <a:pt x="149" y="190"/>
                  </a:cubicBezTo>
                  <a:close/>
                  <a:moveTo>
                    <a:pt x="189" y="190"/>
                  </a:moveTo>
                  <a:cubicBezTo>
                    <a:pt x="189" y="190"/>
                    <a:pt x="188" y="190"/>
                    <a:pt x="188" y="190"/>
                  </a:cubicBezTo>
                  <a:cubicBezTo>
                    <a:pt x="172" y="206"/>
                    <a:pt x="150" y="217"/>
                    <a:pt x="127" y="220"/>
                  </a:cubicBezTo>
                  <a:cubicBezTo>
                    <a:pt x="127" y="220"/>
                    <a:pt x="126" y="220"/>
                    <a:pt x="125" y="220"/>
                  </a:cubicBezTo>
                  <a:cubicBezTo>
                    <a:pt x="126" y="220"/>
                    <a:pt x="127" y="219"/>
                    <a:pt x="127" y="219"/>
                  </a:cubicBezTo>
                  <a:cubicBezTo>
                    <a:pt x="134" y="214"/>
                    <a:pt x="146" y="205"/>
                    <a:pt x="156" y="190"/>
                  </a:cubicBezTo>
                  <a:cubicBezTo>
                    <a:pt x="156" y="190"/>
                    <a:pt x="156" y="190"/>
                    <a:pt x="156" y="190"/>
                  </a:cubicBezTo>
                  <a:cubicBezTo>
                    <a:pt x="156" y="190"/>
                    <a:pt x="187" y="190"/>
                    <a:pt x="189" y="190"/>
                  </a:cubicBez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 name="Freeform 6"/>
            <p:cNvSpPr>
              <a:spLocks/>
            </p:cNvSpPr>
            <p:nvPr userDrawn="1"/>
          </p:nvSpPr>
          <p:spPr bwMode="auto">
            <a:xfrm>
              <a:off x="268" y="3574"/>
              <a:ext cx="22" cy="37"/>
            </a:xfrm>
            <a:custGeom>
              <a:avLst/>
              <a:gdLst>
                <a:gd name="T0" fmla="*/ 27 w 27"/>
                <a:gd name="T1" fmla="*/ 1 h 47"/>
                <a:gd name="T2" fmla="*/ 22 w 27"/>
                <a:gd name="T3" fmla="*/ 10 h 47"/>
                <a:gd name="T4" fmla="*/ 14 w 27"/>
                <a:gd name="T5" fmla="*/ 38 h 47"/>
                <a:gd name="T6" fmla="*/ 14 w 27"/>
                <a:gd name="T7" fmla="*/ 47 h 47"/>
                <a:gd name="T8" fmla="*/ 14 w 27"/>
                <a:gd name="T9" fmla="*/ 47 h 47"/>
                <a:gd name="T10" fmla="*/ 0 w 27"/>
                <a:gd name="T11" fmla="*/ 47 h 47"/>
                <a:gd name="T12" fmla="*/ 0 w 27"/>
                <a:gd name="T13" fmla="*/ 47 h 47"/>
                <a:gd name="T14" fmla="*/ 4 w 27"/>
                <a:gd name="T15" fmla="*/ 39 h 47"/>
                <a:gd name="T16" fmla="*/ 12 w 27"/>
                <a:gd name="T17" fmla="*/ 10 h 47"/>
                <a:gd name="T18" fmla="*/ 13 w 27"/>
                <a:gd name="T19" fmla="*/ 1 h 47"/>
                <a:gd name="T20" fmla="*/ 13 w 27"/>
                <a:gd name="T21" fmla="*/ 0 h 47"/>
                <a:gd name="T22" fmla="*/ 27 w 27"/>
                <a:gd name="T23" fmla="*/ 0 h 47"/>
                <a:gd name="T24" fmla="*/ 27 w 27"/>
                <a:gd name="T25"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47">
                  <a:moveTo>
                    <a:pt x="27" y="1"/>
                  </a:moveTo>
                  <a:cubicBezTo>
                    <a:pt x="25" y="2"/>
                    <a:pt x="24" y="5"/>
                    <a:pt x="22" y="10"/>
                  </a:cubicBezTo>
                  <a:cubicBezTo>
                    <a:pt x="14" y="38"/>
                    <a:pt x="14" y="38"/>
                    <a:pt x="14" y="38"/>
                  </a:cubicBezTo>
                  <a:cubicBezTo>
                    <a:pt x="13" y="44"/>
                    <a:pt x="13" y="46"/>
                    <a:pt x="14" y="47"/>
                  </a:cubicBezTo>
                  <a:cubicBezTo>
                    <a:pt x="14" y="47"/>
                    <a:pt x="14" y="47"/>
                    <a:pt x="14" y="47"/>
                  </a:cubicBezTo>
                  <a:cubicBezTo>
                    <a:pt x="0" y="47"/>
                    <a:pt x="0" y="47"/>
                    <a:pt x="0" y="47"/>
                  </a:cubicBezTo>
                  <a:cubicBezTo>
                    <a:pt x="0" y="47"/>
                    <a:pt x="0" y="47"/>
                    <a:pt x="0" y="47"/>
                  </a:cubicBezTo>
                  <a:cubicBezTo>
                    <a:pt x="2" y="46"/>
                    <a:pt x="2" y="44"/>
                    <a:pt x="4" y="39"/>
                  </a:cubicBezTo>
                  <a:cubicBezTo>
                    <a:pt x="12" y="10"/>
                    <a:pt x="12" y="10"/>
                    <a:pt x="12" y="10"/>
                  </a:cubicBezTo>
                  <a:cubicBezTo>
                    <a:pt x="14" y="5"/>
                    <a:pt x="14" y="2"/>
                    <a:pt x="13" y="1"/>
                  </a:cubicBezTo>
                  <a:cubicBezTo>
                    <a:pt x="13" y="0"/>
                    <a:pt x="13" y="0"/>
                    <a:pt x="13" y="0"/>
                  </a:cubicBezTo>
                  <a:cubicBezTo>
                    <a:pt x="27" y="0"/>
                    <a:pt x="27" y="0"/>
                    <a:pt x="27" y="0"/>
                  </a:cubicBezTo>
                  <a:lnTo>
                    <a:pt x="27" y="1"/>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 name="Freeform 7"/>
            <p:cNvSpPr>
              <a:spLocks/>
            </p:cNvSpPr>
            <p:nvPr userDrawn="1"/>
          </p:nvSpPr>
          <p:spPr bwMode="auto">
            <a:xfrm>
              <a:off x="193" y="3573"/>
              <a:ext cx="27" cy="39"/>
            </a:xfrm>
            <a:custGeom>
              <a:avLst/>
              <a:gdLst>
                <a:gd name="T0" fmla="*/ 2 w 34"/>
                <a:gd name="T1" fmla="*/ 36 h 49"/>
                <a:gd name="T2" fmla="*/ 15 w 34"/>
                <a:gd name="T3" fmla="*/ 46 h 49"/>
                <a:gd name="T4" fmla="*/ 23 w 34"/>
                <a:gd name="T5" fmla="*/ 38 h 49"/>
                <a:gd name="T6" fmla="*/ 17 w 34"/>
                <a:gd name="T7" fmla="*/ 29 h 49"/>
                <a:gd name="T8" fmla="*/ 15 w 34"/>
                <a:gd name="T9" fmla="*/ 27 h 49"/>
                <a:gd name="T10" fmla="*/ 6 w 34"/>
                <a:gd name="T11" fmla="*/ 15 h 49"/>
                <a:gd name="T12" fmla="*/ 22 w 34"/>
                <a:gd name="T13" fmla="*/ 1 h 49"/>
                <a:gd name="T14" fmla="*/ 30 w 34"/>
                <a:gd name="T15" fmla="*/ 1 h 49"/>
                <a:gd name="T16" fmla="*/ 34 w 34"/>
                <a:gd name="T17" fmla="*/ 3 h 49"/>
                <a:gd name="T18" fmla="*/ 32 w 34"/>
                <a:gd name="T19" fmla="*/ 11 h 49"/>
                <a:gd name="T20" fmla="*/ 32 w 34"/>
                <a:gd name="T21" fmla="*/ 11 h 49"/>
                <a:gd name="T22" fmla="*/ 21 w 34"/>
                <a:gd name="T23" fmla="*/ 4 h 49"/>
                <a:gd name="T24" fmla="*/ 14 w 34"/>
                <a:gd name="T25" fmla="*/ 11 h 49"/>
                <a:gd name="T26" fmla="*/ 20 w 34"/>
                <a:gd name="T27" fmla="*/ 20 h 49"/>
                <a:gd name="T28" fmla="*/ 22 w 34"/>
                <a:gd name="T29" fmla="*/ 21 h 49"/>
                <a:gd name="T30" fmla="*/ 32 w 34"/>
                <a:gd name="T31" fmla="*/ 34 h 49"/>
                <a:gd name="T32" fmla="*/ 14 w 34"/>
                <a:gd name="T33" fmla="*/ 49 h 49"/>
                <a:gd name="T34" fmla="*/ 0 w 34"/>
                <a:gd name="T35" fmla="*/ 45 h 49"/>
                <a:gd name="T36" fmla="*/ 2 w 34"/>
                <a:gd name="T37" fmla="*/ 3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 h="49">
                  <a:moveTo>
                    <a:pt x="2" y="36"/>
                  </a:moveTo>
                  <a:cubicBezTo>
                    <a:pt x="3" y="43"/>
                    <a:pt x="7" y="46"/>
                    <a:pt x="15" y="46"/>
                  </a:cubicBezTo>
                  <a:cubicBezTo>
                    <a:pt x="20" y="46"/>
                    <a:pt x="23" y="42"/>
                    <a:pt x="23" y="38"/>
                  </a:cubicBezTo>
                  <a:cubicBezTo>
                    <a:pt x="23" y="34"/>
                    <a:pt x="21" y="32"/>
                    <a:pt x="17" y="29"/>
                  </a:cubicBezTo>
                  <a:cubicBezTo>
                    <a:pt x="15" y="27"/>
                    <a:pt x="15" y="27"/>
                    <a:pt x="15" y="27"/>
                  </a:cubicBezTo>
                  <a:cubicBezTo>
                    <a:pt x="10" y="24"/>
                    <a:pt x="6" y="21"/>
                    <a:pt x="6" y="15"/>
                  </a:cubicBezTo>
                  <a:cubicBezTo>
                    <a:pt x="6" y="6"/>
                    <a:pt x="13" y="1"/>
                    <a:pt x="22" y="1"/>
                  </a:cubicBezTo>
                  <a:cubicBezTo>
                    <a:pt x="25" y="0"/>
                    <a:pt x="28" y="1"/>
                    <a:pt x="30" y="1"/>
                  </a:cubicBezTo>
                  <a:cubicBezTo>
                    <a:pt x="32" y="2"/>
                    <a:pt x="34" y="2"/>
                    <a:pt x="34" y="3"/>
                  </a:cubicBezTo>
                  <a:cubicBezTo>
                    <a:pt x="32" y="11"/>
                    <a:pt x="32" y="11"/>
                    <a:pt x="32" y="11"/>
                  </a:cubicBezTo>
                  <a:cubicBezTo>
                    <a:pt x="32" y="11"/>
                    <a:pt x="32" y="11"/>
                    <a:pt x="32" y="11"/>
                  </a:cubicBezTo>
                  <a:cubicBezTo>
                    <a:pt x="30" y="6"/>
                    <a:pt x="28" y="3"/>
                    <a:pt x="21" y="4"/>
                  </a:cubicBezTo>
                  <a:cubicBezTo>
                    <a:pt x="16" y="4"/>
                    <a:pt x="14" y="8"/>
                    <a:pt x="14" y="11"/>
                  </a:cubicBezTo>
                  <a:cubicBezTo>
                    <a:pt x="14" y="15"/>
                    <a:pt x="16" y="17"/>
                    <a:pt x="20" y="20"/>
                  </a:cubicBezTo>
                  <a:cubicBezTo>
                    <a:pt x="22" y="21"/>
                    <a:pt x="22" y="21"/>
                    <a:pt x="22" y="21"/>
                  </a:cubicBezTo>
                  <a:cubicBezTo>
                    <a:pt x="27" y="24"/>
                    <a:pt x="32" y="28"/>
                    <a:pt x="32" y="34"/>
                  </a:cubicBezTo>
                  <a:cubicBezTo>
                    <a:pt x="32" y="43"/>
                    <a:pt x="24" y="49"/>
                    <a:pt x="14" y="49"/>
                  </a:cubicBezTo>
                  <a:cubicBezTo>
                    <a:pt x="7" y="49"/>
                    <a:pt x="2" y="47"/>
                    <a:pt x="0" y="45"/>
                  </a:cubicBezTo>
                  <a:cubicBezTo>
                    <a:pt x="0" y="44"/>
                    <a:pt x="1" y="40"/>
                    <a:pt x="2" y="36"/>
                  </a:cubicBez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0" name="Freeform 8"/>
            <p:cNvSpPr>
              <a:spLocks/>
            </p:cNvSpPr>
            <p:nvPr userDrawn="1"/>
          </p:nvSpPr>
          <p:spPr bwMode="auto">
            <a:xfrm>
              <a:off x="288" y="3574"/>
              <a:ext cx="34" cy="37"/>
            </a:xfrm>
            <a:custGeom>
              <a:avLst/>
              <a:gdLst>
                <a:gd name="T0" fmla="*/ 42 w 42"/>
                <a:gd name="T1" fmla="*/ 0 h 47"/>
                <a:gd name="T2" fmla="*/ 40 w 42"/>
                <a:gd name="T3" fmla="*/ 9 h 47"/>
                <a:gd name="T4" fmla="*/ 39 w 42"/>
                <a:gd name="T5" fmla="*/ 9 h 47"/>
                <a:gd name="T6" fmla="*/ 28 w 42"/>
                <a:gd name="T7" fmla="*/ 4 h 47"/>
                <a:gd name="T8" fmla="*/ 27 w 42"/>
                <a:gd name="T9" fmla="*/ 4 h 47"/>
                <a:gd name="T10" fmla="*/ 23 w 42"/>
                <a:gd name="T11" fmla="*/ 7 h 47"/>
                <a:gd name="T12" fmla="*/ 19 w 42"/>
                <a:gd name="T13" fmla="*/ 22 h 47"/>
                <a:gd name="T14" fmla="*/ 21 w 42"/>
                <a:gd name="T15" fmla="*/ 22 h 47"/>
                <a:gd name="T16" fmla="*/ 33 w 42"/>
                <a:gd name="T17" fmla="*/ 20 h 47"/>
                <a:gd name="T18" fmla="*/ 34 w 42"/>
                <a:gd name="T19" fmla="*/ 20 h 47"/>
                <a:gd name="T20" fmla="*/ 31 w 42"/>
                <a:gd name="T21" fmla="*/ 29 h 47"/>
                <a:gd name="T22" fmla="*/ 31 w 42"/>
                <a:gd name="T23" fmla="*/ 29 h 47"/>
                <a:gd name="T24" fmla="*/ 20 w 42"/>
                <a:gd name="T25" fmla="*/ 25 h 47"/>
                <a:gd name="T26" fmla="*/ 18 w 42"/>
                <a:gd name="T27" fmla="*/ 25 h 47"/>
                <a:gd name="T28" fmla="*/ 15 w 42"/>
                <a:gd name="T29" fmla="*/ 38 h 47"/>
                <a:gd name="T30" fmla="*/ 14 w 42"/>
                <a:gd name="T31" fmla="*/ 47 h 47"/>
                <a:gd name="T32" fmla="*/ 14 w 42"/>
                <a:gd name="T33" fmla="*/ 47 h 47"/>
                <a:gd name="T34" fmla="*/ 0 w 42"/>
                <a:gd name="T35" fmla="*/ 47 h 47"/>
                <a:gd name="T36" fmla="*/ 0 w 42"/>
                <a:gd name="T37" fmla="*/ 47 h 47"/>
                <a:gd name="T38" fmla="*/ 5 w 42"/>
                <a:gd name="T39" fmla="*/ 38 h 47"/>
                <a:gd name="T40" fmla="*/ 13 w 42"/>
                <a:gd name="T41" fmla="*/ 10 h 47"/>
                <a:gd name="T42" fmla="*/ 14 w 42"/>
                <a:gd name="T43" fmla="*/ 1 h 47"/>
                <a:gd name="T44" fmla="*/ 13 w 42"/>
                <a:gd name="T45" fmla="*/ 0 h 47"/>
                <a:gd name="T46" fmla="*/ 42 w 42"/>
                <a:gd name="T4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 h="47">
                  <a:moveTo>
                    <a:pt x="42" y="0"/>
                  </a:moveTo>
                  <a:cubicBezTo>
                    <a:pt x="42" y="2"/>
                    <a:pt x="41" y="6"/>
                    <a:pt x="40" y="9"/>
                  </a:cubicBezTo>
                  <a:cubicBezTo>
                    <a:pt x="39" y="9"/>
                    <a:pt x="39" y="9"/>
                    <a:pt x="39" y="9"/>
                  </a:cubicBezTo>
                  <a:cubicBezTo>
                    <a:pt x="37" y="3"/>
                    <a:pt x="32" y="4"/>
                    <a:pt x="28" y="4"/>
                  </a:cubicBezTo>
                  <a:cubicBezTo>
                    <a:pt x="27" y="4"/>
                    <a:pt x="27" y="4"/>
                    <a:pt x="27" y="4"/>
                  </a:cubicBezTo>
                  <a:cubicBezTo>
                    <a:pt x="25" y="4"/>
                    <a:pt x="24" y="4"/>
                    <a:pt x="23" y="7"/>
                  </a:cubicBezTo>
                  <a:cubicBezTo>
                    <a:pt x="19" y="22"/>
                    <a:pt x="19" y="22"/>
                    <a:pt x="19" y="22"/>
                  </a:cubicBezTo>
                  <a:cubicBezTo>
                    <a:pt x="21" y="22"/>
                    <a:pt x="21" y="22"/>
                    <a:pt x="21" y="22"/>
                  </a:cubicBezTo>
                  <a:cubicBezTo>
                    <a:pt x="27" y="22"/>
                    <a:pt x="32" y="23"/>
                    <a:pt x="33" y="20"/>
                  </a:cubicBezTo>
                  <a:cubicBezTo>
                    <a:pt x="34" y="20"/>
                    <a:pt x="34" y="20"/>
                    <a:pt x="34" y="20"/>
                  </a:cubicBezTo>
                  <a:cubicBezTo>
                    <a:pt x="31" y="29"/>
                    <a:pt x="31" y="29"/>
                    <a:pt x="31" y="29"/>
                  </a:cubicBezTo>
                  <a:cubicBezTo>
                    <a:pt x="31" y="29"/>
                    <a:pt x="31" y="29"/>
                    <a:pt x="31" y="29"/>
                  </a:cubicBezTo>
                  <a:cubicBezTo>
                    <a:pt x="30" y="25"/>
                    <a:pt x="25" y="25"/>
                    <a:pt x="20" y="25"/>
                  </a:cubicBezTo>
                  <a:cubicBezTo>
                    <a:pt x="18" y="25"/>
                    <a:pt x="18" y="25"/>
                    <a:pt x="18" y="25"/>
                  </a:cubicBezTo>
                  <a:cubicBezTo>
                    <a:pt x="15" y="38"/>
                    <a:pt x="15" y="38"/>
                    <a:pt x="15" y="38"/>
                  </a:cubicBezTo>
                  <a:cubicBezTo>
                    <a:pt x="13" y="43"/>
                    <a:pt x="13" y="46"/>
                    <a:pt x="14" y="47"/>
                  </a:cubicBezTo>
                  <a:cubicBezTo>
                    <a:pt x="14" y="47"/>
                    <a:pt x="14" y="47"/>
                    <a:pt x="14" y="47"/>
                  </a:cubicBezTo>
                  <a:cubicBezTo>
                    <a:pt x="0" y="47"/>
                    <a:pt x="0" y="47"/>
                    <a:pt x="0" y="47"/>
                  </a:cubicBezTo>
                  <a:cubicBezTo>
                    <a:pt x="0" y="47"/>
                    <a:pt x="0" y="47"/>
                    <a:pt x="0" y="47"/>
                  </a:cubicBezTo>
                  <a:cubicBezTo>
                    <a:pt x="2" y="46"/>
                    <a:pt x="3" y="44"/>
                    <a:pt x="5" y="38"/>
                  </a:cubicBezTo>
                  <a:cubicBezTo>
                    <a:pt x="13" y="10"/>
                    <a:pt x="13" y="10"/>
                    <a:pt x="13" y="10"/>
                  </a:cubicBezTo>
                  <a:cubicBezTo>
                    <a:pt x="14" y="4"/>
                    <a:pt x="15" y="2"/>
                    <a:pt x="14" y="1"/>
                  </a:cubicBezTo>
                  <a:cubicBezTo>
                    <a:pt x="13" y="0"/>
                    <a:pt x="13" y="0"/>
                    <a:pt x="13" y="0"/>
                  </a:cubicBezTo>
                  <a:lnTo>
                    <a:pt x="42" y="0"/>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1" name="Freeform 9"/>
            <p:cNvSpPr>
              <a:spLocks/>
            </p:cNvSpPr>
            <p:nvPr userDrawn="1"/>
          </p:nvSpPr>
          <p:spPr bwMode="auto">
            <a:xfrm>
              <a:off x="322" y="3574"/>
              <a:ext cx="30" cy="37"/>
            </a:xfrm>
            <a:custGeom>
              <a:avLst/>
              <a:gdLst>
                <a:gd name="T0" fmla="*/ 38 w 38"/>
                <a:gd name="T1" fmla="*/ 0 h 47"/>
                <a:gd name="T2" fmla="*/ 35 w 38"/>
                <a:gd name="T3" fmla="*/ 9 h 47"/>
                <a:gd name="T4" fmla="*/ 35 w 38"/>
                <a:gd name="T5" fmla="*/ 9 h 47"/>
                <a:gd name="T6" fmla="*/ 25 w 38"/>
                <a:gd name="T7" fmla="*/ 4 h 47"/>
                <a:gd name="T8" fmla="*/ 24 w 38"/>
                <a:gd name="T9" fmla="*/ 4 h 47"/>
                <a:gd name="T10" fmla="*/ 14 w 38"/>
                <a:gd name="T11" fmla="*/ 38 h 47"/>
                <a:gd name="T12" fmla="*/ 13 w 38"/>
                <a:gd name="T13" fmla="*/ 47 h 47"/>
                <a:gd name="T14" fmla="*/ 13 w 38"/>
                <a:gd name="T15" fmla="*/ 47 h 47"/>
                <a:gd name="T16" fmla="*/ 0 w 38"/>
                <a:gd name="T17" fmla="*/ 47 h 47"/>
                <a:gd name="T18" fmla="*/ 0 w 38"/>
                <a:gd name="T19" fmla="*/ 47 h 47"/>
                <a:gd name="T20" fmla="*/ 4 w 38"/>
                <a:gd name="T21" fmla="*/ 38 h 47"/>
                <a:gd name="T22" fmla="*/ 14 w 38"/>
                <a:gd name="T23" fmla="*/ 4 h 47"/>
                <a:gd name="T24" fmla="*/ 13 w 38"/>
                <a:gd name="T25" fmla="*/ 4 h 47"/>
                <a:gd name="T26" fmla="*/ 1 w 38"/>
                <a:gd name="T27" fmla="*/ 9 h 47"/>
                <a:gd name="T28" fmla="*/ 1 w 38"/>
                <a:gd name="T29" fmla="*/ 9 h 47"/>
                <a:gd name="T30" fmla="*/ 3 w 38"/>
                <a:gd name="T31" fmla="*/ 0 h 47"/>
                <a:gd name="T32" fmla="*/ 38 w 38"/>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7">
                  <a:moveTo>
                    <a:pt x="38" y="0"/>
                  </a:moveTo>
                  <a:cubicBezTo>
                    <a:pt x="37" y="3"/>
                    <a:pt x="37" y="6"/>
                    <a:pt x="35" y="9"/>
                  </a:cubicBezTo>
                  <a:cubicBezTo>
                    <a:pt x="35" y="9"/>
                    <a:pt x="35" y="9"/>
                    <a:pt x="35" y="9"/>
                  </a:cubicBezTo>
                  <a:cubicBezTo>
                    <a:pt x="33" y="3"/>
                    <a:pt x="27" y="4"/>
                    <a:pt x="25" y="4"/>
                  </a:cubicBezTo>
                  <a:cubicBezTo>
                    <a:pt x="24" y="4"/>
                    <a:pt x="24" y="4"/>
                    <a:pt x="24" y="4"/>
                  </a:cubicBezTo>
                  <a:cubicBezTo>
                    <a:pt x="14" y="38"/>
                    <a:pt x="14" y="38"/>
                    <a:pt x="14" y="38"/>
                  </a:cubicBezTo>
                  <a:cubicBezTo>
                    <a:pt x="13" y="43"/>
                    <a:pt x="12" y="46"/>
                    <a:pt x="13" y="47"/>
                  </a:cubicBezTo>
                  <a:cubicBezTo>
                    <a:pt x="13" y="47"/>
                    <a:pt x="13" y="47"/>
                    <a:pt x="13" y="47"/>
                  </a:cubicBezTo>
                  <a:cubicBezTo>
                    <a:pt x="0" y="47"/>
                    <a:pt x="0" y="47"/>
                    <a:pt x="0" y="47"/>
                  </a:cubicBezTo>
                  <a:cubicBezTo>
                    <a:pt x="0" y="47"/>
                    <a:pt x="0" y="47"/>
                    <a:pt x="0" y="47"/>
                  </a:cubicBezTo>
                  <a:cubicBezTo>
                    <a:pt x="2" y="46"/>
                    <a:pt x="3" y="43"/>
                    <a:pt x="4" y="38"/>
                  </a:cubicBezTo>
                  <a:cubicBezTo>
                    <a:pt x="14" y="4"/>
                    <a:pt x="14" y="4"/>
                    <a:pt x="14" y="4"/>
                  </a:cubicBezTo>
                  <a:cubicBezTo>
                    <a:pt x="13" y="4"/>
                    <a:pt x="13" y="4"/>
                    <a:pt x="13" y="4"/>
                  </a:cubicBezTo>
                  <a:cubicBezTo>
                    <a:pt x="10" y="4"/>
                    <a:pt x="5" y="3"/>
                    <a:pt x="1" y="9"/>
                  </a:cubicBezTo>
                  <a:cubicBezTo>
                    <a:pt x="1" y="9"/>
                    <a:pt x="1" y="9"/>
                    <a:pt x="1" y="9"/>
                  </a:cubicBezTo>
                  <a:cubicBezTo>
                    <a:pt x="1" y="6"/>
                    <a:pt x="2" y="3"/>
                    <a:pt x="3" y="0"/>
                  </a:cubicBezTo>
                  <a:lnTo>
                    <a:pt x="38" y="0"/>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10"/>
            <p:cNvSpPr>
              <a:spLocks/>
            </p:cNvSpPr>
            <p:nvPr userDrawn="1"/>
          </p:nvSpPr>
          <p:spPr bwMode="auto">
            <a:xfrm>
              <a:off x="224" y="3574"/>
              <a:ext cx="49" cy="37"/>
            </a:xfrm>
            <a:custGeom>
              <a:avLst/>
              <a:gdLst>
                <a:gd name="T0" fmla="*/ 60 w 60"/>
                <a:gd name="T1" fmla="*/ 1 h 47"/>
                <a:gd name="T2" fmla="*/ 55 w 60"/>
                <a:gd name="T3" fmla="*/ 9 h 47"/>
                <a:gd name="T4" fmla="*/ 35 w 60"/>
                <a:gd name="T5" fmla="*/ 47 h 47"/>
                <a:gd name="T6" fmla="*/ 30 w 60"/>
                <a:gd name="T7" fmla="*/ 47 h 47"/>
                <a:gd name="T8" fmla="*/ 27 w 60"/>
                <a:gd name="T9" fmla="*/ 18 h 47"/>
                <a:gd name="T10" fmla="*/ 27 w 60"/>
                <a:gd name="T11" fmla="*/ 18 h 47"/>
                <a:gd name="T12" fmla="*/ 11 w 60"/>
                <a:gd name="T13" fmla="*/ 47 h 47"/>
                <a:gd name="T14" fmla="*/ 7 w 60"/>
                <a:gd name="T15" fmla="*/ 47 h 47"/>
                <a:gd name="T16" fmla="*/ 3 w 60"/>
                <a:gd name="T17" fmla="*/ 10 h 47"/>
                <a:gd name="T18" fmla="*/ 0 w 60"/>
                <a:gd name="T19" fmla="*/ 1 h 47"/>
                <a:gd name="T20" fmla="*/ 1 w 60"/>
                <a:gd name="T21" fmla="*/ 0 h 47"/>
                <a:gd name="T22" fmla="*/ 14 w 60"/>
                <a:gd name="T23" fmla="*/ 0 h 47"/>
                <a:gd name="T24" fmla="*/ 14 w 60"/>
                <a:gd name="T25" fmla="*/ 1 h 47"/>
                <a:gd name="T26" fmla="*/ 12 w 60"/>
                <a:gd name="T27" fmla="*/ 9 h 47"/>
                <a:gd name="T28" fmla="*/ 14 w 60"/>
                <a:gd name="T29" fmla="*/ 32 h 47"/>
                <a:gd name="T30" fmla="*/ 15 w 60"/>
                <a:gd name="T31" fmla="*/ 32 h 47"/>
                <a:gd name="T32" fmla="*/ 31 w 60"/>
                <a:gd name="T33" fmla="*/ 1 h 47"/>
                <a:gd name="T34" fmla="*/ 35 w 60"/>
                <a:gd name="T35" fmla="*/ 1 h 47"/>
                <a:gd name="T36" fmla="*/ 38 w 60"/>
                <a:gd name="T37" fmla="*/ 32 h 47"/>
                <a:gd name="T38" fmla="*/ 38 w 60"/>
                <a:gd name="T39" fmla="*/ 32 h 47"/>
                <a:gd name="T40" fmla="*/ 50 w 60"/>
                <a:gd name="T41" fmla="*/ 8 h 47"/>
                <a:gd name="T42" fmla="*/ 51 w 60"/>
                <a:gd name="T43" fmla="*/ 1 h 47"/>
                <a:gd name="T44" fmla="*/ 51 w 60"/>
                <a:gd name="T45" fmla="*/ 0 h 47"/>
                <a:gd name="T46" fmla="*/ 60 w 60"/>
                <a:gd name="T47" fmla="*/ 0 h 47"/>
                <a:gd name="T48" fmla="*/ 60 w 60"/>
                <a:gd name="T49" fmla="*/ 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47">
                  <a:moveTo>
                    <a:pt x="60" y="1"/>
                  </a:moveTo>
                  <a:cubicBezTo>
                    <a:pt x="58" y="2"/>
                    <a:pt x="57" y="5"/>
                    <a:pt x="55" y="9"/>
                  </a:cubicBezTo>
                  <a:cubicBezTo>
                    <a:pt x="51" y="17"/>
                    <a:pt x="36" y="45"/>
                    <a:pt x="35" y="47"/>
                  </a:cubicBezTo>
                  <a:cubicBezTo>
                    <a:pt x="30" y="47"/>
                    <a:pt x="30" y="47"/>
                    <a:pt x="30" y="47"/>
                  </a:cubicBezTo>
                  <a:cubicBezTo>
                    <a:pt x="27" y="18"/>
                    <a:pt x="27" y="18"/>
                    <a:pt x="27" y="18"/>
                  </a:cubicBezTo>
                  <a:cubicBezTo>
                    <a:pt x="27" y="18"/>
                    <a:pt x="27" y="18"/>
                    <a:pt x="27" y="18"/>
                  </a:cubicBezTo>
                  <a:cubicBezTo>
                    <a:pt x="11" y="47"/>
                    <a:pt x="11" y="47"/>
                    <a:pt x="11" y="47"/>
                  </a:cubicBezTo>
                  <a:cubicBezTo>
                    <a:pt x="7" y="47"/>
                    <a:pt x="7" y="47"/>
                    <a:pt x="7" y="47"/>
                  </a:cubicBezTo>
                  <a:cubicBezTo>
                    <a:pt x="3" y="10"/>
                    <a:pt x="3" y="10"/>
                    <a:pt x="3" y="10"/>
                  </a:cubicBezTo>
                  <a:cubicBezTo>
                    <a:pt x="2" y="5"/>
                    <a:pt x="2" y="2"/>
                    <a:pt x="0" y="1"/>
                  </a:cubicBezTo>
                  <a:cubicBezTo>
                    <a:pt x="1" y="0"/>
                    <a:pt x="1" y="0"/>
                    <a:pt x="1" y="0"/>
                  </a:cubicBezTo>
                  <a:cubicBezTo>
                    <a:pt x="14" y="0"/>
                    <a:pt x="14" y="0"/>
                    <a:pt x="14" y="0"/>
                  </a:cubicBezTo>
                  <a:cubicBezTo>
                    <a:pt x="14" y="1"/>
                    <a:pt x="14" y="1"/>
                    <a:pt x="14" y="1"/>
                  </a:cubicBezTo>
                  <a:cubicBezTo>
                    <a:pt x="12" y="3"/>
                    <a:pt x="12" y="5"/>
                    <a:pt x="12" y="9"/>
                  </a:cubicBezTo>
                  <a:cubicBezTo>
                    <a:pt x="14" y="32"/>
                    <a:pt x="14" y="32"/>
                    <a:pt x="14" y="32"/>
                  </a:cubicBezTo>
                  <a:cubicBezTo>
                    <a:pt x="15" y="32"/>
                    <a:pt x="15" y="32"/>
                    <a:pt x="15" y="32"/>
                  </a:cubicBezTo>
                  <a:cubicBezTo>
                    <a:pt x="31" y="1"/>
                    <a:pt x="31" y="1"/>
                    <a:pt x="31" y="1"/>
                  </a:cubicBezTo>
                  <a:cubicBezTo>
                    <a:pt x="35" y="1"/>
                    <a:pt x="35" y="1"/>
                    <a:pt x="35" y="1"/>
                  </a:cubicBezTo>
                  <a:cubicBezTo>
                    <a:pt x="38" y="32"/>
                    <a:pt x="38" y="32"/>
                    <a:pt x="38" y="32"/>
                  </a:cubicBezTo>
                  <a:cubicBezTo>
                    <a:pt x="38" y="32"/>
                    <a:pt x="38" y="32"/>
                    <a:pt x="38" y="32"/>
                  </a:cubicBezTo>
                  <a:cubicBezTo>
                    <a:pt x="42" y="25"/>
                    <a:pt x="47" y="15"/>
                    <a:pt x="50" y="8"/>
                  </a:cubicBezTo>
                  <a:cubicBezTo>
                    <a:pt x="53" y="3"/>
                    <a:pt x="52" y="2"/>
                    <a:pt x="51" y="1"/>
                  </a:cubicBezTo>
                  <a:cubicBezTo>
                    <a:pt x="51" y="0"/>
                    <a:pt x="51" y="0"/>
                    <a:pt x="51" y="0"/>
                  </a:cubicBezTo>
                  <a:cubicBezTo>
                    <a:pt x="60" y="0"/>
                    <a:pt x="60" y="0"/>
                    <a:pt x="60" y="0"/>
                  </a:cubicBezTo>
                  <a:lnTo>
                    <a:pt x="60" y="1"/>
                  </a:lnTo>
                  <a:close/>
                </a:path>
              </a:pathLst>
            </a:custGeom>
            <a:solidFill>
              <a:srgbClr val="807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Tree>
    <p:extLst>
      <p:ext uri="{BB962C8B-B14F-4D97-AF65-F5344CB8AC3E}">
        <p14:creationId xmlns:p14="http://schemas.microsoft.com/office/powerpoint/2010/main" val="989529523"/>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 id="2147483797" r:id="rId13"/>
    <p:sldLayoutId id="2147483798" r:id="rId14"/>
    <p:sldLayoutId id="2147483799" r:id="rId15"/>
    <p:sldLayoutId id="2147483800" r:id="rId16"/>
  </p:sldLayoutIdLst>
  <p:hf hdr="0" dt="0"/>
  <p:txStyles>
    <p:titleStyle>
      <a:lvl1pPr marL="0" marR="0" indent="0" algn="l" defTabSz="914400" rtl="0" eaLnBrk="1" fontAlgn="base" latinLnBrk="0" hangingPunct="1">
        <a:lnSpc>
          <a:spcPct val="100000"/>
        </a:lnSpc>
        <a:spcBef>
          <a:spcPct val="0"/>
        </a:spcBef>
        <a:spcAft>
          <a:spcPct val="0"/>
        </a:spcAft>
        <a:buClrTx/>
        <a:buSzTx/>
        <a:buFontTx/>
        <a:buNone/>
        <a:tabLst/>
        <a:defRPr sz="1800" b="1">
          <a:solidFill>
            <a:schemeClr val="tx2"/>
          </a:solidFill>
          <a:latin typeface="+mn-lt"/>
          <a:ea typeface="+mj-ea"/>
          <a:cs typeface="+mj-cs"/>
        </a:defRPr>
      </a:lvl1pPr>
      <a:lvl2pPr algn="l" rtl="0" eaLnBrk="1" fontAlgn="base" hangingPunct="1">
        <a:spcBef>
          <a:spcPct val="0"/>
        </a:spcBef>
        <a:spcAft>
          <a:spcPct val="0"/>
        </a:spcAft>
        <a:defRPr sz="3800">
          <a:solidFill>
            <a:schemeClr val="tx2"/>
          </a:solidFill>
          <a:latin typeface="Times New Roman" pitchFamily="18" charset="0"/>
        </a:defRPr>
      </a:lvl2pPr>
      <a:lvl3pPr algn="l" rtl="0" eaLnBrk="1" fontAlgn="base" hangingPunct="1">
        <a:spcBef>
          <a:spcPct val="0"/>
        </a:spcBef>
        <a:spcAft>
          <a:spcPct val="0"/>
        </a:spcAft>
        <a:defRPr sz="3800">
          <a:solidFill>
            <a:schemeClr val="tx2"/>
          </a:solidFill>
          <a:latin typeface="Times New Roman" pitchFamily="18" charset="0"/>
        </a:defRPr>
      </a:lvl3pPr>
      <a:lvl4pPr algn="l" rtl="0" eaLnBrk="1" fontAlgn="base" hangingPunct="1">
        <a:spcBef>
          <a:spcPct val="0"/>
        </a:spcBef>
        <a:spcAft>
          <a:spcPct val="0"/>
        </a:spcAft>
        <a:defRPr sz="3800">
          <a:solidFill>
            <a:schemeClr val="tx2"/>
          </a:solidFill>
          <a:latin typeface="Times New Roman" pitchFamily="18" charset="0"/>
        </a:defRPr>
      </a:lvl4pPr>
      <a:lvl5pPr algn="l" rtl="0" eaLnBrk="1" fontAlgn="base" hangingPunct="1">
        <a:spcBef>
          <a:spcPct val="0"/>
        </a:spcBef>
        <a:spcAft>
          <a:spcPct val="0"/>
        </a:spcAft>
        <a:defRPr sz="3800">
          <a:solidFill>
            <a:schemeClr val="tx2"/>
          </a:solidFill>
          <a:latin typeface="Times New Roman" pitchFamily="18" charset="0"/>
        </a:defRPr>
      </a:lvl5pPr>
      <a:lvl6pPr marL="539856" algn="l" rtl="0" eaLnBrk="1" fontAlgn="base" hangingPunct="1">
        <a:spcBef>
          <a:spcPct val="0"/>
        </a:spcBef>
        <a:spcAft>
          <a:spcPct val="0"/>
        </a:spcAft>
        <a:defRPr sz="3800">
          <a:solidFill>
            <a:schemeClr val="tx2"/>
          </a:solidFill>
          <a:latin typeface="Times New Roman" pitchFamily="18" charset="0"/>
        </a:defRPr>
      </a:lvl6pPr>
      <a:lvl7pPr marL="1079708" algn="l" rtl="0" eaLnBrk="1" fontAlgn="base" hangingPunct="1">
        <a:spcBef>
          <a:spcPct val="0"/>
        </a:spcBef>
        <a:spcAft>
          <a:spcPct val="0"/>
        </a:spcAft>
        <a:defRPr sz="3800">
          <a:solidFill>
            <a:schemeClr val="tx2"/>
          </a:solidFill>
          <a:latin typeface="Times New Roman" pitchFamily="18" charset="0"/>
        </a:defRPr>
      </a:lvl7pPr>
      <a:lvl8pPr marL="1619564" algn="l" rtl="0" eaLnBrk="1" fontAlgn="base" hangingPunct="1">
        <a:spcBef>
          <a:spcPct val="0"/>
        </a:spcBef>
        <a:spcAft>
          <a:spcPct val="0"/>
        </a:spcAft>
        <a:defRPr sz="3800">
          <a:solidFill>
            <a:schemeClr val="tx2"/>
          </a:solidFill>
          <a:latin typeface="Times New Roman" pitchFamily="18" charset="0"/>
        </a:defRPr>
      </a:lvl8pPr>
      <a:lvl9pPr marL="2159418" algn="l" rtl="0" eaLnBrk="1" fontAlgn="base" hangingPunct="1">
        <a:spcBef>
          <a:spcPct val="0"/>
        </a:spcBef>
        <a:spcAft>
          <a:spcPct val="0"/>
        </a:spcAft>
        <a:defRPr sz="3800">
          <a:solidFill>
            <a:schemeClr val="tx2"/>
          </a:solidFill>
          <a:latin typeface="Times New Roman" pitchFamily="18" charset="0"/>
        </a:defRPr>
      </a:lvl9pPr>
    </p:titleStyle>
    <p:bodyStyle>
      <a:lvl1pPr marL="0" indent="0" algn="l" rtl="0" eaLnBrk="1" fontAlgn="base" hangingPunct="1">
        <a:spcBef>
          <a:spcPct val="20000"/>
        </a:spcBef>
        <a:spcAft>
          <a:spcPct val="0"/>
        </a:spcAft>
        <a:buNone/>
        <a:defRPr sz="1800" b="1">
          <a:solidFill>
            <a:schemeClr val="tx2"/>
          </a:solidFill>
          <a:latin typeface="+mn-lt"/>
          <a:ea typeface="+mn-ea"/>
          <a:cs typeface="+mn-cs"/>
        </a:defRPr>
      </a:lvl1pPr>
      <a:lvl2pPr marL="526735" indent="-251183"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744174" indent="-215567" algn="l" rtl="0" eaLnBrk="1" fontAlgn="base" hangingPunct="1">
        <a:spcBef>
          <a:spcPct val="20000"/>
        </a:spcBef>
        <a:spcAft>
          <a:spcPct val="0"/>
        </a:spcAft>
        <a:buFont typeface="Courier New" panose="02070309020205020404" pitchFamily="49" charset="0"/>
        <a:buChar char="o"/>
        <a:defRPr sz="1400" baseline="0">
          <a:solidFill>
            <a:schemeClr val="tx2"/>
          </a:solidFill>
          <a:latin typeface="+mn-lt"/>
        </a:defRPr>
      </a:lvl3pPr>
      <a:lvl4pPr marL="1212799" indent="-269926" algn="l" rtl="0" eaLnBrk="1" fontAlgn="base" hangingPunct="1">
        <a:spcBef>
          <a:spcPct val="20000"/>
        </a:spcBef>
        <a:spcAft>
          <a:spcPct val="0"/>
        </a:spcAft>
        <a:buChar char="–"/>
        <a:defRPr sz="1400">
          <a:solidFill>
            <a:schemeClr val="tx2"/>
          </a:solidFill>
          <a:latin typeface="+mn-lt"/>
        </a:defRPr>
      </a:lvl4pPr>
      <a:lvl5pPr marL="1484599" indent="-269926" algn="l" rtl="0" eaLnBrk="1" fontAlgn="base" hangingPunct="1">
        <a:spcBef>
          <a:spcPct val="20000"/>
        </a:spcBef>
        <a:spcAft>
          <a:spcPct val="0"/>
        </a:spcAft>
        <a:buChar char="–"/>
        <a:defRPr sz="1200">
          <a:solidFill>
            <a:schemeClr val="tx2"/>
          </a:solidFill>
          <a:latin typeface="+mn-lt"/>
        </a:defRPr>
      </a:lvl5pPr>
      <a:lvl6pPr marL="2024454" indent="-269926" algn="l" rtl="0" eaLnBrk="1" fontAlgn="base" hangingPunct="1">
        <a:spcBef>
          <a:spcPct val="20000"/>
        </a:spcBef>
        <a:spcAft>
          <a:spcPct val="0"/>
        </a:spcAft>
        <a:buChar char="–"/>
        <a:defRPr sz="1900">
          <a:solidFill>
            <a:srgbClr val="000000"/>
          </a:solidFill>
          <a:latin typeface="+mn-lt"/>
        </a:defRPr>
      </a:lvl6pPr>
      <a:lvl7pPr marL="2564309" indent="-269926" algn="l" rtl="0" eaLnBrk="1" fontAlgn="base" hangingPunct="1">
        <a:spcBef>
          <a:spcPct val="20000"/>
        </a:spcBef>
        <a:spcAft>
          <a:spcPct val="0"/>
        </a:spcAft>
        <a:buChar char="–"/>
        <a:defRPr sz="1900">
          <a:solidFill>
            <a:srgbClr val="000000"/>
          </a:solidFill>
          <a:latin typeface="+mn-lt"/>
        </a:defRPr>
      </a:lvl7pPr>
      <a:lvl8pPr marL="3104164" indent="-269926" algn="l" rtl="0" eaLnBrk="1" fontAlgn="base" hangingPunct="1">
        <a:spcBef>
          <a:spcPct val="20000"/>
        </a:spcBef>
        <a:spcAft>
          <a:spcPct val="0"/>
        </a:spcAft>
        <a:buChar char="–"/>
        <a:defRPr sz="1900">
          <a:solidFill>
            <a:srgbClr val="000000"/>
          </a:solidFill>
          <a:latin typeface="+mn-lt"/>
        </a:defRPr>
      </a:lvl8pPr>
      <a:lvl9pPr marL="3644017" indent="-269926" algn="l" rtl="0" eaLnBrk="1" fontAlgn="base" hangingPunct="1">
        <a:spcBef>
          <a:spcPct val="20000"/>
        </a:spcBef>
        <a:spcAft>
          <a:spcPct val="0"/>
        </a:spcAft>
        <a:buChar char="–"/>
        <a:defRPr sz="1900">
          <a:solidFill>
            <a:srgbClr val="000000"/>
          </a:solidFill>
          <a:latin typeface="+mn-lt"/>
        </a:defRPr>
      </a:lvl9pPr>
    </p:bodyStyle>
    <p:otherStyle>
      <a:defPPr>
        <a:defRPr lang="en-US"/>
      </a:defPPr>
      <a:lvl1pPr marL="0" algn="l" defTabSz="1079708" rtl="0" eaLnBrk="1" latinLnBrk="0" hangingPunct="1">
        <a:defRPr sz="2100" kern="1200">
          <a:solidFill>
            <a:schemeClr val="tx1"/>
          </a:solidFill>
          <a:latin typeface="+mn-lt"/>
          <a:ea typeface="+mn-ea"/>
          <a:cs typeface="+mn-cs"/>
        </a:defRPr>
      </a:lvl1pPr>
      <a:lvl2pPr marL="539856" algn="l" defTabSz="1079708" rtl="0" eaLnBrk="1" latinLnBrk="0" hangingPunct="1">
        <a:defRPr sz="2100" kern="1200">
          <a:solidFill>
            <a:schemeClr val="tx1"/>
          </a:solidFill>
          <a:latin typeface="+mn-lt"/>
          <a:ea typeface="+mn-ea"/>
          <a:cs typeface="+mn-cs"/>
        </a:defRPr>
      </a:lvl2pPr>
      <a:lvl3pPr marL="1079708" algn="l" defTabSz="1079708" rtl="0" eaLnBrk="1" latinLnBrk="0" hangingPunct="1">
        <a:defRPr sz="2100" kern="1200">
          <a:solidFill>
            <a:schemeClr val="tx1"/>
          </a:solidFill>
          <a:latin typeface="+mn-lt"/>
          <a:ea typeface="+mn-ea"/>
          <a:cs typeface="+mn-cs"/>
        </a:defRPr>
      </a:lvl3pPr>
      <a:lvl4pPr marL="1619564" algn="l" defTabSz="1079708" rtl="0" eaLnBrk="1" latinLnBrk="0" hangingPunct="1">
        <a:defRPr sz="2100" kern="1200">
          <a:solidFill>
            <a:schemeClr val="tx1"/>
          </a:solidFill>
          <a:latin typeface="+mn-lt"/>
          <a:ea typeface="+mn-ea"/>
          <a:cs typeface="+mn-cs"/>
        </a:defRPr>
      </a:lvl4pPr>
      <a:lvl5pPr marL="2159418" algn="l" defTabSz="1079708" rtl="0" eaLnBrk="1" latinLnBrk="0" hangingPunct="1">
        <a:defRPr sz="2100" kern="1200">
          <a:solidFill>
            <a:schemeClr val="tx1"/>
          </a:solidFill>
          <a:latin typeface="+mn-lt"/>
          <a:ea typeface="+mn-ea"/>
          <a:cs typeface="+mn-cs"/>
        </a:defRPr>
      </a:lvl5pPr>
      <a:lvl6pPr marL="2699273" algn="l" defTabSz="1079708" rtl="0" eaLnBrk="1" latinLnBrk="0" hangingPunct="1">
        <a:defRPr sz="2100" kern="1200">
          <a:solidFill>
            <a:schemeClr val="tx1"/>
          </a:solidFill>
          <a:latin typeface="+mn-lt"/>
          <a:ea typeface="+mn-ea"/>
          <a:cs typeface="+mn-cs"/>
        </a:defRPr>
      </a:lvl6pPr>
      <a:lvl7pPr marL="3239127" algn="l" defTabSz="1079708" rtl="0" eaLnBrk="1" latinLnBrk="0" hangingPunct="1">
        <a:defRPr sz="2100" kern="1200">
          <a:solidFill>
            <a:schemeClr val="tx1"/>
          </a:solidFill>
          <a:latin typeface="+mn-lt"/>
          <a:ea typeface="+mn-ea"/>
          <a:cs typeface="+mn-cs"/>
        </a:defRPr>
      </a:lvl7pPr>
      <a:lvl8pPr marL="3778982" algn="l" defTabSz="1079708" rtl="0" eaLnBrk="1" latinLnBrk="0" hangingPunct="1">
        <a:defRPr sz="2100" kern="1200">
          <a:solidFill>
            <a:schemeClr val="tx1"/>
          </a:solidFill>
          <a:latin typeface="+mn-lt"/>
          <a:ea typeface="+mn-ea"/>
          <a:cs typeface="+mn-cs"/>
        </a:defRPr>
      </a:lvl8pPr>
      <a:lvl9pPr marL="4318837" algn="l" defTabSz="1079708"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US" dirty="0"/>
              <a:t>SMPG Investment Funds</a:t>
            </a:r>
          </a:p>
          <a:p>
            <a:r>
              <a:rPr lang="en-US" sz="3600" dirty="0"/>
              <a:t>Corporate Actions Task Force</a:t>
            </a:r>
          </a:p>
        </p:txBody>
      </p:sp>
      <p:sp>
        <p:nvSpPr>
          <p:cNvPr id="3" name="Subtitle 2"/>
          <p:cNvSpPr>
            <a:spLocks noGrp="1"/>
          </p:cNvSpPr>
          <p:nvPr>
            <p:ph type="subTitle" idx="1"/>
          </p:nvPr>
        </p:nvSpPr>
        <p:spPr>
          <a:xfrm>
            <a:off x="576263" y="4201529"/>
            <a:ext cx="8280796" cy="349114"/>
          </a:xfrm>
        </p:spPr>
        <p:txBody>
          <a:bodyPr/>
          <a:lstStyle/>
          <a:p>
            <a:r>
              <a:rPr lang="en-US" dirty="0">
                <a:latin typeface="Calibri" panose="020F0502020204030204" pitchFamily="34" charset="0"/>
                <a:cs typeface="Calibri" panose="020F0502020204030204" pitchFamily="34" charset="0"/>
              </a:rPr>
              <a:t>Stream 2 – Events happening on the Investment Fund</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93132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SMPG IF - CA Stream 2 - May 23, 2022</a:t>
            </a:r>
            <a:endParaRPr lang="en-GB" dirty="0"/>
          </a:p>
        </p:txBody>
      </p:sp>
      <p:sp>
        <p:nvSpPr>
          <p:cNvPr id="3" name="Slide Number Placeholder 2"/>
          <p:cNvSpPr>
            <a:spLocks noGrp="1"/>
          </p:cNvSpPr>
          <p:nvPr>
            <p:ph type="sldNum" sz="quarter" idx="11"/>
          </p:nvPr>
        </p:nvSpPr>
        <p:spPr/>
        <p:txBody>
          <a:bodyPr/>
          <a:lstStyle/>
          <a:p>
            <a:fld id="{F17889F7-7963-4A16-ADF8-FEE4D97DC541}" type="slidenum">
              <a:rPr lang="en-GB" smtClean="0"/>
              <a:pPr/>
              <a:t>2</a:t>
            </a:fld>
            <a:endParaRPr lang="en-GB"/>
          </a:p>
        </p:txBody>
      </p:sp>
      <p:sp>
        <p:nvSpPr>
          <p:cNvPr id="6" name="Title 5"/>
          <p:cNvSpPr>
            <a:spLocks noGrp="1"/>
          </p:cNvSpPr>
          <p:nvPr>
            <p:ph type="title"/>
          </p:nvPr>
        </p:nvSpPr>
        <p:spPr/>
        <p:txBody>
          <a:bodyPr/>
          <a:lstStyle/>
          <a:p>
            <a:r>
              <a:rPr lang="en-GB" dirty="0"/>
              <a:t>Investment Funds Income Distribution</a:t>
            </a:r>
          </a:p>
        </p:txBody>
      </p:sp>
      <p:sp>
        <p:nvSpPr>
          <p:cNvPr id="8" name="Text Placeholder 7"/>
          <p:cNvSpPr>
            <a:spLocks noGrp="1"/>
          </p:cNvSpPr>
          <p:nvPr>
            <p:ph type="body" idx="16"/>
          </p:nvPr>
        </p:nvSpPr>
        <p:spPr>
          <a:xfrm>
            <a:off x="216099" y="1382291"/>
            <a:ext cx="9433048" cy="4248472"/>
          </a:xfrm>
        </p:spPr>
        <p:txBody>
          <a:bodyPr/>
          <a:lstStyle/>
          <a:p>
            <a:r>
              <a:rPr lang="en-GB" b="1" u="sng" dirty="0"/>
              <a:t>Problem Statement:</a:t>
            </a:r>
          </a:p>
          <a:p>
            <a:r>
              <a:rPr lang="en-US" dirty="0"/>
              <a:t>“Distribution of income paid out as cash or securities based upon a holder’s dividend reinvestment option at the transfer agent. No election is required from the holder in order for the proceeds to be paid out or reinvested.“</a:t>
            </a:r>
          </a:p>
          <a:p>
            <a:endParaRPr lang="en-US" dirty="0"/>
          </a:p>
          <a:p>
            <a:r>
              <a:rPr lang="en-GB" b="1" u="sng" dirty="0"/>
              <a:t>Volumes:</a:t>
            </a:r>
          </a:p>
          <a:p>
            <a:pPr marL="285750" indent="-285750">
              <a:buFontTx/>
              <a:buChar char="-"/>
            </a:pPr>
            <a:r>
              <a:rPr lang="en-GB" dirty="0"/>
              <a:t>Daily and high</a:t>
            </a:r>
          </a:p>
          <a:p>
            <a:pPr marL="285750" indent="-285750">
              <a:buFontTx/>
              <a:buChar char="-"/>
            </a:pPr>
            <a:endParaRPr lang="en-GB" dirty="0"/>
          </a:p>
          <a:p>
            <a:r>
              <a:rPr lang="en-GB" b="1" u="sng" dirty="0"/>
              <a:t>Market Scope:</a:t>
            </a:r>
          </a:p>
          <a:p>
            <a:pPr marL="285750" indent="-285750">
              <a:buFontTx/>
              <a:buChar char="-"/>
            </a:pPr>
            <a:r>
              <a:rPr lang="en-GB" dirty="0"/>
              <a:t>Global</a:t>
            </a:r>
          </a:p>
          <a:p>
            <a:pPr marL="285750" indent="-285750">
              <a:buFontTx/>
              <a:buChar char="-"/>
            </a:pPr>
            <a:endParaRPr lang="en-GB" dirty="0"/>
          </a:p>
          <a:p>
            <a:endParaRPr lang="en-US" dirty="0"/>
          </a:p>
          <a:p>
            <a:endParaRPr lang="en-GB" dirty="0"/>
          </a:p>
        </p:txBody>
      </p:sp>
    </p:spTree>
    <p:extLst>
      <p:ext uri="{BB962C8B-B14F-4D97-AF65-F5344CB8AC3E}">
        <p14:creationId xmlns:p14="http://schemas.microsoft.com/office/powerpoint/2010/main" val="4260395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F17889F7-7963-4A16-ADF8-FEE4D97DC541}" type="slidenum">
              <a:rPr lang="en-GB" smtClean="0"/>
              <a:pPr/>
              <a:t>3</a:t>
            </a:fld>
            <a:endParaRPr lang="en-GB"/>
          </a:p>
        </p:txBody>
      </p:sp>
      <p:sp>
        <p:nvSpPr>
          <p:cNvPr id="6" name="Title 5"/>
          <p:cNvSpPr>
            <a:spLocks noGrp="1"/>
          </p:cNvSpPr>
          <p:nvPr>
            <p:ph type="title"/>
          </p:nvPr>
        </p:nvSpPr>
        <p:spPr/>
        <p:txBody>
          <a:bodyPr/>
          <a:lstStyle/>
          <a:p>
            <a:r>
              <a:rPr lang="en-GB" dirty="0"/>
              <a:t>High Level Process Flow</a:t>
            </a:r>
          </a:p>
        </p:txBody>
      </p:sp>
      <p:sp>
        <p:nvSpPr>
          <p:cNvPr id="8" name="Text Placeholder 7"/>
          <p:cNvSpPr>
            <a:spLocks noGrp="1"/>
          </p:cNvSpPr>
          <p:nvPr>
            <p:ph type="body" idx="16"/>
          </p:nvPr>
        </p:nvSpPr>
        <p:spPr>
          <a:xfrm>
            <a:off x="216099" y="844794"/>
            <a:ext cx="10081120" cy="4785969"/>
          </a:xfrm>
        </p:spPr>
        <p:txBody>
          <a:bodyPr/>
          <a:lstStyle/>
          <a:p>
            <a:r>
              <a:rPr lang="en-GB" b="1" u="sng" dirty="0"/>
              <a:t>Process flow :</a:t>
            </a:r>
          </a:p>
          <a:p>
            <a:endParaRPr lang="en-GB" dirty="0"/>
          </a:p>
        </p:txBody>
      </p:sp>
      <p:cxnSp>
        <p:nvCxnSpPr>
          <p:cNvPr id="5" name="Straight Connector 4">
            <a:extLst>
              <a:ext uri="{FF2B5EF4-FFF2-40B4-BE49-F238E27FC236}">
                <a16:creationId xmlns:a16="http://schemas.microsoft.com/office/drawing/2014/main" id="{3444017A-ECE7-4FCD-8CEC-09CB75B6C84B}"/>
              </a:ext>
            </a:extLst>
          </p:cNvPr>
          <p:cNvCxnSpPr>
            <a:cxnSpLocks/>
          </p:cNvCxnSpPr>
          <p:nvPr/>
        </p:nvCxnSpPr>
        <p:spPr bwMode="auto">
          <a:xfrm>
            <a:off x="801427" y="2086402"/>
            <a:ext cx="921702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94851A1B-3BD6-4DE4-9B5B-785D02F75150}"/>
              </a:ext>
            </a:extLst>
          </p:cNvPr>
          <p:cNvCxnSpPr>
            <a:cxnSpLocks/>
          </p:cNvCxnSpPr>
          <p:nvPr/>
        </p:nvCxnSpPr>
        <p:spPr bwMode="auto">
          <a:xfrm>
            <a:off x="801427" y="3398515"/>
            <a:ext cx="921702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8FC51CA9-2FFE-4AC9-9324-3FD1EF329CBD}"/>
              </a:ext>
            </a:extLst>
          </p:cNvPr>
          <p:cNvCxnSpPr>
            <a:cxnSpLocks/>
          </p:cNvCxnSpPr>
          <p:nvPr/>
        </p:nvCxnSpPr>
        <p:spPr bwMode="auto">
          <a:xfrm>
            <a:off x="801427" y="3779460"/>
            <a:ext cx="921702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 name="TextBox 10">
            <a:extLst>
              <a:ext uri="{FF2B5EF4-FFF2-40B4-BE49-F238E27FC236}">
                <a16:creationId xmlns:a16="http://schemas.microsoft.com/office/drawing/2014/main" id="{7D09F8F2-CB61-45E8-800F-8F1FA0872879}"/>
              </a:ext>
            </a:extLst>
          </p:cNvPr>
          <p:cNvSpPr txBox="1"/>
          <p:nvPr/>
        </p:nvSpPr>
        <p:spPr>
          <a:xfrm>
            <a:off x="77973" y="1814339"/>
            <a:ext cx="710816" cy="553998"/>
          </a:xfrm>
          <a:prstGeom prst="rect">
            <a:avLst/>
          </a:prstGeom>
          <a:noFill/>
        </p:spPr>
        <p:txBody>
          <a:bodyPr wrap="square" rtlCol="0">
            <a:spAutoFit/>
          </a:bodyPr>
          <a:lstStyle/>
          <a:p>
            <a:pPr algn="ctr"/>
            <a:r>
              <a:rPr lang="en-GB" sz="1000" b="1" dirty="0"/>
              <a:t>Transfer Agent / FMC</a:t>
            </a:r>
            <a:endParaRPr lang="en-US" sz="1000" b="1" dirty="0"/>
          </a:p>
        </p:txBody>
      </p:sp>
      <p:sp>
        <p:nvSpPr>
          <p:cNvPr id="12" name="TextBox 11">
            <a:extLst>
              <a:ext uri="{FF2B5EF4-FFF2-40B4-BE49-F238E27FC236}">
                <a16:creationId xmlns:a16="http://schemas.microsoft.com/office/drawing/2014/main" id="{FF1F8831-8E9C-4105-B8AA-1EC06C704705}"/>
              </a:ext>
            </a:extLst>
          </p:cNvPr>
          <p:cNvSpPr txBox="1"/>
          <p:nvPr/>
        </p:nvSpPr>
        <p:spPr>
          <a:xfrm>
            <a:off x="75" y="3254499"/>
            <a:ext cx="866612" cy="246221"/>
          </a:xfrm>
          <a:prstGeom prst="rect">
            <a:avLst/>
          </a:prstGeom>
          <a:noFill/>
        </p:spPr>
        <p:txBody>
          <a:bodyPr wrap="square" rtlCol="0">
            <a:spAutoFit/>
          </a:bodyPr>
          <a:lstStyle/>
          <a:p>
            <a:pPr algn="ctr"/>
            <a:r>
              <a:rPr lang="en-GB" sz="1000" b="1" dirty="0"/>
              <a:t>Distributor</a:t>
            </a:r>
            <a:endParaRPr lang="en-US" sz="1000" b="1" dirty="0"/>
          </a:p>
        </p:txBody>
      </p:sp>
      <p:sp>
        <p:nvSpPr>
          <p:cNvPr id="13" name="TextBox 12">
            <a:extLst>
              <a:ext uri="{FF2B5EF4-FFF2-40B4-BE49-F238E27FC236}">
                <a16:creationId xmlns:a16="http://schemas.microsoft.com/office/drawing/2014/main" id="{FDBE4AA4-22C2-475F-BF18-68331163F825}"/>
              </a:ext>
            </a:extLst>
          </p:cNvPr>
          <p:cNvSpPr txBox="1"/>
          <p:nvPr/>
        </p:nvSpPr>
        <p:spPr>
          <a:xfrm>
            <a:off x="75" y="3656350"/>
            <a:ext cx="866612" cy="246221"/>
          </a:xfrm>
          <a:prstGeom prst="rect">
            <a:avLst/>
          </a:prstGeom>
          <a:noFill/>
        </p:spPr>
        <p:txBody>
          <a:bodyPr wrap="square" rtlCol="0">
            <a:spAutoFit/>
          </a:bodyPr>
          <a:lstStyle/>
          <a:p>
            <a:pPr algn="ctr"/>
            <a:r>
              <a:rPr lang="en-GB" sz="1000" b="1" dirty="0"/>
              <a:t>Holder</a:t>
            </a:r>
            <a:endParaRPr lang="en-US" sz="1000" b="1" dirty="0"/>
          </a:p>
        </p:txBody>
      </p:sp>
      <p:sp>
        <p:nvSpPr>
          <p:cNvPr id="14" name="Left Brace 13">
            <a:extLst>
              <a:ext uri="{FF2B5EF4-FFF2-40B4-BE49-F238E27FC236}">
                <a16:creationId xmlns:a16="http://schemas.microsoft.com/office/drawing/2014/main" id="{BDE77846-23A9-4B49-BADA-1E4BA103DF87}"/>
              </a:ext>
            </a:extLst>
          </p:cNvPr>
          <p:cNvSpPr/>
          <p:nvPr/>
        </p:nvSpPr>
        <p:spPr bwMode="auto">
          <a:xfrm rot="16200000">
            <a:off x="1487324" y="3440808"/>
            <a:ext cx="228601" cy="1008111"/>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15" name="TextBox 14">
            <a:extLst>
              <a:ext uri="{FF2B5EF4-FFF2-40B4-BE49-F238E27FC236}">
                <a16:creationId xmlns:a16="http://schemas.microsoft.com/office/drawing/2014/main" id="{80E7481F-E051-400E-9EDA-FBF5B61E3D85}"/>
              </a:ext>
            </a:extLst>
          </p:cNvPr>
          <p:cNvSpPr txBox="1"/>
          <p:nvPr/>
        </p:nvSpPr>
        <p:spPr>
          <a:xfrm>
            <a:off x="1042934" y="4051963"/>
            <a:ext cx="1117381" cy="553998"/>
          </a:xfrm>
          <a:prstGeom prst="rect">
            <a:avLst/>
          </a:prstGeom>
          <a:noFill/>
        </p:spPr>
        <p:txBody>
          <a:bodyPr wrap="square" rtlCol="0">
            <a:spAutoFit/>
          </a:bodyPr>
          <a:lstStyle/>
          <a:p>
            <a:pPr algn="ctr"/>
            <a:r>
              <a:rPr lang="en-GB" sz="1000" b="1" dirty="0"/>
              <a:t>Initial &amp; Replacement Announcement</a:t>
            </a:r>
          </a:p>
        </p:txBody>
      </p:sp>
      <p:cxnSp>
        <p:nvCxnSpPr>
          <p:cNvPr id="17" name="Straight Arrow Connector 16">
            <a:extLst>
              <a:ext uri="{FF2B5EF4-FFF2-40B4-BE49-F238E27FC236}">
                <a16:creationId xmlns:a16="http://schemas.microsoft.com/office/drawing/2014/main" id="{824B47EC-0A57-4D6C-9CBC-DE4DEA7B0887}"/>
              </a:ext>
            </a:extLst>
          </p:cNvPr>
          <p:cNvCxnSpPr>
            <a:cxnSpLocks/>
          </p:cNvCxnSpPr>
          <p:nvPr/>
        </p:nvCxnSpPr>
        <p:spPr bwMode="auto">
          <a:xfrm>
            <a:off x="1081453" y="2086402"/>
            <a:ext cx="0" cy="1312113"/>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
        <p:nvSpPr>
          <p:cNvPr id="20" name="TextBox 19">
            <a:extLst>
              <a:ext uri="{FF2B5EF4-FFF2-40B4-BE49-F238E27FC236}">
                <a16:creationId xmlns:a16="http://schemas.microsoft.com/office/drawing/2014/main" id="{D404CD69-D35C-4588-BA71-64F2E3AE4EA8}"/>
              </a:ext>
            </a:extLst>
          </p:cNvPr>
          <p:cNvSpPr txBox="1"/>
          <p:nvPr/>
        </p:nvSpPr>
        <p:spPr>
          <a:xfrm>
            <a:off x="970926" y="2619546"/>
            <a:ext cx="1117381" cy="707886"/>
          </a:xfrm>
          <a:prstGeom prst="rect">
            <a:avLst/>
          </a:prstGeom>
          <a:noFill/>
        </p:spPr>
        <p:txBody>
          <a:bodyPr wrap="square" rtlCol="0">
            <a:spAutoFit/>
          </a:bodyPr>
          <a:lstStyle/>
          <a:p>
            <a:pPr algn="ctr"/>
            <a:r>
              <a:rPr lang="en-GB" sz="1000" b="1" dirty="0"/>
              <a:t>MT 564 / seev.031</a:t>
            </a:r>
            <a:endParaRPr lang="en-US" sz="1000" b="1" dirty="0"/>
          </a:p>
          <a:p>
            <a:pPr algn="ctr"/>
            <a:r>
              <a:rPr lang="en-US" sz="1000" b="1" dirty="0"/>
              <a:t>(NEWM or REPL)</a:t>
            </a:r>
            <a:endParaRPr lang="en-GB" sz="1000" b="1" dirty="0"/>
          </a:p>
        </p:txBody>
      </p:sp>
      <p:sp>
        <p:nvSpPr>
          <p:cNvPr id="22" name="TextBox 21">
            <a:extLst>
              <a:ext uri="{FF2B5EF4-FFF2-40B4-BE49-F238E27FC236}">
                <a16:creationId xmlns:a16="http://schemas.microsoft.com/office/drawing/2014/main" id="{C496BC95-313A-4ED5-A690-FBFA3B97EF58}"/>
              </a:ext>
            </a:extLst>
          </p:cNvPr>
          <p:cNvSpPr txBox="1"/>
          <p:nvPr/>
        </p:nvSpPr>
        <p:spPr>
          <a:xfrm>
            <a:off x="1813924" y="1361385"/>
            <a:ext cx="710816" cy="246221"/>
          </a:xfrm>
          <a:prstGeom prst="rect">
            <a:avLst/>
          </a:prstGeom>
          <a:noFill/>
        </p:spPr>
        <p:txBody>
          <a:bodyPr wrap="square" rtlCol="0">
            <a:spAutoFit/>
          </a:bodyPr>
          <a:lstStyle/>
          <a:p>
            <a:pPr algn="ctr"/>
            <a:r>
              <a:rPr lang="en-GB" sz="1000" b="1" dirty="0"/>
              <a:t>RDTE</a:t>
            </a:r>
            <a:endParaRPr lang="en-US" sz="1000" b="1" dirty="0"/>
          </a:p>
        </p:txBody>
      </p:sp>
      <p:cxnSp>
        <p:nvCxnSpPr>
          <p:cNvPr id="29" name="Straight Connector 28">
            <a:extLst>
              <a:ext uri="{FF2B5EF4-FFF2-40B4-BE49-F238E27FC236}">
                <a16:creationId xmlns:a16="http://schemas.microsoft.com/office/drawing/2014/main" id="{05638AFF-61F5-4093-A3C4-5998E1C9A9AB}"/>
              </a:ext>
            </a:extLst>
          </p:cNvPr>
          <p:cNvCxnSpPr>
            <a:cxnSpLocks/>
          </p:cNvCxnSpPr>
          <p:nvPr/>
        </p:nvCxnSpPr>
        <p:spPr bwMode="auto">
          <a:xfrm flipV="1">
            <a:off x="3595843" y="1598316"/>
            <a:ext cx="0" cy="2181144"/>
          </a:xfrm>
          <a:prstGeom prst="line">
            <a:avLst/>
          </a:prstGeom>
          <a:solidFill>
            <a:schemeClr val="accent1"/>
          </a:solidFill>
          <a:ln w="9525" cap="flat" cmpd="sng" algn="ctr">
            <a:solidFill>
              <a:schemeClr val="tx1"/>
            </a:solidFill>
            <a:prstDash val="sysDash"/>
            <a:round/>
            <a:headEnd type="none" w="med" len="med"/>
            <a:tailEnd type="none" w="med" len="med"/>
          </a:ln>
          <a:effectLst/>
        </p:spPr>
      </p:cxnSp>
      <p:sp>
        <p:nvSpPr>
          <p:cNvPr id="30" name="TextBox 29">
            <a:extLst>
              <a:ext uri="{FF2B5EF4-FFF2-40B4-BE49-F238E27FC236}">
                <a16:creationId xmlns:a16="http://schemas.microsoft.com/office/drawing/2014/main" id="{B05F1CA0-838E-4C90-AEB3-97BB90C95F06}"/>
              </a:ext>
            </a:extLst>
          </p:cNvPr>
          <p:cNvSpPr txBox="1"/>
          <p:nvPr/>
        </p:nvSpPr>
        <p:spPr>
          <a:xfrm>
            <a:off x="3240435" y="1361385"/>
            <a:ext cx="710816" cy="246221"/>
          </a:xfrm>
          <a:prstGeom prst="rect">
            <a:avLst/>
          </a:prstGeom>
          <a:noFill/>
        </p:spPr>
        <p:txBody>
          <a:bodyPr wrap="square" rtlCol="0">
            <a:spAutoFit/>
          </a:bodyPr>
          <a:lstStyle/>
          <a:p>
            <a:pPr algn="ctr"/>
            <a:r>
              <a:rPr lang="en-GB" sz="1000" b="1" dirty="0"/>
              <a:t>POST</a:t>
            </a:r>
            <a:endParaRPr lang="en-US" sz="1000" b="1" dirty="0"/>
          </a:p>
        </p:txBody>
      </p:sp>
      <p:cxnSp>
        <p:nvCxnSpPr>
          <p:cNvPr id="31" name="Straight Connector 30">
            <a:extLst>
              <a:ext uri="{FF2B5EF4-FFF2-40B4-BE49-F238E27FC236}">
                <a16:creationId xmlns:a16="http://schemas.microsoft.com/office/drawing/2014/main" id="{0ADDEC32-E069-4D09-BBB0-F01DFFCF18D1}"/>
              </a:ext>
            </a:extLst>
          </p:cNvPr>
          <p:cNvCxnSpPr>
            <a:cxnSpLocks/>
          </p:cNvCxnSpPr>
          <p:nvPr/>
        </p:nvCxnSpPr>
        <p:spPr bwMode="auto">
          <a:xfrm flipH="1" flipV="1">
            <a:off x="2155684" y="1607608"/>
            <a:ext cx="4631" cy="2151460"/>
          </a:xfrm>
          <a:prstGeom prst="line">
            <a:avLst/>
          </a:prstGeom>
          <a:solidFill>
            <a:schemeClr val="accent1"/>
          </a:solidFill>
          <a:ln w="9525" cap="flat" cmpd="sng" algn="ctr">
            <a:solidFill>
              <a:schemeClr val="tx1"/>
            </a:solidFill>
            <a:prstDash val="sysDash"/>
            <a:round/>
            <a:headEnd type="none" w="med" len="med"/>
            <a:tailEnd type="none" w="med" len="med"/>
          </a:ln>
          <a:effectLst/>
        </p:spPr>
      </p:cxnSp>
      <p:cxnSp>
        <p:nvCxnSpPr>
          <p:cNvPr id="33" name="Straight Arrow Connector 32">
            <a:extLst>
              <a:ext uri="{FF2B5EF4-FFF2-40B4-BE49-F238E27FC236}">
                <a16:creationId xmlns:a16="http://schemas.microsoft.com/office/drawing/2014/main" id="{0E353F4F-B2CF-461E-989C-7F0217DAB3C3}"/>
              </a:ext>
            </a:extLst>
          </p:cNvPr>
          <p:cNvCxnSpPr>
            <a:cxnSpLocks/>
          </p:cNvCxnSpPr>
          <p:nvPr/>
        </p:nvCxnSpPr>
        <p:spPr bwMode="auto">
          <a:xfrm>
            <a:off x="2255827" y="2086402"/>
            <a:ext cx="0" cy="1312113"/>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
        <p:nvSpPr>
          <p:cNvPr id="34" name="TextBox 33">
            <a:extLst>
              <a:ext uri="{FF2B5EF4-FFF2-40B4-BE49-F238E27FC236}">
                <a16:creationId xmlns:a16="http://schemas.microsoft.com/office/drawing/2014/main" id="{7319AC9E-2C7B-489C-B2BC-0955A84E5078}"/>
              </a:ext>
            </a:extLst>
          </p:cNvPr>
          <p:cNvSpPr txBox="1"/>
          <p:nvPr/>
        </p:nvSpPr>
        <p:spPr>
          <a:xfrm>
            <a:off x="2183821" y="2619546"/>
            <a:ext cx="1272638" cy="707886"/>
          </a:xfrm>
          <a:prstGeom prst="rect">
            <a:avLst/>
          </a:prstGeom>
          <a:noFill/>
        </p:spPr>
        <p:txBody>
          <a:bodyPr wrap="square" rtlCol="0">
            <a:spAutoFit/>
          </a:bodyPr>
          <a:lstStyle/>
          <a:p>
            <a:pPr algn="ctr"/>
            <a:r>
              <a:rPr lang="en-GB" sz="1000" b="1" dirty="0"/>
              <a:t>MT 564 / seev.031</a:t>
            </a:r>
            <a:endParaRPr lang="en-US" sz="1000" b="1" dirty="0"/>
          </a:p>
          <a:p>
            <a:pPr algn="ctr"/>
            <a:r>
              <a:rPr lang="en-US" sz="1000" b="1" dirty="0"/>
              <a:t>(REPE or </a:t>
            </a:r>
          </a:p>
          <a:p>
            <a:pPr algn="ctr"/>
            <a:r>
              <a:rPr lang="en-US" sz="1000" b="1" dirty="0"/>
              <a:t>NEWM – PROC//ENTL)</a:t>
            </a:r>
            <a:endParaRPr lang="en-GB" sz="1000" b="1" dirty="0"/>
          </a:p>
        </p:txBody>
      </p:sp>
      <p:cxnSp>
        <p:nvCxnSpPr>
          <p:cNvPr id="35" name="Straight Arrow Connector 34">
            <a:extLst>
              <a:ext uri="{FF2B5EF4-FFF2-40B4-BE49-F238E27FC236}">
                <a16:creationId xmlns:a16="http://schemas.microsoft.com/office/drawing/2014/main" id="{2D44118E-676E-4A24-9390-246DA45D2AE0}"/>
              </a:ext>
            </a:extLst>
          </p:cNvPr>
          <p:cNvCxnSpPr>
            <a:cxnSpLocks/>
          </p:cNvCxnSpPr>
          <p:nvPr/>
        </p:nvCxnSpPr>
        <p:spPr bwMode="auto">
          <a:xfrm>
            <a:off x="3747283" y="2077535"/>
            <a:ext cx="0" cy="131211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6" name="TextBox 35">
            <a:extLst>
              <a:ext uri="{FF2B5EF4-FFF2-40B4-BE49-F238E27FC236}">
                <a16:creationId xmlns:a16="http://schemas.microsoft.com/office/drawing/2014/main" id="{F32239B7-0744-4A1B-A874-DC3C9ECE4EE7}"/>
              </a:ext>
            </a:extLst>
          </p:cNvPr>
          <p:cNvSpPr txBox="1"/>
          <p:nvPr/>
        </p:nvSpPr>
        <p:spPr>
          <a:xfrm>
            <a:off x="3579763" y="2610679"/>
            <a:ext cx="1117381" cy="553998"/>
          </a:xfrm>
          <a:prstGeom prst="rect">
            <a:avLst/>
          </a:prstGeom>
          <a:noFill/>
        </p:spPr>
        <p:txBody>
          <a:bodyPr wrap="square" rtlCol="0">
            <a:spAutoFit/>
          </a:bodyPr>
          <a:lstStyle/>
          <a:p>
            <a:pPr algn="ctr"/>
            <a:r>
              <a:rPr lang="en-GB" sz="1000" b="1" dirty="0"/>
              <a:t>MT 566 / seev.036</a:t>
            </a:r>
            <a:endParaRPr lang="en-US" sz="1000" b="1" dirty="0"/>
          </a:p>
          <a:p>
            <a:pPr algn="ctr"/>
            <a:r>
              <a:rPr lang="en-US" sz="1000" b="1" dirty="0"/>
              <a:t>(NEWM)</a:t>
            </a:r>
            <a:endParaRPr lang="en-GB" sz="1000" b="1" dirty="0"/>
          </a:p>
        </p:txBody>
      </p:sp>
      <p:sp>
        <p:nvSpPr>
          <p:cNvPr id="24" name="Left Brace 23">
            <a:extLst>
              <a:ext uri="{FF2B5EF4-FFF2-40B4-BE49-F238E27FC236}">
                <a16:creationId xmlns:a16="http://schemas.microsoft.com/office/drawing/2014/main" id="{44053042-DDB0-4F81-9256-9323FABC5EC1}"/>
              </a:ext>
            </a:extLst>
          </p:cNvPr>
          <p:cNvSpPr/>
          <p:nvPr/>
        </p:nvSpPr>
        <p:spPr bwMode="auto">
          <a:xfrm rot="16200000">
            <a:off x="2772026" y="3276056"/>
            <a:ext cx="228600" cy="1352015"/>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25" name="TextBox 24">
            <a:extLst>
              <a:ext uri="{FF2B5EF4-FFF2-40B4-BE49-F238E27FC236}">
                <a16:creationId xmlns:a16="http://schemas.microsoft.com/office/drawing/2014/main" id="{FDEA45DE-8ACF-43BD-ABED-884E3A595EE5}"/>
              </a:ext>
            </a:extLst>
          </p:cNvPr>
          <p:cNvSpPr txBox="1"/>
          <p:nvPr/>
        </p:nvSpPr>
        <p:spPr>
          <a:xfrm>
            <a:off x="2339078" y="4059164"/>
            <a:ext cx="1117381" cy="861774"/>
          </a:xfrm>
          <a:prstGeom prst="rect">
            <a:avLst/>
          </a:prstGeom>
          <a:noFill/>
        </p:spPr>
        <p:txBody>
          <a:bodyPr wrap="square" rtlCol="0">
            <a:spAutoFit/>
          </a:bodyPr>
          <a:lstStyle/>
          <a:p>
            <a:pPr algn="ctr"/>
            <a:r>
              <a:rPr lang="en-GB" sz="1000" b="1" dirty="0"/>
              <a:t>Initial Eligibility Message &amp; Final Entitlement Message</a:t>
            </a:r>
            <a:endParaRPr lang="en-US" sz="1000" b="1" dirty="0"/>
          </a:p>
        </p:txBody>
      </p:sp>
      <p:sp>
        <p:nvSpPr>
          <p:cNvPr id="32" name="TextBox 31">
            <a:extLst>
              <a:ext uri="{FF2B5EF4-FFF2-40B4-BE49-F238E27FC236}">
                <a16:creationId xmlns:a16="http://schemas.microsoft.com/office/drawing/2014/main" id="{AFB1D63C-88F9-4047-A1DD-CE219F2F7A97}"/>
              </a:ext>
            </a:extLst>
          </p:cNvPr>
          <p:cNvSpPr txBox="1"/>
          <p:nvPr/>
        </p:nvSpPr>
        <p:spPr>
          <a:xfrm>
            <a:off x="1097569" y="4550643"/>
            <a:ext cx="1008112" cy="1400383"/>
          </a:xfrm>
          <a:prstGeom prst="rect">
            <a:avLst/>
          </a:prstGeom>
          <a:solidFill>
            <a:schemeClr val="bg1"/>
          </a:solidFill>
        </p:spPr>
        <p:txBody>
          <a:bodyPr wrap="square" rtlCol="0">
            <a:spAutoFit/>
          </a:bodyPr>
          <a:lstStyle/>
          <a:p>
            <a:pPr>
              <a:spcAft>
                <a:spcPts val="600"/>
              </a:spcAft>
            </a:pPr>
            <a:r>
              <a:rPr lang="en-GB" sz="800" dirty="0">
                <a:latin typeface="+mn-lt"/>
                <a:cs typeface="Calibri" panose="020F0502020204030204" pitchFamily="34" charset="0"/>
              </a:rPr>
              <a:t>[1] I</a:t>
            </a:r>
            <a:r>
              <a:rPr lang="en-US" sz="800" dirty="0">
                <a:latin typeface="+mn-lt"/>
                <a:cs typeface="Calibri" panose="020F0502020204030204" pitchFamily="34" charset="0"/>
              </a:rPr>
              <a:t>nitial announcement sent as soon as event announced.</a:t>
            </a:r>
          </a:p>
          <a:p>
            <a:pPr>
              <a:spcAft>
                <a:spcPts val="200"/>
              </a:spcAft>
            </a:pPr>
            <a:r>
              <a:rPr lang="en-US" sz="800" dirty="0">
                <a:latin typeface="+mn-lt"/>
                <a:cs typeface="Calibri" panose="020F0502020204030204" pitchFamily="34" charset="0"/>
              </a:rPr>
              <a:t>[2] Replacement announcements sent before entitlement date with updated information. </a:t>
            </a:r>
          </a:p>
        </p:txBody>
      </p:sp>
      <p:sp>
        <p:nvSpPr>
          <p:cNvPr id="37" name="TextBox 36">
            <a:extLst>
              <a:ext uri="{FF2B5EF4-FFF2-40B4-BE49-F238E27FC236}">
                <a16:creationId xmlns:a16="http://schemas.microsoft.com/office/drawing/2014/main" id="{9FB27B6C-47F3-46C3-8BEA-ED71814D094A}"/>
              </a:ext>
            </a:extLst>
          </p:cNvPr>
          <p:cNvSpPr txBox="1"/>
          <p:nvPr/>
        </p:nvSpPr>
        <p:spPr>
          <a:xfrm>
            <a:off x="2232324" y="4910683"/>
            <a:ext cx="1275374" cy="1200329"/>
          </a:xfrm>
          <a:prstGeom prst="rect">
            <a:avLst/>
          </a:prstGeom>
          <a:noFill/>
        </p:spPr>
        <p:txBody>
          <a:bodyPr wrap="square" rtlCol="0">
            <a:spAutoFit/>
          </a:bodyPr>
          <a:lstStyle/>
          <a:p>
            <a:pPr>
              <a:spcAft>
                <a:spcPts val="200"/>
              </a:spcAft>
            </a:pPr>
            <a:r>
              <a:rPr lang="en-GB" sz="800" dirty="0">
                <a:latin typeface="+mn-lt"/>
                <a:cs typeface="Calibri" panose="020F0502020204030204" pitchFamily="34" charset="0"/>
              </a:rPr>
              <a:t>[3] </a:t>
            </a:r>
            <a:r>
              <a:rPr lang="en-US" sz="800" dirty="0">
                <a:latin typeface="+mn-lt"/>
                <a:cs typeface="Calibri" panose="020F0502020204030204" pitchFamily="34" charset="0"/>
              </a:rPr>
              <a:t>Eligibility information sent to confirm the final eligible balance, the reinvestment date and entitled quantity to be reinvested. Must eventually contain complete and confirmed entitlement information.</a:t>
            </a:r>
          </a:p>
        </p:txBody>
      </p:sp>
      <p:sp>
        <p:nvSpPr>
          <p:cNvPr id="39" name="Left Brace 38">
            <a:extLst>
              <a:ext uri="{FF2B5EF4-FFF2-40B4-BE49-F238E27FC236}">
                <a16:creationId xmlns:a16="http://schemas.microsoft.com/office/drawing/2014/main" id="{48C45756-8234-48FD-9149-3C9C45C67A3F}"/>
              </a:ext>
            </a:extLst>
          </p:cNvPr>
          <p:cNvSpPr/>
          <p:nvPr/>
        </p:nvSpPr>
        <p:spPr bwMode="auto">
          <a:xfrm rot="16200000">
            <a:off x="3952088" y="3455211"/>
            <a:ext cx="228601" cy="1008111"/>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40" name="TextBox 39">
            <a:extLst>
              <a:ext uri="{FF2B5EF4-FFF2-40B4-BE49-F238E27FC236}">
                <a16:creationId xmlns:a16="http://schemas.microsoft.com/office/drawing/2014/main" id="{29569111-ECA6-4251-A8B0-762DA7EB5AA6}"/>
              </a:ext>
            </a:extLst>
          </p:cNvPr>
          <p:cNvSpPr txBox="1"/>
          <p:nvPr/>
        </p:nvSpPr>
        <p:spPr>
          <a:xfrm>
            <a:off x="3507698" y="4066366"/>
            <a:ext cx="1117381" cy="246221"/>
          </a:xfrm>
          <a:prstGeom prst="rect">
            <a:avLst/>
          </a:prstGeom>
          <a:noFill/>
        </p:spPr>
        <p:txBody>
          <a:bodyPr wrap="square" rtlCol="0">
            <a:spAutoFit/>
          </a:bodyPr>
          <a:lstStyle/>
          <a:p>
            <a:pPr algn="ctr"/>
            <a:r>
              <a:rPr lang="en-GB" sz="1000" b="1" dirty="0"/>
              <a:t>Confirmation</a:t>
            </a:r>
            <a:endParaRPr lang="en-US" sz="1000" b="1" dirty="0"/>
          </a:p>
        </p:txBody>
      </p:sp>
      <p:sp>
        <p:nvSpPr>
          <p:cNvPr id="41" name="TextBox 40">
            <a:extLst>
              <a:ext uri="{FF2B5EF4-FFF2-40B4-BE49-F238E27FC236}">
                <a16:creationId xmlns:a16="http://schemas.microsoft.com/office/drawing/2014/main" id="{0883B4AF-5D0E-40C3-A4A5-D1FF05B96DEC}"/>
              </a:ext>
            </a:extLst>
          </p:cNvPr>
          <p:cNvSpPr txBox="1"/>
          <p:nvPr/>
        </p:nvSpPr>
        <p:spPr>
          <a:xfrm>
            <a:off x="3562333" y="4550643"/>
            <a:ext cx="1008112" cy="1446550"/>
          </a:xfrm>
          <a:prstGeom prst="rect">
            <a:avLst/>
          </a:prstGeom>
          <a:noFill/>
        </p:spPr>
        <p:txBody>
          <a:bodyPr wrap="square" rtlCol="0">
            <a:spAutoFit/>
          </a:bodyPr>
          <a:lstStyle/>
          <a:p>
            <a:pPr>
              <a:spcAft>
                <a:spcPts val="200"/>
              </a:spcAft>
            </a:pPr>
            <a:r>
              <a:rPr lang="en-US" sz="800" dirty="0">
                <a:latin typeface="+mn-lt"/>
                <a:cs typeface="Calibri" panose="020F0502020204030204" pitchFamily="34" charset="0"/>
              </a:rPr>
              <a:t>[4] As of posting date, confirmation sent that cash has been credited to the account or income has been reinvested to the account as the result of the corporate action event. </a:t>
            </a:r>
          </a:p>
        </p:txBody>
      </p:sp>
      <p:cxnSp>
        <p:nvCxnSpPr>
          <p:cNvPr id="38" name="Straight Arrow Connector 37">
            <a:extLst>
              <a:ext uri="{FF2B5EF4-FFF2-40B4-BE49-F238E27FC236}">
                <a16:creationId xmlns:a16="http://schemas.microsoft.com/office/drawing/2014/main" id="{0EE93BC2-2BB7-47C6-9601-4FD38C92DE86}"/>
              </a:ext>
            </a:extLst>
          </p:cNvPr>
          <p:cNvCxnSpPr>
            <a:cxnSpLocks/>
          </p:cNvCxnSpPr>
          <p:nvPr/>
        </p:nvCxnSpPr>
        <p:spPr bwMode="auto">
          <a:xfrm>
            <a:off x="5741244" y="5088486"/>
            <a:ext cx="1008112" cy="0"/>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cxnSp>
        <p:nvCxnSpPr>
          <p:cNvPr id="42" name="Straight Arrow Connector 41">
            <a:extLst>
              <a:ext uri="{FF2B5EF4-FFF2-40B4-BE49-F238E27FC236}">
                <a16:creationId xmlns:a16="http://schemas.microsoft.com/office/drawing/2014/main" id="{84288DAB-E8C9-4DF8-9011-A657499D629C}"/>
              </a:ext>
            </a:extLst>
          </p:cNvPr>
          <p:cNvCxnSpPr>
            <a:cxnSpLocks/>
          </p:cNvCxnSpPr>
          <p:nvPr/>
        </p:nvCxnSpPr>
        <p:spPr bwMode="auto">
          <a:xfrm>
            <a:off x="5747353" y="5461183"/>
            <a:ext cx="1002003"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43" name="TextBox 42">
            <a:extLst>
              <a:ext uri="{FF2B5EF4-FFF2-40B4-BE49-F238E27FC236}">
                <a16:creationId xmlns:a16="http://schemas.microsoft.com/office/drawing/2014/main" id="{B3AA2402-AAB0-4D7B-BF31-D4D8B7D37E1B}"/>
              </a:ext>
            </a:extLst>
          </p:cNvPr>
          <p:cNvSpPr txBox="1"/>
          <p:nvPr/>
        </p:nvSpPr>
        <p:spPr>
          <a:xfrm>
            <a:off x="6887481" y="4980764"/>
            <a:ext cx="1177489" cy="215444"/>
          </a:xfrm>
          <a:prstGeom prst="rect">
            <a:avLst/>
          </a:prstGeom>
          <a:noFill/>
        </p:spPr>
        <p:txBody>
          <a:bodyPr wrap="square" rtlCol="0">
            <a:spAutoFit/>
          </a:bodyPr>
          <a:lstStyle/>
          <a:p>
            <a:pPr>
              <a:spcAft>
                <a:spcPts val="200"/>
              </a:spcAft>
            </a:pPr>
            <a:r>
              <a:rPr lang="en-US" sz="800" dirty="0">
                <a:latin typeface="+mn-lt"/>
                <a:cs typeface="Calibri" panose="020F0502020204030204" pitchFamily="34" charset="0"/>
              </a:rPr>
              <a:t>Optional messages</a:t>
            </a:r>
          </a:p>
        </p:txBody>
      </p:sp>
      <p:sp>
        <p:nvSpPr>
          <p:cNvPr id="44" name="TextBox 43">
            <a:extLst>
              <a:ext uri="{FF2B5EF4-FFF2-40B4-BE49-F238E27FC236}">
                <a16:creationId xmlns:a16="http://schemas.microsoft.com/office/drawing/2014/main" id="{FC4514E8-6A53-48EA-AC4C-2E2541E53628}"/>
              </a:ext>
            </a:extLst>
          </p:cNvPr>
          <p:cNvSpPr txBox="1"/>
          <p:nvPr/>
        </p:nvSpPr>
        <p:spPr>
          <a:xfrm>
            <a:off x="6887481" y="5354459"/>
            <a:ext cx="1177489" cy="215444"/>
          </a:xfrm>
          <a:prstGeom prst="rect">
            <a:avLst/>
          </a:prstGeom>
          <a:noFill/>
        </p:spPr>
        <p:txBody>
          <a:bodyPr wrap="square" rtlCol="0">
            <a:spAutoFit/>
          </a:bodyPr>
          <a:lstStyle/>
          <a:p>
            <a:pPr>
              <a:spcAft>
                <a:spcPts val="200"/>
              </a:spcAft>
            </a:pPr>
            <a:r>
              <a:rPr lang="en-US" sz="800" dirty="0">
                <a:latin typeface="+mn-lt"/>
                <a:cs typeface="Calibri" panose="020F0502020204030204" pitchFamily="34" charset="0"/>
              </a:rPr>
              <a:t>Mandatory messages</a:t>
            </a:r>
          </a:p>
        </p:txBody>
      </p:sp>
      <p:cxnSp>
        <p:nvCxnSpPr>
          <p:cNvPr id="45" name="Straight Arrow Connector 44">
            <a:extLst>
              <a:ext uri="{FF2B5EF4-FFF2-40B4-BE49-F238E27FC236}">
                <a16:creationId xmlns:a16="http://schemas.microsoft.com/office/drawing/2014/main" id="{84C3A3A9-AFF2-41BD-AEE7-38EE44A75102}"/>
              </a:ext>
            </a:extLst>
          </p:cNvPr>
          <p:cNvCxnSpPr>
            <a:cxnSpLocks/>
          </p:cNvCxnSpPr>
          <p:nvPr/>
        </p:nvCxnSpPr>
        <p:spPr bwMode="auto">
          <a:xfrm>
            <a:off x="3384451" y="2086402"/>
            <a:ext cx="0" cy="131211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867707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extBox 79">
            <a:extLst>
              <a:ext uri="{FF2B5EF4-FFF2-40B4-BE49-F238E27FC236}">
                <a16:creationId xmlns:a16="http://schemas.microsoft.com/office/drawing/2014/main" id="{DC9498EC-7B1B-4C18-9EB4-DAD3EB5BC373}"/>
              </a:ext>
            </a:extLst>
          </p:cNvPr>
          <p:cNvSpPr txBox="1"/>
          <p:nvPr/>
        </p:nvSpPr>
        <p:spPr>
          <a:xfrm>
            <a:off x="6331706" y="948749"/>
            <a:ext cx="2396554" cy="954107"/>
          </a:xfrm>
          <a:prstGeom prst="rect">
            <a:avLst/>
          </a:prstGeom>
          <a:noFill/>
        </p:spPr>
        <p:txBody>
          <a:bodyPr wrap="square" rtlCol="0">
            <a:spAutoFit/>
          </a:bodyPr>
          <a:lstStyle/>
          <a:p>
            <a:pPr algn="ctr"/>
            <a:r>
              <a:rPr lang="en-GB" sz="1400" dirty="0"/>
              <a:t>MT 564</a:t>
            </a:r>
          </a:p>
          <a:p>
            <a:pPr algn="ctr"/>
            <a:endParaRPr lang="en-GB" sz="1400" dirty="0"/>
          </a:p>
          <a:p>
            <a:pPr algn="ctr"/>
            <a:r>
              <a:rPr lang="en-GB" sz="1400" dirty="0"/>
              <a:t>MAND (or CHOS?) </a:t>
            </a:r>
          </a:p>
          <a:p>
            <a:pPr algn="ctr"/>
            <a:r>
              <a:rPr lang="en-GB" sz="1400" dirty="0"/>
              <a:t>SECU? or CASH</a:t>
            </a:r>
            <a:endParaRPr lang="en-US" sz="1400" dirty="0"/>
          </a:p>
        </p:txBody>
      </p:sp>
      <p:sp>
        <p:nvSpPr>
          <p:cNvPr id="96" name="TextBox 95">
            <a:extLst>
              <a:ext uri="{FF2B5EF4-FFF2-40B4-BE49-F238E27FC236}">
                <a16:creationId xmlns:a16="http://schemas.microsoft.com/office/drawing/2014/main" id="{BD652477-2CE2-4CCD-A418-01EFEAFD8BA6}"/>
              </a:ext>
            </a:extLst>
          </p:cNvPr>
          <p:cNvSpPr txBox="1"/>
          <p:nvPr/>
        </p:nvSpPr>
        <p:spPr>
          <a:xfrm>
            <a:off x="6326634" y="3447737"/>
            <a:ext cx="2386410" cy="523220"/>
          </a:xfrm>
          <a:prstGeom prst="rect">
            <a:avLst/>
          </a:prstGeom>
          <a:noFill/>
        </p:spPr>
        <p:txBody>
          <a:bodyPr wrap="square" rtlCol="0">
            <a:spAutoFit/>
          </a:bodyPr>
          <a:lstStyle/>
          <a:p>
            <a:pPr algn="ctr"/>
            <a:r>
              <a:rPr lang="en-GB" sz="1400" dirty="0"/>
              <a:t>MT 566 </a:t>
            </a:r>
          </a:p>
          <a:p>
            <a:pPr algn="ctr"/>
            <a:r>
              <a:rPr lang="en-GB" sz="1400" dirty="0"/>
              <a:t>CASH</a:t>
            </a:r>
            <a:endParaRPr lang="en-US" sz="1400" dirty="0"/>
          </a:p>
        </p:txBody>
      </p:sp>
      <p:sp>
        <p:nvSpPr>
          <p:cNvPr id="90" name="TextBox 89">
            <a:extLst>
              <a:ext uri="{FF2B5EF4-FFF2-40B4-BE49-F238E27FC236}">
                <a16:creationId xmlns:a16="http://schemas.microsoft.com/office/drawing/2014/main" id="{54802567-8586-4250-BAE7-785E0EE9A182}"/>
              </a:ext>
            </a:extLst>
          </p:cNvPr>
          <p:cNvSpPr txBox="1"/>
          <p:nvPr/>
        </p:nvSpPr>
        <p:spPr>
          <a:xfrm>
            <a:off x="6331706" y="2144382"/>
            <a:ext cx="2386410" cy="954107"/>
          </a:xfrm>
          <a:prstGeom prst="rect">
            <a:avLst/>
          </a:prstGeom>
          <a:noFill/>
        </p:spPr>
        <p:txBody>
          <a:bodyPr wrap="square" rtlCol="0">
            <a:spAutoFit/>
          </a:bodyPr>
          <a:lstStyle/>
          <a:p>
            <a:pPr algn="ctr"/>
            <a:r>
              <a:rPr lang="en-GB" sz="1400" dirty="0"/>
              <a:t>MT 564</a:t>
            </a:r>
          </a:p>
          <a:p>
            <a:pPr algn="ctr"/>
            <a:endParaRPr lang="en-GB" sz="1400" dirty="0"/>
          </a:p>
          <a:p>
            <a:pPr algn="ctr"/>
            <a:r>
              <a:rPr lang="en-GB" sz="1400" dirty="0"/>
              <a:t>MAND (or CHOS?) </a:t>
            </a:r>
          </a:p>
          <a:p>
            <a:pPr algn="ctr"/>
            <a:r>
              <a:rPr lang="en-GB" sz="1400" dirty="0"/>
              <a:t>SECU? or CASH</a:t>
            </a:r>
            <a:endParaRPr lang="en-US" sz="1400" dirty="0"/>
          </a:p>
        </p:txBody>
      </p:sp>
      <p:sp>
        <p:nvSpPr>
          <p:cNvPr id="2" name="Footer Placeholder 1">
            <a:extLst>
              <a:ext uri="{FF2B5EF4-FFF2-40B4-BE49-F238E27FC236}">
                <a16:creationId xmlns:a16="http://schemas.microsoft.com/office/drawing/2014/main" id="{084B9DA5-606F-43FD-81AD-92ED9F1A4946}"/>
              </a:ext>
            </a:extLst>
          </p:cNvPr>
          <p:cNvSpPr>
            <a:spLocks noGrp="1"/>
          </p:cNvSpPr>
          <p:nvPr>
            <p:ph type="ftr" sz="quarter" idx="10"/>
          </p:nvPr>
        </p:nvSpPr>
        <p:spPr/>
        <p:txBody>
          <a:bodyPr/>
          <a:lstStyle/>
          <a:p>
            <a:r>
              <a:rPr lang="en-US"/>
              <a:t>SMPG IF - CA Stream 2 - May 23, 2022</a:t>
            </a:r>
            <a:endParaRPr lang="en-GB" dirty="0"/>
          </a:p>
        </p:txBody>
      </p:sp>
      <p:sp>
        <p:nvSpPr>
          <p:cNvPr id="3" name="Slide Number Placeholder 2">
            <a:extLst>
              <a:ext uri="{FF2B5EF4-FFF2-40B4-BE49-F238E27FC236}">
                <a16:creationId xmlns:a16="http://schemas.microsoft.com/office/drawing/2014/main" id="{AE1DC556-11FA-4552-8D03-7F643420C124}"/>
              </a:ext>
            </a:extLst>
          </p:cNvPr>
          <p:cNvSpPr>
            <a:spLocks noGrp="1"/>
          </p:cNvSpPr>
          <p:nvPr>
            <p:ph type="sldNum" sz="quarter" idx="11"/>
          </p:nvPr>
        </p:nvSpPr>
        <p:spPr/>
        <p:txBody>
          <a:bodyPr/>
          <a:lstStyle/>
          <a:p>
            <a:fld id="{F17889F7-7963-4A16-ADF8-FEE4D97DC541}" type="slidenum">
              <a:rPr lang="en-GB" smtClean="0"/>
              <a:pPr/>
              <a:t>4</a:t>
            </a:fld>
            <a:endParaRPr lang="en-GB"/>
          </a:p>
        </p:txBody>
      </p:sp>
      <p:sp>
        <p:nvSpPr>
          <p:cNvPr id="9" name="Title 8">
            <a:extLst>
              <a:ext uri="{FF2B5EF4-FFF2-40B4-BE49-F238E27FC236}">
                <a16:creationId xmlns:a16="http://schemas.microsoft.com/office/drawing/2014/main" id="{23EFAC2A-6C7E-44A5-B8F1-F2627146C19C}"/>
              </a:ext>
            </a:extLst>
          </p:cNvPr>
          <p:cNvSpPr>
            <a:spLocks noGrp="1"/>
          </p:cNvSpPr>
          <p:nvPr>
            <p:ph type="title"/>
          </p:nvPr>
        </p:nvSpPr>
        <p:spPr/>
        <p:txBody>
          <a:bodyPr/>
          <a:lstStyle/>
          <a:p>
            <a:r>
              <a:rPr lang="en-GB" dirty="0"/>
              <a:t>High Level Notification Flow (Option A)</a:t>
            </a:r>
            <a:endParaRPr lang="en-US" dirty="0"/>
          </a:p>
        </p:txBody>
      </p:sp>
      <p:sp>
        <p:nvSpPr>
          <p:cNvPr id="75" name="Rectangle 74">
            <a:extLst>
              <a:ext uri="{FF2B5EF4-FFF2-40B4-BE49-F238E27FC236}">
                <a16:creationId xmlns:a16="http://schemas.microsoft.com/office/drawing/2014/main" id="{03CBF6A4-68F4-44CC-ACE2-3222F393CAB2}"/>
              </a:ext>
            </a:extLst>
          </p:cNvPr>
          <p:cNvSpPr/>
          <p:nvPr/>
        </p:nvSpPr>
        <p:spPr bwMode="auto">
          <a:xfrm>
            <a:off x="4541652" y="878235"/>
            <a:ext cx="1790055" cy="4466591"/>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Transfer Agent</a:t>
            </a:r>
            <a:endParaRPr kumimoji="0" lang="en-US" sz="1800" b="0" i="0" u="none" strike="noStrike" cap="none" normalizeH="0" baseline="0" dirty="0">
              <a:ln>
                <a:noFill/>
              </a:ln>
              <a:solidFill>
                <a:schemeClr val="bg1"/>
              </a:solidFill>
              <a:effectLst/>
              <a:latin typeface="Arial" charset="0"/>
            </a:endParaRPr>
          </a:p>
        </p:txBody>
      </p:sp>
      <p:sp>
        <p:nvSpPr>
          <p:cNvPr id="76" name="Rectangle 75">
            <a:extLst>
              <a:ext uri="{FF2B5EF4-FFF2-40B4-BE49-F238E27FC236}">
                <a16:creationId xmlns:a16="http://schemas.microsoft.com/office/drawing/2014/main" id="{29E5AFFA-114E-4F48-A7F3-D6A3DA0031D4}"/>
              </a:ext>
            </a:extLst>
          </p:cNvPr>
          <p:cNvSpPr/>
          <p:nvPr/>
        </p:nvSpPr>
        <p:spPr bwMode="auto">
          <a:xfrm>
            <a:off x="8723188" y="878235"/>
            <a:ext cx="1790055" cy="879692"/>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Investor A</a:t>
            </a:r>
            <a:endParaRPr kumimoji="0" lang="en-US" sz="1800" b="0" i="0" u="none" strike="noStrike" cap="none" normalizeH="0" baseline="0" dirty="0">
              <a:ln>
                <a:noFill/>
              </a:ln>
              <a:solidFill>
                <a:schemeClr val="bg1"/>
              </a:solidFill>
              <a:effectLst/>
              <a:latin typeface="Arial" charset="0"/>
            </a:endParaRPr>
          </a:p>
        </p:txBody>
      </p:sp>
      <p:cxnSp>
        <p:nvCxnSpPr>
          <p:cNvPr id="78" name="Straight Arrow Connector 77">
            <a:extLst>
              <a:ext uri="{FF2B5EF4-FFF2-40B4-BE49-F238E27FC236}">
                <a16:creationId xmlns:a16="http://schemas.microsoft.com/office/drawing/2014/main" id="{BFA86687-23B1-4ECD-8945-FF21CA1DB6C5}"/>
              </a:ext>
            </a:extLst>
          </p:cNvPr>
          <p:cNvCxnSpPr>
            <a:cxnSpLocks/>
          </p:cNvCxnSpPr>
          <p:nvPr/>
        </p:nvCxnSpPr>
        <p:spPr bwMode="auto">
          <a:xfrm>
            <a:off x="6331707" y="1318081"/>
            <a:ext cx="2391481"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81" name="Rectangle 80">
            <a:extLst>
              <a:ext uri="{FF2B5EF4-FFF2-40B4-BE49-F238E27FC236}">
                <a16:creationId xmlns:a16="http://schemas.microsoft.com/office/drawing/2014/main" id="{B3FED84A-6697-4D65-9E46-72ECFE17F65E}"/>
              </a:ext>
            </a:extLst>
          </p:cNvPr>
          <p:cNvSpPr/>
          <p:nvPr/>
        </p:nvSpPr>
        <p:spPr bwMode="auto">
          <a:xfrm>
            <a:off x="360115" y="878236"/>
            <a:ext cx="1790055" cy="4466590"/>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Investment Fund</a:t>
            </a:r>
            <a:endParaRPr kumimoji="0" lang="en-US" sz="1800" b="0" i="0" u="none" strike="noStrike" cap="none" normalizeH="0" baseline="0" dirty="0">
              <a:ln>
                <a:noFill/>
              </a:ln>
              <a:solidFill>
                <a:schemeClr val="bg1"/>
              </a:solidFill>
              <a:effectLst/>
              <a:latin typeface="Arial" charset="0"/>
            </a:endParaRPr>
          </a:p>
        </p:txBody>
      </p:sp>
      <p:cxnSp>
        <p:nvCxnSpPr>
          <p:cNvPr id="85" name="Straight Arrow Connector 84">
            <a:extLst>
              <a:ext uri="{FF2B5EF4-FFF2-40B4-BE49-F238E27FC236}">
                <a16:creationId xmlns:a16="http://schemas.microsoft.com/office/drawing/2014/main" id="{FEF0DA34-6E3A-4316-9B7F-755CAB240E04}"/>
              </a:ext>
            </a:extLst>
          </p:cNvPr>
          <p:cNvCxnSpPr>
            <a:cxnSpLocks/>
            <a:stCxn id="81" idx="3"/>
            <a:endCxn id="75" idx="1"/>
          </p:cNvCxnSpPr>
          <p:nvPr/>
        </p:nvCxnSpPr>
        <p:spPr bwMode="auto">
          <a:xfrm>
            <a:off x="2150170" y="3111531"/>
            <a:ext cx="2391482"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88" name="TextBox 87">
            <a:extLst>
              <a:ext uri="{FF2B5EF4-FFF2-40B4-BE49-F238E27FC236}">
                <a16:creationId xmlns:a16="http://schemas.microsoft.com/office/drawing/2014/main" id="{C59A40C3-266D-4735-A10D-F7EFF388004D}"/>
              </a:ext>
            </a:extLst>
          </p:cNvPr>
          <p:cNvSpPr txBox="1"/>
          <p:nvPr/>
        </p:nvSpPr>
        <p:spPr>
          <a:xfrm>
            <a:off x="2150169" y="1742331"/>
            <a:ext cx="2391482" cy="954107"/>
          </a:xfrm>
          <a:prstGeom prst="rect">
            <a:avLst/>
          </a:prstGeom>
          <a:noFill/>
        </p:spPr>
        <p:txBody>
          <a:bodyPr wrap="square" rtlCol="0">
            <a:spAutoFit/>
          </a:bodyPr>
          <a:lstStyle/>
          <a:p>
            <a:pPr algn="ctr"/>
            <a:r>
              <a:rPr lang="en-GB" sz="1400" dirty="0"/>
              <a:t>Single event generating cash distribution and fund reinvestment</a:t>
            </a:r>
          </a:p>
          <a:p>
            <a:pPr algn="ctr"/>
            <a:r>
              <a:rPr lang="en-GB" sz="1400" dirty="0"/>
              <a:t>(FINC?)</a:t>
            </a:r>
            <a:endParaRPr lang="en-US" sz="1400" dirty="0"/>
          </a:p>
        </p:txBody>
      </p:sp>
      <p:cxnSp>
        <p:nvCxnSpPr>
          <p:cNvPr id="89" name="Straight Arrow Connector 88">
            <a:extLst>
              <a:ext uri="{FF2B5EF4-FFF2-40B4-BE49-F238E27FC236}">
                <a16:creationId xmlns:a16="http://schemas.microsoft.com/office/drawing/2014/main" id="{93BDBDEA-E278-46B8-A5D9-50B6F6947126}"/>
              </a:ext>
            </a:extLst>
          </p:cNvPr>
          <p:cNvCxnSpPr>
            <a:cxnSpLocks/>
          </p:cNvCxnSpPr>
          <p:nvPr/>
        </p:nvCxnSpPr>
        <p:spPr bwMode="auto">
          <a:xfrm>
            <a:off x="6336779" y="2513714"/>
            <a:ext cx="2391481"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95" name="Rectangle 94">
            <a:extLst>
              <a:ext uri="{FF2B5EF4-FFF2-40B4-BE49-F238E27FC236}">
                <a16:creationId xmlns:a16="http://schemas.microsoft.com/office/drawing/2014/main" id="{781D2011-1263-4562-A403-1D9534EAC843}"/>
              </a:ext>
            </a:extLst>
          </p:cNvPr>
          <p:cNvSpPr/>
          <p:nvPr/>
        </p:nvSpPr>
        <p:spPr bwMode="auto">
          <a:xfrm>
            <a:off x="8723188" y="2073868"/>
            <a:ext cx="1790055" cy="879692"/>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Investor B</a:t>
            </a:r>
            <a:endParaRPr kumimoji="0" lang="en-US" sz="1800" b="0" i="0" u="none" strike="noStrike" cap="none" normalizeH="0" baseline="0" dirty="0">
              <a:ln>
                <a:noFill/>
              </a:ln>
              <a:solidFill>
                <a:schemeClr val="bg1"/>
              </a:solidFill>
              <a:effectLst/>
              <a:latin typeface="Arial" charset="0"/>
            </a:endParaRPr>
          </a:p>
        </p:txBody>
      </p:sp>
      <p:cxnSp>
        <p:nvCxnSpPr>
          <p:cNvPr id="97" name="Straight Arrow Connector 96">
            <a:extLst>
              <a:ext uri="{FF2B5EF4-FFF2-40B4-BE49-F238E27FC236}">
                <a16:creationId xmlns:a16="http://schemas.microsoft.com/office/drawing/2014/main" id="{20C8B7CB-7DE7-4260-B14A-6543972DA040}"/>
              </a:ext>
            </a:extLst>
          </p:cNvPr>
          <p:cNvCxnSpPr>
            <a:cxnSpLocks/>
          </p:cNvCxnSpPr>
          <p:nvPr/>
        </p:nvCxnSpPr>
        <p:spPr bwMode="auto">
          <a:xfrm>
            <a:off x="6331707" y="3709347"/>
            <a:ext cx="2391481"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98" name="Rectangle 97">
            <a:extLst>
              <a:ext uri="{FF2B5EF4-FFF2-40B4-BE49-F238E27FC236}">
                <a16:creationId xmlns:a16="http://schemas.microsoft.com/office/drawing/2014/main" id="{1285EADA-217F-4AC7-B7F0-6A87440FB1CB}"/>
              </a:ext>
            </a:extLst>
          </p:cNvPr>
          <p:cNvSpPr/>
          <p:nvPr/>
        </p:nvSpPr>
        <p:spPr bwMode="auto">
          <a:xfrm>
            <a:off x="8718116" y="3269501"/>
            <a:ext cx="1790055" cy="879692"/>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Investor A</a:t>
            </a:r>
            <a:endParaRPr kumimoji="0" lang="en-US" sz="1800" b="0" i="0" u="none" strike="noStrike" cap="none" normalizeH="0" baseline="0" dirty="0">
              <a:ln>
                <a:noFill/>
              </a:ln>
              <a:solidFill>
                <a:schemeClr val="bg1"/>
              </a:solidFill>
              <a:effectLst/>
              <a:latin typeface="Arial" charset="0"/>
            </a:endParaRPr>
          </a:p>
        </p:txBody>
      </p:sp>
      <p:sp>
        <p:nvSpPr>
          <p:cNvPr id="21" name="TextBox 20">
            <a:extLst>
              <a:ext uri="{FF2B5EF4-FFF2-40B4-BE49-F238E27FC236}">
                <a16:creationId xmlns:a16="http://schemas.microsoft.com/office/drawing/2014/main" id="{80F4856E-1BBF-4AA1-8260-42489B2DACB6}"/>
              </a:ext>
            </a:extLst>
          </p:cNvPr>
          <p:cNvSpPr txBox="1"/>
          <p:nvPr/>
        </p:nvSpPr>
        <p:spPr>
          <a:xfrm>
            <a:off x="6321562" y="4643370"/>
            <a:ext cx="2386410" cy="523220"/>
          </a:xfrm>
          <a:prstGeom prst="rect">
            <a:avLst/>
          </a:prstGeom>
          <a:noFill/>
        </p:spPr>
        <p:txBody>
          <a:bodyPr wrap="square" rtlCol="0">
            <a:spAutoFit/>
          </a:bodyPr>
          <a:lstStyle/>
          <a:p>
            <a:pPr algn="ctr"/>
            <a:r>
              <a:rPr lang="en-GB" sz="1400" dirty="0"/>
              <a:t>MT 566 </a:t>
            </a:r>
          </a:p>
          <a:p>
            <a:pPr algn="ctr"/>
            <a:r>
              <a:rPr lang="en-GB" sz="1400" dirty="0"/>
              <a:t>SECU</a:t>
            </a:r>
            <a:endParaRPr lang="en-US" sz="1400" dirty="0"/>
          </a:p>
        </p:txBody>
      </p:sp>
      <p:cxnSp>
        <p:nvCxnSpPr>
          <p:cNvPr id="22" name="Straight Arrow Connector 21">
            <a:extLst>
              <a:ext uri="{FF2B5EF4-FFF2-40B4-BE49-F238E27FC236}">
                <a16:creationId xmlns:a16="http://schemas.microsoft.com/office/drawing/2014/main" id="{BA9B5B0F-67DE-4597-83D3-C42FF9FCEB6B}"/>
              </a:ext>
            </a:extLst>
          </p:cNvPr>
          <p:cNvCxnSpPr>
            <a:cxnSpLocks/>
          </p:cNvCxnSpPr>
          <p:nvPr/>
        </p:nvCxnSpPr>
        <p:spPr bwMode="auto">
          <a:xfrm>
            <a:off x="6326635" y="4904980"/>
            <a:ext cx="2391481"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23" name="Rectangle 22">
            <a:extLst>
              <a:ext uri="{FF2B5EF4-FFF2-40B4-BE49-F238E27FC236}">
                <a16:creationId xmlns:a16="http://schemas.microsoft.com/office/drawing/2014/main" id="{6433EDBA-7186-4B42-811B-29C999977075}"/>
              </a:ext>
            </a:extLst>
          </p:cNvPr>
          <p:cNvSpPr/>
          <p:nvPr/>
        </p:nvSpPr>
        <p:spPr bwMode="auto">
          <a:xfrm>
            <a:off x="8713044" y="4465134"/>
            <a:ext cx="1790055" cy="879692"/>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Investor B</a:t>
            </a:r>
            <a:endParaRPr kumimoji="0" lang="en-US" sz="1800" b="0" i="0" u="none" strike="noStrike" cap="none" normalizeH="0" baseline="0" dirty="0">
              <a:ln>
                <a:noFill/>
              </a:ln>
              <a:solidFill>
                <a:schemeClr val="bg1"/>
              </a:solidFill>
              <a:effectLst/>
              <a:latin typeface="Arial" charset="0"/>
            </a:endParaRPr>
          </a:p>
        </p:txBody>
      </p:sp>
      <p:sp>
        <p:nvSpPr>
          <p:cNvPr id="27" name="Rectangle 26">
            <a:extLst>
              <a:ext uri="{FF2B5EF4-FFF2-40B4-BE49-F238E27FC236}">
                <a16:creationId xmlns:a16="http://schemas.microsoft.com/office/drawing/2014/main" id="{B5758A5E-74EA-41CC-9355-FBCC22DF6860}"/>
              </a:ext>
            </a:extLst>
          </p:cNvPr>
          <p:cNvSpPr>
            <a:spLocks noChangeAspect="1"/>
          </p:cNvSpPr>
          <p:nvPr/>
        </p:nvSpPr>
        <p:spPr bwMode="auto">
          <a:xfrm>
            <a:off x="4713644" y="1200875"/>
            <a:ext cx="1446071" cy="1077791"/>
          </a:xfrm>
          <a:prstGeom prst="rect">
            <a:avLst/>
          </a:prstGeom>
          <a:solidFill>
            <a:schemeClr val="accent1">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bg1"/>
                </a:solidFill>
                <a:effectLst/>
                <a:latin typeface="Arial" charset="0"/>
              </a:rPr>
              <a:t>Acct. Investor A</a:t>
            </a:r>
          </a:p>
          <a:p>
            <a:pPr marL="0" marR="0" indent="0" algn="ctr" defTabSz="914400" rtl="0" eaLnBrk="0" fontAlgn="base" latinLnBrk="0" hangingPunct="0">
              <a:lnSpc>
                <a:spcPct val="100000"/>
              </a:lnSpc>
              <a:spcBef>
                <a:spcPct val="0"/>
              </a:spcBef>
              <a:spcAft>
                <a:spcPct val="0"/>
              </a:spcAft>
              <a:buClrTx/>
              <a:buSzTx/>
              <a:buFontTx/>
              <a:buNone/>
              <a:tabLst/>
            </a:pPr>
            <a:endParaRPr lang="en-GB" sz="1200" dirty="0">
              <a:solidFill>
                <a:schemeClr val="bg1"/>
              </a:solidFill>
            </a:endParaRPr>
          </a:p>
          <a:p>
            <a:pPr marL="0" marR="0" indent="0" algn="ctr" defTabSz="914400" rtl="0" eaLnBrk="0" fontAlgn="base" latinLnBrk="0" hangingPunct="0">
              <a:lnSpc>
                <a:spcPct val="100000"/>
              </a:lnSpc>
              <a:spcBef>
                <a:spcPct val="0"/>
              </a:spcBef>
              <a:spcAft>
                <a:spcPct val="0"/>
              </a:spcAft>
              <a:buClrTx/>
              <a:buSzTx/>
              <a:buFontTx/>
              <a:buNone/>
              <a:tabLst/>
            </a:pPr>
            <a:r>
              <a:rPr lang="en-GB" sz="1200" dirty="0">
                <a:solidFill>
                  <a:schemeClr val="bg1"/>
                </a:solidFill>
              </a:rPr>
              <a:t>Dividend</a:t>
            </a:r>
          </a:p>
          <a:p>
            <a:pPr marL="0" marR="0" indent="0" algn="ctr" defTabSz="914400" rtl="0" eaLnBrk="0" fontAlgn="base" latinLnBrk="0" hangingPunct="0">
              <a:lnSpc>
                <a:spcPct val="100000"/>
              </a:lnSpc>
              <a:spcBef>
                <a:spcPct val="0"/>
              </a:spcBef>
              <a:spcAft>
                <a:spcPct val="0"/>
              </a:spcAft>
              <a:buClrTx/>
              <a:buSzTx/>
              <a:buFontTx/>
              <a:buNone/>
              <a:tabLst/>
            </a:pPr>
            <a:r>
              <a:rPr lang="en-GB" sz="1200" dirty="0">
                <a:solidFill>
                  <a:schemeClr val="bg1"/>
                </a:solidFill>
              </a:rPr>
              <a:t>Reinvestment Option: CASH</a:t>
            </a:r>
            <a:endParaRPr kumimoji="0" lang="en-US" sz="1200" b="0" i="0" u="none" strike="noStrike" cap="none" normalizeH="0" baseline="0" dirty="0">
              <a:ln>
                <a:noFill/>
              </a:ln>
              <a:solidFill>
                <a:schemeClr val="bg1"/>
              </a:solidFill>
              <a:effectLst/>
              <a:latin typeface="Arial" charset="0"/>
            </a:endParaRPr>
          </a:p>
        </p:txBody>
      </p:sp>
      <p:sp>
        <p:nvSpPr>
          <p:cNvPr id="28" name="Rectangle 27">
            <a:extLst>
              <a:ext uri="{FF2B5EF4-FFF2-40B4-BE49-F238E27FC236}">
                <a16:creationId xmlns:a16="http://schemas.microsoft.com/office/drawing/2014/main" id="{A8F8B84E-94A4-4F66-93C7-B557563134D3}"/>
              </a:ext>
            </a:extLst>
          </p:cNvPr>
          <p:cNvSpPr>
            <a:spLocks noChangeAspect="1"/>
          </p:cNvSpPr>
          <p:nvPr/>
        </p:nvSpPr>
        <p:spPr bwMode="auto">
          <a:xfrm>
            <a:off x="4713644" y="3904900"/>
            <a:ext cx="1446071" cy="1077791"/>
          </a:xfrm>
          <a:prstGeom prst="rect">
            <a:avLst/>
          </a:prstGeom>
          <a:solidFill>
            <a:schemeClr val="accent1">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200" dirty="0">
                <a:solidFill>
                  <a:schemeClr val="bg1"/>
                </a:solidFill>
              </a:rPr>
              <a:t>Acct. Investor B</a:t>
            </a:r>
          </a:p>
          <a:p>
            <a:pPr algn="ctr"/>
            <a:endParaRPr lang="en-GB" sz="1200" dirty="0">
              <a:solidFill>
                <a:schemeClr val="bg1"/>
              </a:solidFill>
            </a:endParaRPr>
          </a:p>
          <a:p>
            <a:pPr algn="ctr"/>
            <a:r>
              <a:rPr lang="en-GB" sz="1200" dirty="0">
                <a:solidFill>
                  <a:schemeClr val="bg1"/>
                </a:solidFill>
              </a:rPr>
              <a:t>Dividend</a:t>
            </a:r>
          </a:p>
          <a:p>
            <a:pPr algn="ctr"/>
            <a:r>
              <a:rPr lang="en-GB" sz="1200" dirty="0">
                <a:solidFill>
                  <a:schemeClr val="bg1"/>
                </a:solidFill>
              </a:rPr>
              <a:t>Reinvestment Option: SECU</a:t>
            </a:r>
            <a:endParaRPr lang="en-US" sz="1200" dirty="0">
              <a:solidFill>
                <a:schemeClr val="bg1"/>
              </a:solidFill>
            </a:endParaRPr>
          </a:p>
        </p:txBody>
      </p:sp>
    </p:spTree>
    <p:extLst>
      <p:ext uri="{BB962C8B-B14F-4D97-AF65-F5344CB8AC3E}">
        <p14:creationId xmlns:p14="http://schemas.microsoft.com/office/powerpoint/2010/main" val="907403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extBox 79">
            <a:extLst>
              <a:ext uri="{FF2B5EF4-FFF2-40B4-BE49-F238E27FC236}">
                <a16:creationId xmlns:a16="http://schemas.microsoft.com/office/drawing/2014/main" id="{DC9498EC-7B1B-4C18-9EB4-DAD3EB5BC373}"/>
              </a:ext>
            </a:extLst>
          </p:cNvPr>
          <p:cNvSpPr txBox="1"/>
          <p:nvPr/>
        </p:nvSpPr>
        <p:spPr>
          <a:xfrm>
            <a:off x="6331706" y="948749"/>
            <a:ext cx="2396554" cy="954107"/>
          </a:xfrm>
          <a:prstGeom prst="rect">
            <a:avLst/>
          </a:prstGeom>
          <a:noFill/>
        </p:spPr>
        <p:txBody>
          <a:bodyPr wrap="square" rtlCol="0">
            <a:spAutoFit/>
          </a:bodyPr>
          <a:lstStyle/>
          <a:p>
            <a:pPr algn="ctr"/>
            <a:r>
              <a:rPr lang="en-GB" sz="1400" dirty="0"/>
              <a:t>MT 564</a:t>
            </a:r>
          </a:p>
          <a:p>
            <a:pPr algn="ctr"/>
            <a:endParaRPr lang="en-GB" sz="1400" dirty="0"/>
          </a:p>
          <a:p>
            <a:pPr algn="ctr"/>
            <a:r>
              <a:rPr lang="en-GB" sz="1400" dirty="0"/>
              <a:t>MAND </a:t>
            </a:r>
          </a:p>
          <a:p>
            <a:pPr algn="ctr"/>
            <a:r>
              <a:rPr lang="en-GB" sz="1400" dirty="0"/>
              <a:t>CASH</a:t>
            </a:r>
            <a:endParaRPr lang="en-US" sz="1400" dirty="0"/>
          </a:p>
        </p:txBody>
      </p:sp>
      <p:sp>
        <p:nvSpPr>
          <p:cNvPr id="96" name="TextBox 95">
            <a:extLst>
              <a:ext uri="{FF2B5EF4-FFF2-40B4-BE49-F238E27FC236}">
                <a16:creationId xmlns:a16="http://schemas.microsoft.com/office/drawing/2014/main" id="{BD652477-2CE2-4CCD-A418-01EFEAFD8BA6}"/>
              </a:ext>
            </a:extLst>
          </p:cNvPr>
          <p:cNvSpPr txBox="1"/>
          <p:nvPr/>
        </p:nvSpPr>
        <p:spPr>
          <a:xfrm>
            <a:off x="6326634" y="3447737"/>
            <a:ext cx="2386410" cy="523220"/>
          </a:xfrm>
          <a:prstGeom prst="rect">
            <a:avLst/>
          </a:prstGeom>
          <a:noFill/>
        </p:spPr>
        <p:txBody>
          <a:bodyPr wrap="square" rtlCol="0">
            <a:spAutoFit/>
          </a:bodyPr>
          <a:lstStyle/>
          <a:p>
            <a:pPr algn="ctr"/>
            <a:r>
              <a:rPr lang="en-GB" sz="1400" dirty="0"/>
              <a:t>MT 566 </a:t>
            </a:r>
          </a:p>
          <a:p>
            <a:pPr algn="ctr"/>
            <a:r>
              <a:rPr lang="en-GB" sz="1400" dirty="0"/>
              <a:t>CASH</a:t>
            </a:r>
            <a:endParaRPr lang="en-US" sz="1400" dirty="0"/>
          </a:p>
        </p:txBody>
      </p:sp>
      <p:sp>
        <p:nvSpPr>
          <p:cNvPr id="90" name="TextBox 89">
            <a:extLst>
              <a:ext uri="{FF2B5EF4-FFF2-40B4-BE49-F238E27FC236}">
                <a16:creationId xmlns:a16="http://schemas.microsoft.com/office/drawing/2014/main" id="{54802567-8586-4250-BAE7-785E0EE9A182}"/>
              </a:ext>
            </a:extLst>
          </p:cNvPr>
          <p:cNvSpPr txBox="1"/>
          <p:nvPr/>
        </p:nvSpPr>
        <p:spPr>
          <a:xfrm>
            <a:off x="6331706" y="2144382"/>
            <a:ext cx="2386410" cy="954107"/>
          </a:xfrm>
          <a:prstGeom prst="rect">
            <a:avLst/>
          </a:prstGeom>
          <a:noFill/>
        </p:spPr>
        <p:txBody>
          <a:bodyPr wrap="square" rtlCol="0">
            <a:spAutoFit/>
          </a:bodyPr>
          <a:lstStyle/>
          <a:p>
            <a:pPr algn="ctr"/>
            <a:r>
              <a:rPr lang="en-GB" sz="1400" dirty="0"/>
              <a:t>MT 564</a:t>
            </a:r>
          </a:p>
          <a:p>
            <a:pPr algn="ctr"/>
            <a:endParaRPr lang="en-GB" sz="1400" dirty="0"/>
          </a:p>
          <a:p>
            <a:pPr algn="ctr"/>
            <a:r>
              <a:rPr lang="en-GB" sz="1400" dirty="0"/>
              <a:t>MAND</a:t>
            </a:r>
          </a:p>
          <a:p>
            <a:pPr algn="ctr"/>
            <a:r>
              <a:rPr lang="en-GB" sz="1400" dirty="0"/>
              <a:t>SECU</a:t>
            </a:r>
            <a:endParaRPr lang="en-US" sz="1400" dirty="0"/>
          </a:p>
        </p:txBody>
      </p:sp>
      <p:sp>
        <p:nvSpPr>
          <p:cNvPr id="2" name="Footer Placeholder 1">
            <a:extLst>
              <a:ext uri="{FF2B5EF4-FFF2-40B4-BE49-F238E27FC236}">
                <a16:creationId xmlns:a16="http://schemas.microsoft.com/office/drawing/2014/main" id="{084B9DA5-606F-43FD-81AD-92ED9F1A4946}"/>
              </a:ext>
            </a:extLst>
          </p:cNvPr>
          <p:cNvSpPr>
            <a:spLocks noGrp="1"/>
          </p:cNvSpPr>
          <p:nvPr>
            <p:ph type="ftr" sz="quarter" idx="10"/>
          </p:nvPr>
        </p:nvSpPr>
        <p:spPr/>
        <p:txBody>
          <a:bodyPr/>
          <a:lstStyle/>
          <a:p>
            <a:r>
              <a:rPr lang="en-US"/>
              <a:t>SMPG IF - CA Stream 2 - May 23, 2022</a:t>
            </a:r>
            <a:endParaRPr lang="en-GB" dirty="0"/>
          </a:p>
        </p:txBody>
      </p:sp>
      <p:sp>
        <p:nvSpPr>
          <p:cNvPr id="3" name="Slide Number Placeholder 2">
            <a:extLst>
              <a:ext uri="{FF2B5EF4-FFF2-40B4-BE49-F238E27FC236}">
                <a16:creationId xmlns:a16="http://schemas.microsoft.com/office/drawing/2014/main" id="{AE1DC556-11FA-4552-8D03-7F643420C124}"/>
              </a:ext>
            </a:extLst>
          </p:cNvPr>
          <p:cNvSpPr>
            <a:spLocks noGrp="1"/>
          </p:cNvSpPr>
          <p:nvPr>
            <p:ph type="sldNum" sz="quarter" idx="11"/>
          </p:nvPr>
        </p:nvSpPr>
        <p:spPr/>
        <p:txBody>
          <a:bodyPr/>
          <a:lstStyle/>
          <a:p>
            <a:fld id="{F17889F7-7963-4A16-ADF8-FEE4D97DC541}" type="slidenum">
              <a:rPr lang="en-GB" smtClean="0"/>
              <a:pPr/>
              <a:t>5</a:t>
            </a:fld>
            <a:endParaRPr lang="en-GB"/>
          </a:p>
        </p:txBody>
      </p:sp>
      <p:sp>
        <p:nvSpPr>
          <p:cNvPr id="9" name="Title 8">
            <a:extLst>
              <a:ext uri="{FF2B5EF4-FFF2-40B4-BE49-F238E27FC236}">
                <a16:creationId xmlns:a16="http://schemas.microsoft.com/office/drawing/2014/main" id="{23EFAC2A-6C7E-44A5-B8F1-F2627146C19C}"/>
              </a:ext>
            </a:extLst>
          </p:cNvPr>
          <p:cNvSpPr>
            <a:spLocks noGrp="1"/>
          </p:cNvSpPr>
          <p:nvPr>
            <p:ph type="title"/>
          </p:nvPr>
        </p:nvSpPr>
        <p:spPr/>
        <p:txBody>
          <a:bodyPr/>
          <a:lstStyle/>
          <a:p>
            <a:r>
              <a:rPr lang="en-GB" dirty="0"/>
              <a:t>High Level Notification Flow (Option B)</a:t>
            </a:r>
            <a:endParaRPr lang="en-US" dirty="0"/>
          </a:p>
        </p:txBody>
      </p:sp>
      <p:sp>
        <p:nvSpPr>
          <p:cNvPr id="75" name="Rectangle 74">
            <a:extLst>
              <a:ext uri="{FF2B5EF4-FFF2-40B4-BE49-F238E27FC236}">
                <a16:creationId xmlns:a16="http://schemas.microsoft.com/office/drawing/2014/main" id="{03CBF6A4-68F4-44CC-ACE2-3222F393CAB2}"/>
              </a:ext>
            </a:extLst>
          </p:cNvPr>
          <p:cNvSpPr/>
          <p:nvPr/>
        </p:nvSpPr>
        <p:spPr bwMode="auto">
          <a:xfrm>
            <a:off x="4541652" y="878235"/>
            <a:ext cx="1790055" cy="4466591"/>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Transfer Agent</a:t>
            </a:r>
            <a:endParaRPr kumimoji="0" lang="en-US" sz="1800" b="0" i="0" u="none" strike="noStrike" cap="none" normalizeH="0" baseline="0" dirty="0">
              <a:ln>
                <a:noFill/>
              </a:ln>
              <a:solidFill>
                <a:schemeClr val="bg1"/>
              </a:solidFill>
              <a:effectLst/>
              <a:latin typeface="Arial" charset="0"/>
            </a:endParaRPr>
          </a:p>
        </p:txBody>
      </p:sp>
      <p:sp>
        <p:nvSpPr>
          <p:cNvPr id="76" name="Rectangle 75">
            <a:extLst>
              <a:ext uri="{FF2B5EF4-FFF2-40B4-BE49-F238E27FC236}">
                <a16:creationId xmlns:a16="http://schemas.microsoft.com/office/drawing/2014/main" id="{29E5AFFA-114E-4F48-A7F3-D6A3DA0031D4}"/>
              </a:ext>
            </a:extLst>
          </p:cNvPr>
          <p:cNvSpPr/>
          <p:nvPr/>
        </p:nvSpPr>
        <p:spPr bwMode="auto">
          <a:xfrm>
            <a:off x="8723188" y="878235"/>
            <a:ext cx="1790055" cy="879692"/>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Investor A</a:t>
            </a:r>
            <a:endParaRPr kumimoji="0" lang="en-US" sz="1800" b="0" i="0" u="none" strike="noStrike" cap="none" normalizeH="0" baseline="0" dirty="0">
              <a:ln>
                <a:noFill/>
              </a:ln>
              <a:solidFill>
                <a:schemeClr val="bg1"/>
              </a:solidFill>
              <a:effectLst/>
              <a:latin typeface="Arial" charset="0"/>
            </a:endParaRPr>
          </a:p>
        </p:txBody>
      </p:sp>
      <p:cxnSp>
        <p:nvCxnSpPr>
          <p:cNvPr id="78" name="Straight Arrow Connector 77">
            <a:extLst>
              <a:ext uri="{FF2B5EF4-FFF2-40B4-BE49-F238E27FC236}">
                <a16:creationId xmlns:a16="http://schemas.microsoft.com/office/drawing/2014/main" id="{BFA86687-23B1-4ECD-8945-FF21CA1DB6C5}"/>
              </a:ext>
            </a:extLst>
          </p:cNvPr>
          <p:cNvCxnSpPr>
            <a:cxnSpLocks/>
          </p:cNvCxnSpPr>
          <p:nvPr/>
        </p:nvCxnSpPr>
        <p:spPr bwMode="auto">
          <a:xfrm>
            <a:off x="6331707" y="1318081"/>
            <a:ext cx="2391481"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81" name="Rectangle 80">
            <a:extLst>
              <a:ext uri="{FF2B5EF4-FFF2-40B4-BE49-F238E27FC236}">
                <a16:creationId xmlns:a16="http://schemas.microsoft.com/office/drawing/2014/main" id="{B3FED84A-6697-4D65-9E46-72ECFE17F65E}"/>
              </a:ext>
            </a:extLst>
          </p:cNvPr>
          <p:cNvSpPr/>
          <p:nvPr/>
        </p:nvSpPr>
        <p:spPr bwMode="auto">
          <a:xfrm>
            <a:off x="360115" y="878236"/>
            <a:ext cx="1790055" cy="4466590"/>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Investment Fund</a:t>
            </a:r>
            <a:endParaRPr kumimoji="0" lang="en-US" sz="1800" b="0" i="0" u="none" strike="noStrike" cap="none" normalizeH="0" baseline="0" dirty="0">
              <a:ln>
                <a:noFill/>
              </a:ln>
              <a:solidFill>
                <a:schemeClr val="bg1"/>
              </a:solidFill>
              <a:effectLst/>
              <a:latin typeface="Arial" charset="0"/>
            </a:endParaRPr>
          </a:p>
        </p:txBody>
      </p:sp>
      <p:cxnSp>
        <p:nvCxnSpPr>
          <p:cNvPr id="85" name="Straight Arrow Connector 84">
            <a:extLst>
              <a:ext uri="{FF2B5EF4-FFF2-40B4-BE49-F238E27FC236}">
                <a16:creationId xmlns:a16="http://schemas.microsoft.com/office/drawing/2014/main" id="{FEF0DA34-6E3A-4316-9B7F-755CAB240E04}"/>
              </a:ext>
            </a:extLst>
          </p:cNvPr>
          <p:cNvCxnSpPr>
            <a:cxnSpLocks/>
            <a:stCxn id="81" idx="3"/>
            <a:endCxn id="75" idx="1"/>
          </p:cNvCxnSpPr>
          <p:nvPr/>
        </p:nvCxnSpPr>
        <p:spPr bwMode="auto">
          <a:xfrm>
            <a:off x="2150170" y="3111531"/>
            <a:ext cx="2391482"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88" name="TextBox 87">
            <a:extLst>
              <a:ext uri="{FF2B5EF4-FFF2-40B4-BE49-F238E27FC236}">
                <a16:creationId xmlns:a16="http://schemas.microsoft.com/office/drawing/2014/main" id="{C59A40C3-266D-4735-A10D-F7EFF388004D}"/>
              </a:ext>
            </a:extLst>
          </p:cNvPr>
          <p:cNvSpPr txBox="1"/>
          <p:nvPr/>
        </p:nvSpPr>
        <p:spPr>
          <a:xfrm>
            <a:off x="2150169" y="1742331"/>
            <a:ext cx="2391482" cy="954107"/>
          </a:xfrm>
          <a:prstGeom prst="rect">
            <a:avLst/>
          </a:prstGeom>
          <a:noFill/>
        </p:spPr>
        <p:txBody>
          <a:bodyPr wrap="square" rtlCol="0">
            <a:spAutoFit/>
          </a:bodyPr>
          <a:lstStyle/>
          <a:p>
            <a:pPr algn="ctr"/>
            <a:r>
              <a:rPr lang="en-GB" sz="1400" dirty="0"/>
              <a:t>Single event generating cash distribution and fund reinvestment</a:t>
            </a:r>
          </a:p>
          <a:p>
            <a:pPr algn="ctr"/>
            <a:r>
              <a:rPr lang="en-GB" sz="1400" dirty="0"/>
              <a:t>(FINC?)</a:t>
            </a:r>
            <a:endParaRPr lang="en-US" sz="1400" dirty="0"/>
          </a:p>
        </p:txBody>
      </p:sp>
      <p:cxnSp>
        <p:nvCxnSpPr>
          <p:cNvPr id="89" name="Straight Arrow Connector 88">
            <a:extLst>
              <a:ext uri="{FF2B5EF4-FFF2-40B4-BE49-F238E27FC236}">
                <a16:creationId xmlns:a16="http://schemas.microsoft.com/office/drawing/2014/main" id="{93BDBDEA-E278-46B8-A5D9-50B6F6947126}"/>
              </a:ext>
            </a:extLst>
          </p:cNvPr>
          <p:cNvCxnSpPr>
            <a:cxnSpLocks/>
          </p:cNvCxnSpPr>
          <p:nvPr/>
        </p:nvCxnSpPr>
        <p:spPr bwMode="auto">
          <a:xfrm>
            <a:off x="6336779" y="2513714"/>
            <a:ext cx="2391481"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95" name="Rectangle 94">
            <a:extLst>
              <a:ext uri="{FF2B5EF4-FFF2-40B4-BE49-F238E27FC236}">
                <a16:creationId xmlns:a16="http://schemas.microsoft.com/office/drawing/2014/main" id="{781D2011-1263-4562-A403-1D9534EAC843}"/>
              </a:ext>
            </a:extLst>
          </p:cNvPr>
          <p:cNvSpPr/>
          <p:nvPr/>
        </p:nvSpPr>
        <p:spPr bwMode="auto">
          <a:xfrm>
            <a:off x="8723188" y="2073868"/>
            <a:ext cx="1790055" cy="879692"/>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Investor B</a:t>
            </a:r>
            <a:endParaRPr kumimoji="0" lang="en-US" sz="1800" b="0" i="0" u="none" strike="noStrike" cap="none" normalizeH="0" baseline="0" dirty="0">
              <a:ln>
                <a:noFill/>
              </a:ln>
              <a:solidFill>
                <a:schemeClr val="bg1"/>
              </a:solidFill>
              <a:effectLst/>
              <a:latin typeface="Arial" charset="0"/>
            </a:endParaRPr>
          </a:p>
        </p:txBody>
      </p:sp>
      <p:cxnSp>
        <p:nvCxnSpPr>
          <p:cNvPr id="97" name="Straight Arrow Connector 96">
            <a:extLst>
              <a:ext uri="{FF2B5EF4-FFF2-40B4-BE49-F238E27FC236}">
                <a16:creationId xmlns:a16="http://schemas.microsoft.com/office/drawing/2014/main" id="{20C8B7CB-7DE7-4260-B14A-6543972DA040}"/>
              </a:ext>
            </a:extLst>
          </p:cNvPr>
          <p:cNvCxnSpPr>
            <a:cxnSpLocks/>
          </p:cNvCxnSpPr>
          <p:nvPr/>
        </p:nvCxnSpPr>
        <p:spPr bwMode="auto">
          <a:xfrm>
            <a:off x="6331707" y="3709347"/>
            <a:ext cx="2391481"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98" name="Rectangle 97">
            <a:extLst>
              <a:ext uri="{FF2B5EF4-FFF2-40B4-BE49-F238E27FC236}">
                <a16:creationId xmlns:a16="http://schemas.microsoft.com/office/drawing/2014/main" id="{1285EADA-217F-4AC7-B7F0-6A87440FB1CB}"/>
              </a:ext>
            </a:extLst>
          </p:cNvPr>
          <p:cNvSpPr/>
          <p:nvPr/>
        </p:nvSpPr>
        <p:spPr bwMode="auto">
          <a:xfrm>
            <a:off x="8718116" y="3269501"/>
            <a:ext cx="1790055" cy="879692"/>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Investor A</a:t>
            </a:r>
            <a:endParaRPr kumimoji="0" lang="en-US" sz="1800" b="0" i="0" u="none" strike="noStrike" cap="none" normalizeH="0" baseline="0" dirty="0">
              <a:ln>
                <a:noFill/>
              </a:ln>
              <a:solidFill>
                <a:schemeClr val="bg1"/>
              </a:solidFill>
              <a:effectLst/>
              <a:latin typeface="Arial" charset="0"/>
            </a:endParaRPr>
          </a:p>
        </p:txBody>
      </p:sp>
      <p:sp>
        <p:nvSpPr>
          <p:cNvPr id="21" name="TextBox 20">
            <a:extLst>
              <a:ext uri="{FF2B5EF4-FFF2-40B4-BE49-F238E27FC236}">
                <a16:creationId xmlns:a16="http://schemas.microsoft.com/office/drawing/2014/main" id="{80F4856E-1BBF-4AA1-8260-42489B2DACB6}"/>
              </a:ext>
            </a:extLst>
          </p:cNvPr>
          <p:cNvSpPr txBox="1"/>
          <p:nvPr/>
        </p:nvSpPr>
        <p:spPr>
          <a:xfrm>
            <a:off x="6321562" y="4643370"/>
            <a:ext cx="2386410" cy="523220"/>
          </a:xfrm>
          <a:prstGeom prst="rect">
            <a:avLst/>
          </a:prstGeom>
          <a:noFill/>
        </p:spPr>
        <p:txBody>
          <a:bodyPr wrap="square" rtlCol="0">
            <a:spAutoFit/>
          </a:bodyPr>
          <a:lstStyle/>
          <a:p>
            <a:pPr algn="ctr"/>
            <a:r>
              <a:rPr lang="en-GB" sz="1400" dirty="0"/>
              <a:t>MT 566 </a:t>
            </a:r>
          </a:p>
          <a:p>
            <a:pPr algn="ctr"/>
            <a:r>
              <a:rPr lang="en-GB" sz="1400" dirty="0"/>
              <a:t>SECU</a:t>
            </a:r>
            <a:endParaRPr lang="en-US" sz="1400" dirty="0"/>
          </a:p>
        </p:txBody>
      </p:sp>
      <p:cxnSp>
        <p:nvCxnSpPr>
          <p:cNvPr id="22" name="Straight Arrow Connector 21">
            <a:extLst>
              <a:ext uri="{FF2B5EF4-FFF2-40B4-BE49-F238E27FC236}">
                <a16:creationId xmlns:a16="http://schemas.microsoft.com/office/drawing/2014/main" id="{BA9B5B0F-67DE-4597-83D3-C42FF9FCEB6B}"/>
              </a:ext>
            </a:extLst>
          </p:cNvPr>
          <p:cNvCxnSpPr>
            <a:cxnSpLocks/>
          </p:cNvCxnSpPr>
          <p:nvPr/>
        </p:nvCxnSpPr>
        <p:spPr bwMode="auto">
          <a:xfrm>
            <a:off x="6326635" y="4904980"/>
            <a:ext cx="2391481"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23" name="Rectangle 22">
            <a:extLst>
              <a:ext uri="{FF2B5EF4-FFF2-40B4-BE49-F238E27FC236}">
                <a16:creationId xmlns:a16="http://schemas.microsoft.com/office/drawing/2014/main" id="{6433EDBA-7186-4B42-811B-29C999977075}"/>
              </a:ext>
            </a:extLst>
          </p:cNvPr>
          <p:cNvSpPr/>
          <p:nvPr/>
        </p:nvSpPr>
        <p:spPr bwMode="auto">
          <a:xfrm>
            <a:off x="8713044" y="4465134"/>
            <a:ext cx="1790055" cy="879692"/>
          </a:xfrm>
          <a:prstGeom prst="rect">
            <a:avLst/>
          </a:prstGeom>
          <a:solidFill>
            <a:schemeClr val="accent1">
              <a:lumMod val="90000"/>
              <a:lumOff val="1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chemeClr val="bg1"/>
                </a:solidFill>
                <a:effectLst/>
                <a:latin typeface="Arial" charset="0"/>
              </a:rPr>
              <a:t>Investor B</a:t>
            </a:r>
            <a:endParaRPr kumimoji="0" lang="en-US" sz="1800" b="0" i="0" u="none" strike="noStrike" cap="none" normalizeH="0" baseline="0" dirty="0">
              <a:ln>
                <a:noFill/>
              </a:ln>
              <a:solidFill>
                <a:schemeClr val="bg1"/>
              </a:solidFill>
              <a:effectLst/>
              <a:latin typeface="Arial" charset="0"/>
            </a:endParaRPr>
          </a:p>
        </p:txBody>
      </p:sp>
      <p:sp>
        <p:nvSpPr>
          <p:cNvPr id="24" name="Rectangle 23">
            <a:extLst>
              <a:ext uri="{FF2B5EF4-FFF2-40B4-BE49-F238E27FC236}">
                <a16:creationId xmlns:a16="http://schemas.microsoft.com/office/drawing/2014/main" id="{1D663FF9-44B7-4879-A051-E47FC313D0F5}"/>
              </a:ext>
            </a:extLst>
          </p:cNvPr>
          <p:cNvSpPr>
            <a:spLocks noChangeAspect="1"/>
          </p:cNvSpPr>
          <p:nvPr/>
        </p:nvSpPr>
        <p:spPr bwMode="auto">
          <a:xfrm>
            <a:off x="4713644" y="1200875"/>
            <a:ext cx="1446071" cy="1077791"/>
          </a:xfrm>
          <a:prstGeom prst="rect">
            <a:avLst/>
          </a:prstGeom>
          <a:solidFill>
            <a:schemeClr val="accent1">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bg1"/>
                </a:solidFill>
                <a:effectLst/>
                <a:latin typeface="Arial" charset="0"/>
              </a:rPr>
              <a:t>Acct. Investor A</a:t>
            </a:r>
          </a:p>
          <a:p>
            <a:pPr marL="0" marR="0" indent="0" algn="ctr" defTabSz="914400" rtl="0" eaLnBrk="0" fontAlgn="base" latinLnBrk="0" hangingPunct="0">
              <a:lnSpc>
                <a:spcPct val="100000"/>
              </a:lnSpc>
              <a:spcBef>
                <a:spcPct val="0"/>
              </a:spcBef>
              <a:spcAft>
                <a:spcPct val="0"/>
              </a:spcAft>
              <a:buClrTx/>
              <a:buSzTx/>
              <a:buFontTx/>
              <a:buNone/>
              <a:tabLst/>
            </a:pPr>
            <a:endParaRPr lang="en-GB" sz="1200" dirty="0">
              <a:solidFill>
                <a:schemeClr val="bg1"/>
              </a:solidFill>
            </a:endParaRPr>
          </a:p>
          <a:p>
            <a:pPr marL="0" marR="0" indent="0" algn="ctr" defTabSz="914400" rtl="0" eaLnBrk="0" fontAlgn="base" latinLnBrk="0" hangingPunct="0">
              <a:lnSpc>
                <a:spcPct val="100000"/>
              </a:lnSpc>
              <a:spcBef>
                <a:spcPct val="0"/>
              </a:spcBef>
              <a:spcAft>
                <a:spcPct val="0"/>
              </a:spcAft>
              <a:buClrTx/>
              <a:buSzTx/>
              <a:buFontTx/>
              <a:buNone/>
              <a:tabLst/>
            </a:pPr>
            <a:r>
              <a:rPr lang="en-GB" sz="1200" dirty="0">
                <a:solidFill>
                  <a:schemeClr val="bg1"/>
                </a:solidFill>
              </a:rPr>
              <a:t>Dividend</a:t>
            </a:r>
          </a:p>
          <a:p>
            <a:pPr marL="0" marR="0" indent="0" algn="ctr" defTabSz="914400" rtl="0" eaLnBrk="0" fontAlgn="base" latinLnBrk="0" hangingPunct="0">
              <a:lnSpc>
                <a:spcPct val="100000"/>
              </a:lnSpc>
              <a:spcBef>
                <a:spcPct val="0"/>
              </a:spcBef>
              <a:spcAft>
                <a:spcPct val="0"/>
              </a:spcAft>
              <a:buClrTx/>
              <a:buSzTx/>
              <a:buFontTx/>
              <a:buNone/>
              <a:tabLst/>
            </a:pPr>
            <a:r>
              <a:rPr lang="en-GB" sz="1200" dirty="0">
                <a:solidFill>
                  <a:schemeClr val="bg1"/>
                </a:solidFill>
              </a:rPr>
              <a:t>Reinvestment Option: CASH</a:t>
            </a:r>
            <a:endParaRPr kumimoji="0" lang="en-US" sz="1200" b="0" i="0" u="none" strike="noStrike" cap="none" normalizeH="0" baseline="0" dirty="0">
              <a:ln>
                <a:noFill/>
              </a:ln>
              <a:solidFill>
                <a:schemeClr val="bg1"/>
              </a:solidFill>
              <a:effectLst/>
              <a:latin typeface="Arial" charset="0"/>
            </a:endParaRPr>
          </a:p>
        </p:txBody>
      </p:sp>
      <p:sp>
        <p:nvSpPr>
          <p:cNvPr id="25" name="Rectangle 24">
            <a:extLst>
              <a:ext uri="{FF2B5EF4-FFF2-40B4-BE49-F238E27FC236}">
                <a16:creationId xmlns:a16="http://schemas.microsoft.com/office/drawing/2014/main" id="{3BC5F178-3E18-421D-BB3D-50C41A1E1914}"/>
              </a:ext>
            </a:extLst>
          </p:cNvPr>
          <p:cNvSpPr>
            <a:spLocks noChangeAspect="1"/>
          </p:cNvSpPr>
          <p:nvPr/>
        </p:nvSpPr>
        <p:spPr bwMode="auto">
          <a:xfrm>
            <a:off x="4713644" y="3904900"/>
            <a:ext cx="1446071" cy="1077791"/>
          </a:xfrm>
          <a:prstGeom prst="rect">
            <a:avLst/>
          </a:prstGeom>
          <a:solidFill>
            <a:schemeClr val="accent1">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GB" sz="1200" dirty="0">
                <a:solidFill>
                  <a:schemeClr val="bg1"/>
                </a:solidFill>
              </a:rPr>
              <a:t>Acct. Investor B</a:t>
            </a:r>
          </a:p>
          <a:p>
            <a:pPr algn="ctr"/>
            <a:endParaRPr lang="en-GB" sz="1200" dirty="0">
              <a:solidFill>
                <a:schemeClr val="bg1"/>
              </a:solidFill>
            </a:endParaRPr>
          </a:p>
          <a:p>
            <a:pPr algn="ctr"/>
            <a:r>
              <a:rPr lang="en-GB" sz="1200" dirty="0">
                <a:solidFill>
                  <a:schemeClr val="bg1"/>
                </a:solidFill>
              </a:rPr>
              <a:t>Dividend</a:t>
            </a:r>
          </a:p>
          <a:p>
            <a:pPr algn="ctr"/>
            <a:r>
              <a:rPr lang="en-GB" sz="1200" dirty="0">
                <a:solidFill>
                  <a:schemeClr val="bg1"/>
                </a:solidFill>
              </a:rPr>
              <a:t>Reinvestment Option: SECU</a:t>
            </a:r>
            <a:endParaRPr lang="en-US" sz="1200" dirty="0">
              <a:solidFill>
                <a:schemeClr val="bg1"/>
              </a:solidFill>
            </a:endParaRPr>
          </a:p>
        </p:txBody>
      </p:sp>
    </p:spTree>
    <p:extLst>
      <p:ext uri="{BB962C8B-B14F-4D97-AF65-F5344CB8AC3E}">
        <p14:creationId xmlns:p14="http://schemas.microsoft.com/office/powerpoint/2010/main" val="1821188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SMPG IF - CA Stream 2 - May 23, 2022</a:t>
            </a:r>
            <a:endParaRPr lang="en-GB" dirty="0"/>
          </a:p>
        </p:txBody>
      </p:sp>
      <p:sp>
        <p:nvSpPr>
          <p:cNvPr id="3" name="Slide Number Placeholder 2"/>
          <p:cNvSpPr>
            <a:spLocks noGrp="1"/>
          </p:cNvSpPr>
          <p:nvPr>
            <p:ph type="sldNum" sz="quarter" idx="11"/>
          </p:nvPr>
        </p:nvSpPr>
        <p:spPr/>
        <p:txBody>
          <a:bodyPr/>
          <a:lstStyle/>
          <a:p>
            <a:fld id="{F17889F7-7963-4A16-ADF8-FEE4D97DC541}" type="slidenum">
              <a:rPr lang="en-GB" smtClean="0"/>
              <a:pPr/>
              <a:t>6</a:t>
            </a:fld>
            <a:endParaRPr lang="en-GB"/>
          </a:p>
        </p:txBody>
      </p:sp>
      <p:sp>
        <p:nvSpPr>
          <p:cNvPr id="4" name="Text Placeholder 3"/>
          <p:cNvSpPr>
            <a:spLocks noGrp="1"/>
          </p:cNvSpPr>
          <p:nvPr>
            <p:ph type="body" idx="13"/>
          </p:nvPr>
        </p:nvSpPr>
        <p:spPr>
          <a:xfrm>
            <a:off x="291902" y="844794"/>
            <a:ext cx="4676725" cy="637257"/>
          </a:xfrm>
        </p:spPr>
        <p:txBody>
          <a:bodyPr/>
          <a:lstStyle/>
          <a:p>
            <a:r>
              <a:rPr lang="en-GB" b="1" u="sng" dirty="0"/>
              <a:t>Initial and replacement announcements:</a:t>
            </a:r>
          </a:p>
          <a:p>
            <a:pPr marL="285750" indent="-285750">
              <a:buFontTx/>
              <a:buChar char="-"/>
            </a:pPr>
            <a:r>
              <a:rPr lang="en-GB" dirty="0"/>
              <a:t>MT 564 NEWM or REPL (Optional)</a:t>
            </a:r>
          </a:p>
        </p:txBody>
      </p:sp>
      <p:sp>
        <p:nvSpPr>
          <p:cNvPr id="6" name="Title 5"/>
          <p:cNvSpPr>
            <a:spLocks noGrp="1"/>
          </p:cNvSpPr>
          <p:nvPr>
            <p:ph type="title"/>
          </p:nvPr>
        </p:nvSpPr>
        <p:spPr/>
        <p:txBody>
          <a:bodyPr/>
          <a:lstStyle/>
          <a:p>
            <a:r>
              <a:rPr lang="en-GB" dirty="0"/>
              <a:t>Messaging (1/3)</a:t>
            </a:r>
          </a:p>
        </p:txBody>
      </p:sp>
      <p:sp>
        <p:nvSpPr>
          <p:cNvPr id="7" name="Text Placeholder 6"/>
          <p:cNvSpPr>
            <a:spLocks noGrp="1"/>
          </p:cNvSpPr>
          <p:nvPr>
            <p:ph type="body" idx="15"/>
          </p:nvPr>
        </p:nvSpPr>
        <p:spPr>
          <a:xfrm>
            <a:off x="291902" y="1454299"/>
            <a:ext cx="5552818" cy="1803188"/>
          </a:xfrm>
        </p:spPr>
        <p:txBody>
          <a:bodyPr/>
          <a:lstStyle/>
          <a:p>
            <a:r>
              <a:rPr lang="en-GB" b="1" u="sng" dirty="0"/>
              <a:t>Solution Proposal:</a:t>
            </a:r>
          </a:p>
        </p:txBody>
      </p:sp>
      <p:graphicFrame>
        <p:nvGraphicFramePr>
          <p:cNvPr id="5" name="Table 8">
            <a:extLst>
              <a:ext uri="{FF2B5EF4-FFF2-40B4-BE49-F238E27FC236}">
                <a16:creationId xmlns:a16="http://schemas.microsoft.com/office/drawing/2014/main" id="{9F510D93-7435-490D-B02C-8FCE6291C3DD}"/>
              </a:ext>
            </a:extLst>
          </p:cNvPr>
          <p:cNvGraphicFramePr>
            <a:graphicFrameLocks noGrp="1"/>
          </p:cNvGraphicFramePr>
          <p:nvPr>
            <p:extLst>
              <p:ext uri="{D42A27DB-BD31-4B8C-83A1-F6EECF244321}">
                <p14:modId xmlns:p14="http://schemas.microsoft.com/office/powerpoint/2010/main" val="2726610310"/>
              </p:ext>
            </p:extLst>
          </p:nvPr>
        </p:nvGraphicFramePr>
        <p:xfrm>
          <a:off x="336309" y="1803349"/>
          <a:ext cx="10128404" cy="1158240"/>
        </p:xfrm>
        <a:graphic>
          <a:graphicData uri="http://schemas.openxmlformats.org/drawingml/2006/table">
            <a:tbl>
              <a:tblPr firstRow="1" bandRow="1">
                <a:tableStyleId>{5C22544A-7EE6-4342-B048-85BDC9FD1C3A}</a:tableStyleId>
              </a:tblPr>
              <a:tblGrid>
                <a:gridCol w="779108">
                  <a:extLst>
                    <a:ext uri="{9D8B030D-6E8A-4147-A177-3AD203B41FA5}">
                      <a16:colId xmlns:a16="http://schemas.microsoft.com/office/drawing/2014/main" val="1930797567"/>
                    </a:ext>
                  </a:extLst>
                </a:gridCol>
                <a:gridCol w="779108">
                  <a:extLst>
                    <a:ext uri="{9D8B030D-6E8A-4147-A177-3AD203B41FA5}">
                      <a16:colId xmlns:a16="http://schemas.microsoft.com/office/drawing/2014/main" val="4249134443"/>
                    </a:ext>
                  </a:extLst>
                </a:gridCol>
                <a:gridCol w="779108">
                  <a:extLst>
                    <a:ext uri="{9D8B030D-6E8A-4147-A177-3AD203B41FA5}">
                      <a16:colId xmlns:a16="http://schemas.microsoft.com/office/drawing/2014/main" val="4263986565"/>
                    </a:ext>
                  </a:extLst>
                </a:gridCol>
                <a:gridCol w="779108">
                  <a:extLst>
                    <a:ext uri="{9D8B030D-6E8A-4147-A177-3AD203B41FA5}">
                      <a16:colId xmlns:a16="http://schemas.microsoft.com/office/drawing/2014/main" val="2226028203"/>
                    </a:ext>
                  </a:extLst>
                </a:gridCol>
                <a:gridCol w="779108">
                  <a:extLst>
                    <a:ext uri="{9D8B030D-6E8A-4147-A177-3AD203B41FA5}">
                      <a16:colId xmlns:a16="http://schemas.microsoft.com/office/drawing/2014/main" val="2300598789"/>
                    </a:ext>
                  </a:extLst>
                </a:gridCol>
                <a:gridCol w="779108">
                  <a:extLst>
                    <a:ext uri="{9D8B030D-6E8A-4147-A177-3AD203B41FA5}">
                      <a16:colId xmlns:a16="http://schemas.microsoft.com/office/drawing/2014/main" val="1225790716"/>
                    </a:ext>
                  </a:extLst>
                </a:gridCol>
                <a:gridCol w="779108">
                  <a:extLst>
                    <a:ext uri="{9D8B030D-6E8A-4147-A177-3AD203B41FA5}">
                      <a16:colId xmlns:a16="http://schemas.microsoft.com/office/drawing/2014/main" val="2252904349"/>
                    </a:ext>
                  </a:extLst>
                </a:gridCol>
                <a:gridCol w="779108">
                  <a:extLst>
                    <a:ext uri="{9D8B030D-6E8A-4147-A177-3AD203B41FA5}">
                      <a16:colId xmlns:a16="http://schemas.microsoft.com/office/drawing/2014/main" val="2712239485"/>
                    </a:ext>
                  </a:extLst>
                </a:gridCol>
                <a:gridCol w="779108">
                  <a:extLst>
                    <a:ext uri="{9D8B030D-6E8A-4147-A177-3AD203B41FA5}">
                      <a16:colId xmlns:a16="http://schemas.microsoft.com/office/drawing/2014/main" val="1007050027"/>
                    </a:ext>
                  </a:extLst>
                </a:gridCol>
                <a:gridCol w="779108">
                  <a:extLst>
                    <a:ext uri="{9D8B030D-6E8A-4147-A177-3AD203B41FA5}">
                      <a16:colId xmlns:a16="http://schemas.microsoft.com/office/drawing/2014/main" val="14147841"/>
                    </a:ext>
                  </a:extLst>
                </a:gridCol>
                <a:gridCol w="779108">
                  <a:extLst>
                    <a:ext uri="{9D8B030D-6E8A-4147-A177-3AD203B41FA5}">
                      <a16:colId xmlns:a16="http://schemas.microsoft.com/office/drawing/2014/main" val="1281582209"/>
                    </a:ext>
                  </a:extLst>
                </a:gridCol>
                <a:gridCol w="779108">
                  <a:extLst>
                    <a:ext uri="{9D8B030D-6E8A-4147-A177-3AD203B41FA5}">
                      <a16:colId xmlns:a16="http://schemas.microsoft.com/office/drawing/2014/main" val="4085745695"/>
                    </a:ext>
                  </a:extLst>
                </a:gridCol>
                <a:gridCol w="779108">
                  <a:extLst>
                    <a:ext uri="{9D8B030D-6E8A-4147-A177-3AD203B41FA5}">
                      <a16:colId xmlns:a16="http://schemas.microsoft.com/office/drawing/2014/main" val="886657145"/>
                    </a:ext>
                  </a:extLst>
                </a:gridCol>
              </a:tblGrid>
              <a:tr h="370840">
                <a:tc>
                  <a:txBody>
                    <a:bodyPr/>
                    <a:lstStyle/>
                    <a:p>
                      <a:pPr algn="ctr" fontAlgn="t"/>
                      <a:r>
                        <a:rPr lang="en-US" sz="1000" b="1" i="0" u="none" strike="noStrike" dirty="0">
                          <a:solidFill>
                            <a:schemeClr val="bg1"/>
                          </a:solidFill>
                          <a:effectLst/>
                          <a:latin typeface="Arial" panose="020B0604020202020204" pitchFamily="34" charset="0"/>
                        </a:rPr>
                        <a:t>(A) </a:t>
                      </a:r>
                    </a:p>
                    <a:p>
                      <a:pPr algn="ctr" fontAlgn="t"/>
                      <a:r>
                        <a:rPr lang="en-US" sz="1000" b="1" i="0" u="none" strike="noStrike" dirty="0">
                          <a:solidFill>
                            <a:schemeClr val="bg1"/>
                          </a:solidFill>
                          <a:effectLst/>
                          <a:latin typeface="Arial" panose="020B0604020202020204" pitchFamily="34" charset="0"/>
                        </a:rPr>
                        <a:t>CAEV</a:t>
                      </a: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(A) </a:t>
                      </a:r>
                    </a:p>
                    <a:p>
                      <a:pPr algn="ctr" fontAlgn="t"/>
                      <a:r>
                        <a:rPr lang="en-US" sz="1000" b="1" i="0" u="none" strike="noStrike" dirty="0">
                          <a:solidFill>
                            <a:schemeClr val="bg1"/>
                          </a:solidFill>
                          <a:effectLst/>
                          <a:latin typeface="Arial" panose="020B0604020202020204" pitchFamily="34" charset="0"/>
                        </a:rPr>
                        <a:t>CAMV</a:t>
                      </a: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(A) </a:t>
                      </a:r>
                    </a:p>
                    <a:p>
                      <a:pPr algn="ctr" fontAlgn="t"/>
                      <a:r>
                        <a:rPr lang="en-GB" sz="1000" b="1" i="0" u="none" strike="noStrike" dirty="0">
                          <a:solidFill>
                            <a:schemeClr val="bg1"/>
                          </a:solidFill>
                          <a:effectLst/>
                          <a:latin typeface="Arial" panose="020B0604020202020204" pitchFamily="34" charset="0"/>
                        </a:rPr>
                        <a:t>Function</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(A) Processing Status</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 (E) </a:t>
                      </a:r>
                    </a:p>
                    <a:p>
                      <a:pPr algn="ctr" fontAlgn="t"/>
                      <a:r>
                        <a:rPr lang="en-US" sz="1000" b="1" i="0" u="none" strike="noStrike" dirty="0">
                          <a:solidFill>
                            <a:schemeClr val="bg1"/>
                          </a:solidFill>
                          <a:effectLst/>
                          <a:latin typeface="Arial" panose="020B0604020202020204" pitchFamily="34" charset="0"/>
                        </a:rPr>
                        <a:t>CAOP</a:t>
                      </a: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 (D) Quantity of Financial Instrument</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(D) </a:t>
                      </a:r>
                    </a:p>
                    <a:p>
                      <a:pPr algn="ctr" fontAlgn="t"/>
                      <a:r>
                        <a:rPr lang="en-US" sz="1000" b="1" i="0" u="none" strike="noStrike" dirty="0">
                          <a:solidFill>
                            <a:schemeClr val="bg1"/>
                          </a:solidFill>
                          <a:effectLst/>
                          <a:latin typeface="Arial" panose="020B0604020202020204" pitchFamily="34" charset="0"/>
                        </a:rPr>
                        <a:t>Date</a:t>
                      </a:r>
                    </a:p>
                  </a:txBody>
                  <a:tcPr marL="0" marR="0" marT="0" marB="0" anchor="ctr"/>
                </a:tc>
                <a:tc>
                  <a:txBody>
                    <a:bodyPr/>
                    <a:lstStyle/>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(E1) </a:t>
                      </a:r>
                    </a:p>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Date</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(E2) </a:t>
                      </a:r>
                    </a:p>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Date</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(E2) </a:t>
                      </a:r>
                    </a:p>
                    <a:p>
                      <a:pPr algn="ctr" fontAlgn="t"/>
                      <a:r>
                        <a:rPr lang="en-US" sz="1000" b="1" i="0" u="none" strike="noStrike" dirty="0">
                          <a:solidFill>
                            <a:schemeClr val="bg1"/>
                          </a:solidFill>
                          <a:effectLst/>
                          <a:latin typeface="Arial" panose="020B0604020202020204" pitchFamily="34" charset="0"/>
                        </a:rPr>
                        <a:t>Rate</a:t>
                      </a:r>
                    </a:p>
                  </a:txBody>
                  <a:tcPr marL="0" marR="0" marT="0" marB="0" anchor="ctr"/>
                </a:tc>
                <a:tc>
                  <a:txBody>
                    <a:bodyPr/>
                    <a:lstStyle/>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(E1) </a:t>
                      </a:r>
                    </a:p>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Amount</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(E2) </a:t>
                      </a:r>
                    </a:p>
                    <a:p>
                      <a:pPr algn="ctr" fontAlgn="t"/>
                      <a:r>
                        <a:rPr lang="en-GB" sz="1000" b="1" i="0" u="none" strike="noStrike" dirty="0">
                          <a:solidFill>
                            <a:schemeClr val="bg1"/>
                          </a:solidFill>
                          <a:effectLst/>
                          <a:latin typeface="Arial" panose="020B0604020202020204" pitchFamily="34" charset="0"/>
                        </a:rPr>
                        <a:t>Amount</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(E1) </a:t>
                      </a:r>
                    </a:p>
                    <a:p>
                      <a:pPr algn="ctr" fontAlgn="t"/>
                      <a:r>
                        <a:rPr lang="en-GB" sz="1000" b="1" i="0" u="none" strike="noStrike" dirty="0">
                          <a:solidFill>
                            <a:schemeClr val="bg1"/>
                          </a:solidFill>
                          <a:effectLst/>
                          <a:latin typeface="Arial" panose="020B0604020202020204" pitchFamily="34" charset="0"/>
                        </a:rPr>
                        <a:t>Price</a:t>
                      </a:r>
                      <a:endParaRPr lang="en-US" sz="1000" b="1" i="0" u="none" strike="noStrike" dirty="0">
                        <a:solidFill>
                          <a:schemeClr val="bg1"/>
                        </a:solidFill>
                        <a:effectLst/>
                        <a:latin typeface="Arial" panose="020B0604020202020204" pitchFamily="34" charset="0"/>
                      </a:endParaRPr>
                    </a:p>
                  </a:txBody>
                  <a:tcPr marL="0" marR="0" marT="0" marB="0" anchor="ctr"/>
                </a:tc>
                <a:extLst>
                  <a:ext uri="{0D108BD9-81ED-4DB2-BD59-A6C34878D82A}">
                    <a16:rowId xmlns:a16="http://schemas.microsoft.com/office/drawing/2014/main" val="3721664672"/>
                  </a:ext>
                </a:extLst>
              </a:tr>
              <a:tr h="370840">
                <a:tc>
                  <a:txBody>
                    <a:bodyPr/>
                    <a:lstStyle/>
                    <a:p>
                      <a:r>
                        <a:rPr lang="en-GB" sz="1000" dirty="0"/>
                        <a:t>FINC?</a:t>
                      </a:r>
                      <a:endParaRPr lang="en-US" sz="1000" dirty="0"/>
                    </a:p>
                  </a:txBody>
                  <a:tcPr/>
                </a:tc>
                <a:tc>
                  <a:txBody>
                    <a:bodyPr/>
                    <a:lstStyle/>
                    <a:p>
                      <a:r>
                        <a:rPr lang="en-GB" sz="1000" dirty="0"/>
                        <a:t>MAND</a:t>
                      </a:r>
                      <a:endParaRPr lang="en-US" sz="1000" dirty="0"/>
                    </a:p>
                  </a:txBody>
                  <a:tcPr/>
                </a:tc>
                <a:tc>
                  <a:txBody>
                    <a:bodyPr/>
                    <a:lstStyle/>
                    <a:p>
                      <a:r>
                        <a:rPr lang="en-GB" sz="1000" dirty="0"/>
                        <a:t>NEWM or REPL</a:t>
                      </a:r>
                      <a:endParaRPr lang="en-US" sz="1000" dirty="0"/>
                    </a:p>
                  </a:txBody>
                  <a:tcPr/>
                </a:tc>
                <a:tc>
                  <a:txBody>
                    <a:bodyPr/>
                    <a:lstStyle/>
                    <a:p>
                      <a:r>
                        <a:rPr lang="en-GB" sz="1000" dirty="0"/>
                        <a:t>PREU, PREC</a:t>
                      </a:r>
                      <a:r>
                        <a:rPr lang="en-US" sz="1000" dirty="0"/>
                        <a:t> or COMP</a:t>
                      </a:r>
                      <a:endParaRPr lang="en-GB" sz="1000" dirty="0"/>
                    </a:p>
                  </a:txBody>
                  <a:tcPr/>
                </a:tc>
                <a:tc>
                  <a:txBody>
                    <a:bodyPr/>
                    <a:lstStyle/>
                    <a:p>
                      <a:r>
                        <a:rPr lang="en-GB" sz="1000" dirty="0"/>
                        <a:t>CASH</a:t>
                      </a:r>
                    </a:p>
                    <a:p>
                      <a:r>
                        <a:rPr lang="en-GB" sz="1000" dirty="0"/>
                        <a:t>SECU</a:t>
                      </a:r>
                      <a:endParaRPr lang="en-US" sz="1000" dirty="0"/>
                    </a:p>
                  </a:txBody>
                  <a:tcPr/>
                </a:tc>
                <a:tc>
                  <a:txBody>
                    <a:bodyPr/>
                    <a:lstStyle/>
                    <a:p>
                      <a:r>
                        <a:rPr lang="en-GB" sz="1000" dirty="0"/>
                        <a:t>ELIG (O)</a:t>
                      </a:r>
                      <a:endParaRPr lang="en-US" sz="1000" dirty="0"/>
                    </a:p>
                  </a:txBody>
                  <a:tcPr/>
                </a:tc>
                <a:tc>
                  <a:txBody>
                    <a:bodyPr/>
                    <a:lstStyle/>
                    <a:p>
                      <a:r>
                        <a:rPr lang="en-GB" sz="1000" dirty="0"/>
                        <a:t>RDTE (M)</a:t>
                      </a:r>
                    </a:p>
                    <a:p>
                      <a:r>
                        <a:rPr lang="en-GB" sz="1000" dirty="0">
                          <a:solidFill>
                            <a:schemeClr val="tx1"/>
                          </a:solidFill>
                        </a:rPr>
                        <a:t>XDTE (M)</a:t>
                      </a:r>
                      <a:endParaRPr lang="en-US" sz="1000" dirty="0">
                        <a:solidFill>
                          <a:schemeClr val="tx1"/>
                        </a:solidFill>
                      </a:endParaRPr>
                    </a:p>
                  </a:txBody>
                  <a:tcPr/>
                </a:tc>
                <a:tc>
                  <a:txBody>
                    <a:bodyPr/>
                    <a:lstStyle/>
                    <a:p>
                      <a:r>
                        <a:rPr lang="en-GB" sz="1000" b="0" dirty="0"/>
                        <a:t>PAYD (M)</a:t>
                      </a:r>
                    </a:p>
                    <a:p>
                      <a:pPr marL="0" marR="0" lvl="0" indent="0" algn="l" defTabSz="1079642" rtl="0" eaLnBrk="1" fontAlgn="auto" latinLnBrk="0" hangingPunct="1">
                        <a:lnSpc>
                          <a:spcPct val="100000"/>
                        </a:lnSpc>
                        <a:spcBef>
                          <a:spcPts val="0"/>
                        </a:spcBef>
                        <a:spcAft>
                          <a:spcPts val="0"/>
                        </a:spcAft>
                        <a:buClrTx/>
                        <a:buSzTx/>
                        <a:buFontTx/>
                        <a:buNone/>
                        <a:tabLst/>
                        <a:defRPr/>
                      </a:pPr>
                      <a:r>
                        <a:rPr lang="en-US" sz="1000" b="0" dirty="0">
                          <a:solidFill>
                            <a:srgbClr val="FF0000"/>
                          </a:solidFill>
                        </a:rPr>
                        <a:t>Reinvestment Date (O)*</a:t>
                      </a:r>
                      <a:endParaRPr lang="en-US" sz="1000" b="0" dirty="0"/>
                    </a:p>
                  </a:txBody>
                  <a:tcPr/>
                </a:tc>
                <a:tc>
                  <a:txBody>
                    <a:bodyPr/>
                    <a:lstStyle/>
                    <a:p>
                      <a:r>
                        <a:rPr lang="en-GB" sz="1000" dirty="0"/>
                        <a:t>PAYD (M)</a:t>
                      </a:r>
                      <a:endParaRPr lang="en-US" sz="1000" dirty="0"/>
                    </a:p>
                  </a:txBody>
                  <a:tcPr/>
                </a:tc>
                <a:tc>
                  <a:txBody>
                    <a:bodyPr/>
                    <a:lstStyle/>
                    <a:p>
                      <a:r>
                        <a:rPr lang="en-GB" sz="1000" dirty="0"/>
                        <a:t>GRSS (O)</a:t>
                      </a:r>
                    </a:p>
                    <a:p>
                      <a:r>
                        <a:rPr lang="en-GB" sz="1000" dirty="0"/>
                        <a:t>TAXR (O)</a:t>
                      </a:r>
                    </a:p>
                    <a:p>
                      <a:r>
                        <a:rPr lang="en-GB" sz="1000" dirty="0"/>
                        <a:t>NETT (O)</a:t>
                      </a:r>
                      <a:endParaRPr lang="en-US" sz="1000" dirty="0"/>
                    </a:p>
                  </a:txBody>
                  <a:tcPr/>
                </a:tc>
                <a:tc>
                  <a:txBody>
                    <a:bodyPr/>
                    <a:lstStyle/>
                    <a:p>
                      <a:pPr marL="0" marR="0" lvl="0" indent="0" algn="l" defTabSz="1079642" rtl="0" eaLnBrk="1" fontAlgn="auto" latinLnBrk="0" hangingPunct="1">
                        <a:lnSpc>
                          <a:spcPct val="100000"/>
                        </a:lnSpc>
                        <a:spcBef>
                          <a:spcPts val="0"/>
                        </a:spcBef>
                        <a:spcAft>
                          <a:spcPts val="0"/>
                        </a:spcAft>
                        <a:buClrTx/>
                        <a:buSzTx/>
                        <a:buFontTx/>
                        <a:buNone/>
                        <a:tabLst/>
                        <a:defRPr/>
                      </a:pPr>
                      <a:r>
                        <a:rPr lang="en-GB" sz="1000" dirty="0"/>
                        <a:t>ENTL (O)</a:t>
                      </a:r>
                    </a:p>
                  </a:txBody>
                  <a:tcPr/>
                </a:tc>
                <a:tc>
                  <a:txBody>
                    <a:bodyPr/>
                    <a:lstStyle/>
                    <a:p>
                      <a:r>
                        <a:rPr lang="en-GB" sz="1000" dirty="0"/>
                        <a:t>ENTL (O)</a:t>
                      </a:r>
                    </a:p>
                    <a:p>
                      <a:r>
                        <a:rPr lang="en-GB" sz="1000" dirty="0"/>
                        <a:t>RESU (O)</a:t>
                      </a:r>
                      <a:endParaRPr lang="en-US" sz="1000" dirty="0"/>
                    </a:p>
                  </a:txBody>
                  <a:tcPr/>
                </a:tc>
                <a:tc>
                  <a:txBody>
                    <a:bodyPr/>
                    <a:lstStyle/>
                    <a:p>
                      <a:r>
                        <a:rPr lang="en-GB" sz="1000" dirty="0"/>
                        <a:t>PRPP (O)</a:t>
                      </a:r>
                      <a:endParaRPr lang="en-US" sz="1000" dirty="0"/>
                    </a:p>
                  </a:txBody>
                  <a:tcPr/>
                </a:tc>
                <a:extLst>
                  <a:ext uri="{0D108BD9-81ED-4DB2-BD59-A6C34878D82A}">
                    <a16:rowId xmlns:a16="http://schemas.microsoft.com/office/drawing/2014/main" val="1790579145"/>
                  </a:ext>
                </a:extLst>
              </a:tr>
            </a:tbl>
          </a:graphicData>
        </a:graphic>
      </p:graphicFrame>
      <p:sp>
        <p:nvSpPr>
          <p:cNvPr id="17" name="Text Placeholder 3">
            <a:extLst>
              <a:ext uri="{FF2B5EF4-FFF2-40B4-BE49-F238E27FC236}">
                <a16:creationId xmlns:a16="http://schemas.microsoft.com/office/drawing/2014/main" id="{2D0FFAA3-476F-4F00-87DF-47AA9F96EFAB}"/>
              </a:ext>
            </a:extLst>
          </p:cNvPr>
          <p:cNvSpPr txBox="1">
            <a:spLocks/>
          </p:cNvSpPr>
          <p:nvPr/>
        </p:nvSpPr>
        <p:spPr bwMode="auto">
          <a:xfrm>
            <a:off x="291902" y="3176664"/>
            <a:ext cx="4532709" cy="637257"/>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marL="0" indent="0" algn="l" rtl="0" eaLnBrk="1" fontAlgn="base" hangingPunct="1">
              <a:spcBef>
                <a:spcPct val="20000"/>
              </a:spcBef>
              <a:spcAft>
                <a:spcPct val="0"/>
              </a:spcAft>
              <a:buFont typeface="Arial" panose="020B0604020202020204" pitchFamily="34" charset="0"/>
              <a:buNone/>
              <a:defRPr sz="1400" b="0" baseline="0">
                <a:solidFill>
                  <a:schemeClr val="tx2"/>
                </a:solidFill>
                <a:latin typeface="+mn-lt"/>
                <a:ea typeface="+mn-ea"/>
                <a:cs typeface="+mn-cs"/>
              </a:defRPr>
            </a:lvl1pPr>
            <a:lvl2pPr marL="742905" indent="-285732"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1200077" indent="-285732" algn="l" rtl="0" eaLnBrk="1" fontAlgn="base" hangingPunct="1">
              <a:spcBef>
                <a:spcPct val="20000"/>
              </a:spcBef>
              <a:spcAft>
                <a:spcPct val="0"/>
              </a:spcAft>
              <a:buFont typeface="Courier New" panose="02070309020205020404" pitchFamily="49" charset="0"/>
              <a:buChar char="o"/>
              <a:defRPr sz="1400" baseline="0">
                <a:solidFill>
                  <a:schemeClr val="tx2"/>
                </a:solidFill>
                <a:latin typeface="+mn-lt"/>
              </a:defRPr>
            </a:lvl3pPr>
            <a:lvl4pPr marL="1371517" indent="0" algn="l" rtl="0" eaLnBrk="1" fontAlgn="base" hangingPunct="1">
              <a:spcBef>
                <a:spcPct val="20000"/>
              </a:spcBef>
              <a:spcAft>
                <a:spcPct val="0"/>
              </a:spcAft>
              <a:buFont typeface="+mj-lt"/>
              <a:buNone/>
              <a:defRPr sz="1400">
                <a:solidFill>
                  <a:schemeClr val="tx2"/>
                </a:solidFill>
                <a:latin typeface="+mn-lt"/>
              </a:defRPr>
            </a:lvl4pPr>
            <a:lvl5pPr marL="1828690" indent="0" algn="l" rtl="0" eaLnBrk="1" fontAlgn="base" hangingPunct="1">
              <a:spcBef>
                <a:spcPct val="20000"/>
              </a:spcBef>
              <a:spcAft>
                <a:spcPct val="0"/>
              </a:spcAft>
              <a:buFont typeface="Wingdings" panose="05000000000000000000" pitchFamily="2" charset="2"/>
              <a:buNone/>
              <a:defRPr sz="1400">
                <a:solidFill>
                  <a:schemeClr val="tx2"/>
                </a:solidFill>
                <a:latin typeface="+mn-lt"/>
              </a:defRPr>
            </a:lvl5pPr>
            <a:lvl6pPr marL="2285862" indent="0" algn="l" rtl="0" eaLnBrk="1" fontAlgn="base" hangingPunct="1">
              <a:spcBef>
                <a:spcPct val="20000"/>
              </a:spcBef>
              <a:spcAft>
                <a:spcPct val="0"/>
              </a:spcAft>
              <a:buNone/>
              <a:defRPr sz="1400">
                <a:solidFill>
                  <a:schemeClr val="tx2"/>
                </a:solidFill>
                <a:latin typeface="+mn-lt"/>
              </a:defRPr>
            </a:lvl6pPr>
            <a:lvl7pPr marL="2743035" indent="0" algn="l" rtl="0" eaLnBrk="1" fontAlgn="base" hangingPunct="1">
              <a:spcBef>
                <a:spcPct val="20000"/>
              </a:spcBef>
              <a:spcAft>
                <a:spcPct val="0"/>
              </a:spcAft>
              <a:buNone/>
              <a:defRPr sz="1400">
                <a:solidFill>
                  <a:schemeClr val="tx2"/>
                </a:solidFill>
                <a:latin typeface="+mn-lt"/>
              </a:defRPr>
            </a:lvl7pPr>
            <a:lvl8pPr marL="3200206" indent="0" algn="l" rtl="0" eaLnBrk="1" fontAlgn="base" hangingPunct="1">
              <a:spcBef>
                <a:spcPct val="20000"/>
              </a:spcBef>
              <a:spcAft>
                <a:spcPct val="0"/>
              </a:spcAft>
              <a:buNone/>
              <a:defRPr sz="1400">
                <a:solidFill>
                  <a:schemeClr val="tx2"/>
                </a:solidFill>
                <a:latin typeface="+mn-lt"/>
              </a:defRPr>
            </a:lvl8pPr>
            <a:lvl9pPr marL="3657379" indent="0" algn="l" rtl="0" eaLnBrk="1" fontAlgn="base" hangingPunct="1">
              <a:spcBef>
                <a:spcPct val="20000"/>
              </a:spcBef>
              <a:spcAft>
                <a:spcPct val="0"/>
              </a:spcAft>
              <a:buNone/>
              <a:defRPr sz="1400">
                <a:solidFill>
                  <a:schemeClr val="tx2"/>
                </a:solidFill>
                <a:latin typeface="+mn-lt"/>
              </a:defRPr>
            </a:lvl9pPr>
          </a:lstStyle>
          <a:p>
            <a:r>
              <a:rPr lang="en-GB" b="1" u="sng" kern="0" dirty="0"/>
              <a:t>Initial eligibility announcement:</a:t>
            </a:r>
          </a:p>
          <a:p>
            <a:pPr marL="285750" indent="-285750">
              <a:buFontTx/>
              <a:buChar char="-"/>
            </a:pPr>
            <a:r>
              <a:rPr lang="en-GB" kern="0" dirty="0"/>
              <a:t>MT 564 REPE (Optional)</a:t>
            </a:r>
          </a:p>
          <a:p>
            <a:pPr marL="285750" indent="-285750">
              <a:buFontTx/>
              <a:buChar char="-"/>
            </a:pPr>
            <a:endParaRPr lang="en-GB" kern="0" dirty="0"/>
          </a:p>
          <a:p>
            <a:pPr marL="285750" indent="-285750">
              <a:buFontTx/>
              <a:buChar char="-"/>
            </a:pPr>
            <a:r>
              <a:rPr lang="en-GB" b="1" u="sng" kern="0" dirty="0"/>
              <a:t>Solution Proposal:</a:t>
            </a:r>
          </a:p>
          <a:p>
            <a:pPr marL="285750" indent="-285750">
              <a:buFontTx/>
              <a:buChar char="-"/>
            </a:pPr>
            <a:endParaRPr lang="en-GB" kern="0" dirty="0"/>
          </a:p>
        </p:txBody>
      </p:sp>
      <p:sp>
        <p:nvSpPr>
          <p:cNvPr id="9" name="TextBox 8">
            <a:extLst>
              <a:ext uri="{FF2B5EF4-FFF2-40B4-BE49-F238E27FC236}">
                <a16:creationId xmlns:a16="http://schemas.microsoft.com/office/drawing/2014/main" id="{FF17CC1D-E78C-4E1F-9B0E-FF32EAF234AB}"/>
              </a:ext>
            </a:extLst>
          </p:cNvPr>
          <p:cNvSpPr txBox="1"/>
          <p:nvPr/>
        </p:nvSpPr>
        <p:spPr>
          <a:xfrm>
            <a:off x="8164577" y="2961589"/>
            <a:ext cx="2300461" cy="246221"/>
          </a:xfrm>
          <a:prstGeom prst="rect">
            <a:avLst/>
          </a:prstGeom>
          <a:noFill/>
        </p:spPr>
        <p:txBody>
          <a:bodyPr wrap="square" rtlCol="0">
            <a:spAutoFit/>
          </a:bodyPr>
          <a:lstStyle/>
          <a:p>
            <a:pPr algn="r"/>
            <a:r>
              <a:rPr lang="en-US" sz="1000" b="0" dirty="0">
                <a:solidFill>
                  <a:srgbClr val="FF0000"/>
                </a:solidFill>
              </a:rPr>
              <a:t>*(From RTDE up to PAYD (included))</a:t>
            </a:r>
            <a:endParaRPr lang="en-US" sz="1000" dirty="0"/>
          </a:p>
        </p:txBody>
      </p:sp>
      <p:graphicFrame>
        <p:nvGraphicFramePr>
          <p:cNvPr id="14" name="Table 8">
            <a:extLst>
              <a:ext uri="{FF2B5EF4-FFF2-40B4-BE49-F238E27FC236}">
                <a16:creationId xmlns:a16="http://schemas.microsoft.com/office/drawing/2014/main" id="{0B7349A7-EDC4-4E39-BF44-16CC6403D8D3}"/>
              </a:ext>
            </a:extLst>
          </p:cNvPr>
          <p:cNvGraphicFramePr>
            <a:graphicFrameLocks noGrp="1"/>
          </p:cNvGraphicFramePr>
          <p:nvPr>
            <p:extLst>
              <p:ext uri="{D42A27DB-BD31-4B8C-83A1-F6EECF244321}">
                <p14:modId xmlns:p14="http://schemas.microsoft.com/office/powerpoint/2010/main" val="614850759"/>
              </p:ext>
            </p:extLst>
          </p:nvPr>
        </p:nvGraphicFramePr>
        <p:xfrm>
          <a:off x="335983" y="4260824"/>
          <a:ext cx="10128404" cy="1158240"/>
        </p:xfrm>
        <a:graphic>
          <a:graphicData uri="http://schemas.openxmlformats.org/drawingml/2006/table">
            <a:tbl>
              <a:tblPr firstRow="1" bandRow="1">
                <a:tableStyleId>{5C22544A-7EE6-4342-B048-85BDC9FD1C3A}</a:tableStyleId>
              </a:tblPr>
              <a:tblGrid>
                <a:gridCol w="779108">
                  <a:extLst>
                    <a:ext uri="{9D8B030D-6E8A-4147-A177-3AD203B41FA5}">
                      <a16:colId xmlns:a16="http://schemas.microsoft.com/office/drawing/2014/main" val="1930797567"/>
                    </a:ext>
                  </a:extLst>
                </a:gridCol>
                <a:gridCol w="779108">
                  <a:extLst>
                    <a:ext uri="{9D8B030D-6E8A-4147-A177-3AD203B41FA5}">
                      <a16:colId xmlns:a16="http://schemas.microsoft.com/office/drawing/2014/main" val="4249134443"/>
                    </a:ext>
                  </a:extLst>
                </a:gridCol>
                <a:gridCol w="779108">
                  <a:extLst>
                    <a:ext uri="{9D8B030D-6E8A-4147-A177-3AD203B41FA5}">
                      <a16:colId xmlns:a16="http://schemas.microsoft.com/office/drawing/2014/main" val="4263986565"/>
                    </a:ext>
                  </a:extLst>
                </a:gridCol>
                <a:gridCol w="779108">
                  <a:extLst>
                    <a:ext uri="{9D8B030D-6E8A-4147-A177-3AD203B41FA5}">
                      <a16:colId xmlns:a16="http://schemas.microsoft.com/office/drawing/2014/main" val="2226028203"/>
                    </a:ext>
                  </a:extLst>
                </a:gridCol>
                <a:gridCol w="779108">
                  <a:extLst>
                    <a:ext uri="{9D8B030D-6E8A-4147-A177-3AD203B41FA5}">
                      <a16:colId xmlns:a16="http://schemas.microsoft.com/office/drawing/2014/main" val="2300598789"/>
                    </a:ext>
                  </a:extLst>
                </a:gridCol>
                <a:gridCol w="779108">
                  <a:extLst>
                    <a:ext uri="{9D8B030D-6E8A-4147-A177-3AD203B41FA5}">
                      <a16:colId xmlns:a16="http://schemas.microsoft.com/office/drawing/2014/main" val="2579099929"/>
                    </a:ext>
                  </a:extLst>
                </a:gridCol>
                <a:gridCol w="779108">
                  <a:extLst>
                    <a:ext uri="{9D8B030D-6E8A-4147-A177-3AD203B41FA5}">
                      <a16:colId xmlns:a16="http://schemas.microsoft.com/office/drawing/2014/main" val="2252904349"/>
                    </a:ext>
                  </a:extLst>
                </a:gridCol>
                <a:gridCol w="779108">
                  <a:extLst>
                    <a:ext uri="{9D8B030D-6E8A-4147-A177-3AD203B41FA5}">
                      <a16:colId xmlns:a16="http://schemas.microsoft.com/office/drawing/2014/main" val="2712239485"/>
                    </a:ext>
                  </a:extLst>
                </a:gridCol>
                <a:gridCol w="779108">
                  <a:extLst>
                    <a:ext uri="{9D8B030D-6E8A-4147-A177-3AD203B41FA5}">
                      <a16:colId xmlns:a16="http://schemas.microsoft.com/office/drawing/2014/main" val="1007050027"/>
                    </a:ext>
                  </a:extLst>
                </a:gridCol>
                <a:gridCol w="779108">
                  <a:extLst>
                    <a:ext uri="{9D8B030D-6E8A-4147-A177-3AD203B41FA5}">
                      <a16:colId xmlns:a16="http://schemas.microsoft.com/office/drawing/2014/main" val="14147841"/>
                    </a:ext>
                  </a:extLst>
                </a:gridCol>
                <a:gridCol w="779108">
                  <a:extLst>
                    <a:ext uri="{9D8B030D-6E8A-4147-A177-3AD203B41FA5}">
                      <a16:colId xmlns:a16="http://schemas.microsoft.com/office/drawing/2014/main" val="1281582209"/>
                    </a:ext>
                  </a:extLst>
                </a:gridCol>
                <a:gridCol w="779108">
                  <a:extLst>
                    <a:ext uri="{9D8B030D-6E8A-4147-A177-3AD203B41FA5}">
                      <a16:colId xmlns:a16="http://schemas.microsoft.com/office/drawing/2014/main" val="4085745695"/>
                    </a:ext>
                  </a:extLst>
                </a:gridCol>
                <a:gridCol w="779108">
                  <a:extLst>
                    <a:ext uri="{9D8B030D-6E8A-4147-A177-3AD203B41FA5}">
                      <a16:colId xmlns:a16="http://schemas.microsoft.com/office/drawing/2014/main" val="886657145"/>
                    </a:ext>
                  </a:extLst>
                </a:gridCol>
              </a:tblGrid>
              <a:tr h="0">
                <a:tc>
                  <a:txBody>
                    <a:bodyPr/>
                    <a:lstStyle/>
                    <a:p>
                      <a:pPr algn="ctr" fontAlgn="t"/>
                      <a:r>
                        <a:rPr lang="en-US" sz="1000" b="1" i="0" u="none" strike="noStrike" dirty="0">
                          <a:solidFill>
                            <a:schemeClr val="bg1"/>
                          </a:solidFill>
                          <a:effectLst/>
                          <a:latin typeface="Arial" panose="020B0604020202020204" pitchFamily="34" charset="0"/>
                        </a:rPr>
                        <a:t>(A) </a:t>
                      </a:r>
                    </a:p>
                    <a:p>
                      <a:pPr algn="ctr" fontAlgn="t"/>
                      <a:r>
                        <a:rPr lang="en-US" sz="1000" b="1" i="0" u="none" strike="noStrike" dirty="0">
                          <a:solidFill>
                            <a:schemeClr val="bg1"/>
                          </a:solidFill>
                          <a:effectLst/>
                          <a:latin typeface="Arial" panose="020B0604020202020204" pitchFamily="34" charset="0"/>
                        </a:rPr>
                        <a:t>CAEV</a:t>
                      </a: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(A) </a:t>
                      </a:r>
                    </a:p>
                    <a:p>
                      <a:pPr algn="ctr" fontAlgn="t"/>
                      <a:r>
                        <a:rPr lang="en-US" sz="1000" b="1" i="0" u="none" strike="noStrike" dirty="0">
                          <a:solidFill>
                            <a:schemeClr val="bg1"/>
                          </a:solidFill>
                          <a:effectLst/>
                          <a:latin typeface="Arial" panose="020B0604020202020204" pitchFamily="34" charset="0"/>
                        </a:rPr>
                        <a:t>CAMV</a:t>
                      </a: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(A) </a:t>
                      </a:r>
                    </a:p>
                    <a:p>
                      <a:pPr algn="ctr" fontAlgn="t"/>
                      <a:r>
                        <a:rPr lang="en-GB" sz="1000" b="1" i="0" u="none" strike="noStrike" dirty="0">
                          <a:solidFill>
                            <a:schemeClr val="bg1"/>
                          </a:solidFill>
                          <a:effectLst/>
                          <a:latin typeface="Arial" panose="020B0604020202020204" pitchFamily="34" charset="0"/>
                        </a:rPr>
                        <a:t>Function</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(A) Processing Status</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 (E) </a:t>
                      </a:r>
                    </a:p>
                    <a:p>
                      <a:pPr algn="ctr" fontAlgn="t"/>
                      <a:r>
                        <a:rPr lang="en-US" sz="1000" b="1" i="0" u="none" strike="noStrike" dirty="0">
                          <a:solidFill>
                            <a:schemeClr val="bg1"/>
                          </a:solidFill>
                          <a:effectLst/>
                          <a:latin typeface="Arial" panose="020B0604020202020204" pitchFamily="34" charset="0"/>
                        </a:rPr>
                        <a:t>CAOP</a:t>
                      </a: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 (D) Quantity of Financial Instrument</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(D) </a:t>
                      </a:r>
                    </a:p>
                    <a:p>
                      <a:pPr algn="ctr" fontAlgn="t"/>
                      <a:r>
                        <a:rPr lang="en-US" sz="1000" b="1" i="0" u="none" strike="noStrike" dirty="0">
                          <a:solidFill>
                            <a:schemeClr val="bg1"/>
                          </a:solidFill>
                          <a:effectLst/>
                          <a:latin typeface="Arial" panose="020B0604020202020204" pitchFamily="34" charset="0"/>
                        </a:rPr>
                        <a:t>Date</a:t>
                      </a:r>
                    </a:p>
                  </a:txBody>
                  <a:tcPr marL="0" marR="0" marT="0" marB="0" anchor="ctr"/>
                </a:tc>
                <a:tc>
                  <a:txBody>
                    <a:bodyPr/>
                    <a:lstStyle/>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(E1) </a:t>
                      </a:r>
                    </a:p>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Dates</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(E2) </a:t>
                      </a:r>
                    </a:p>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Dates</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(E2) </a:t>
                      </a:r>
                    </a:p>
                    <a:p>
                      <a:pPr algn="ctr" fontAlgn="t"/>
                      <a:r>
                        <a:rPr lang="en-US" sz="1000" b="1" i="0" u="none" strike="noStrike" dirty="0">
                          <a:solidFill>
                            <a:schemeClr val="bg1"/>
                          </a:solidFill>
                          <a:effectLst/>
                          <a:latin typeface="Arial" panose="020B0604020202020204" pitchFamily="34" charset="0"/>
                        </a:rPr>
                        <a:t>Rate</a:t>
                      </a:r>
                    </a:p>
                  </a:txBody>
                  <a:tcPr marL="0" marR="0" marT="0" marB="0" anchor="ctr"/>
                </a:tc>
                <a:tc>
                  <a:txBody>
                    <a:bodyPr/>
                    <a:lstStyle/>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(E1) </a:t>
                      </a:r>
                    </a:p>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Amount</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(E2) </a:t>
                      </a:r>
                    </a:p>
                    <a:p>
                      <a:pPr algn="ctr" fontAlgn="t"/>
                      <a:r>
                        <a:rPr lang="en-GB" sz="1000" b="1" i="0" u="none" strike="noStrike" dirty="0">
                          <a:solidFill>
                            <a:schemeClr val="bg1"/>
                          </a:solidFill>
                          <a:effectLst/>
                          <a:latin typeface="Arial" panose="020B0604020202020204" pitchFamily="34" charset="0"/>
                        </a:rPr>
                        <a:t>Amount</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(E1) </a:t>
                      </a:r>
                    </a:p>
                    <a:p>
                      <a:pPr algn="ctr" fontAlgn="t"/>
                      <a:r>
                        <a:rPr lang="en-GB" sz="1000" b="1" i="0" u="none" strike="noStrike" dirty="0">
                          <a:solidFill>
                            <a:schemeClr val="bg1"/>
                          </a:solidFill>
                          <a:effectLst/>
                          <a:latin typeface="Arial" panose="020B0604020202020204" pitchFamily="34" charset="0"/>
                        </a:rPr>
                        <a:t>Price</a:t>
                      </a:r>
                      <a:endParaRPr lang="en-US" sz="1000" b="1" i="0" u="none" strike="noStrike" dirty="0">
                        <a:solidFill>
                          <a:schemeClr val="bg1"/>
                        </a:solidFill>
                        <a:effectLst/>
                        <a:latin typeface="Arial" panose="020B0604020202020204" pitchFamily="34" charset="0"/>
                      </a:endParaRPr>
                    </a:p>
                  </a:txBody>
                  <a:tcPr marL="0" marR="0" marT="0" marB="0" anchor="ctr"/>
                </a:tc>
                <a:extLst>
                  <a:ext uri="{0D108BD9-81ED-4DB2-BD59-A6C34878D82A}">
                    <a16:rowId xmlns:a16="http://schemas.microsoft.com/office/drawing/2014/main" val="3721664672"/>
                  </a:ext>
                </a:extLst>
              </a:tr>
              <a:tr h="370840">
                <a:tc>
                  <a:txBody>
                    <a:bodyPr/>
                    <a:lstStyle/>
                    <a:p>
                      <a:r>
                        <a:rPr lang="en-GB" sz="1000" dirty="0"/>
                        <a:t>FINC?</a:t>
                      </a:r>
                      <a:endParaRPr lang="en-US" sz="1000" dirty="0"/>
                    </a:p>
                  </a:txBody>
                  <a:tcPr/>
                </a:tc>
                <a:tc>
                  <a:txBody>
                    <a:bodyPr/>
                    <a:lstStyle/>
                    <a:p>
                      <a:r>
                        <a:rPr lang="en-GB" sz="1000" dirty="0"/>
                        <a:t>MAND</a:t>
                      </a:r>
                      <a:endParaRPr lang="en-US" sz="1000" dirty="0"/>
                    </a:p>
                  </a:txBody>
                  <a:tcPr/>
                </a:tc>
                <a:tc>
                  <a:txBody>
                    <a:bodyPr/>
                    <a:lstStyle/>
                    <a:p>
                      <a:r>
                        <a:rPr lang="en-GB" sz="1000" dirty="0"/>
                        <a:t>REPE</a:t>
                      </a:r>
                      <a:endParaRPr lang="en-US" sz="1000" dirty="0"/>
                    </a:p>
                  </a:txBody>
                  <a:tcPr/>
                </a:tc>
                <a:tc>
                  <a:txBody>
                    <a:bodyPr/>
                    <a:lstStyle/>
                    <a:p>
                      <a:r>
                        <a:rPr lang="en-GB" sz="1000" dirty="0"/>
                        <a:t>PREU, PREC or COMP</a:t>
                      </a:r>
                      <a:endParaRPr lang="en-US" sz="1000" dirty="0"/>
                    </a:p>
                  </a:txBody>
                  <a:tcPr/>
                </a:tc>
                <a:tc>
                  <a:txBody>
                    <a:bodyPr/>
                    <a:lstStyle/>
                    <a:p>
                      <a:r>
                        <a:rPr lang="en-GB" sz="1000" dirty="0"/>
                        <a:t>CASH</a:t>
                      </a:r>
                    </a:p>
                    <a:p>
                      <a:r>
                        <a:rPr lang="en-GB" sz="1000" dirty="0"/>
                        <a:t>SECU</a:t>
                      </a:r>
                      <a:endParaRPr lang="en-US" sz="1000" dirty="0"/>
                    </a:p>
                  </a:txBody>
                  <a:tcPr/>
                </a:tc>
                <a:tc>
                  <a:txBody>
                    <a:bodyPr/>
                    <a:lstStyle/>
                    <a:p>
                      <a:r>
                        <a:rPr lang="en-GB" sz="1000" dirty="0"/>
                        <a:t>ELIG (M)</a:t>
                      </a:r>
                      <a:endParaRPr lang="en-US" sz="1000" dirty="0"/>
                    </a:p>
                  </a:txBody>
                  <a:tcPr/>
                </a:tc>
                <a:tc>
                  <a:txBody>
                    <a:bodyPr/>
                    <a:lstStyle/>
                    <a:p>
                      <a:r>
                        <a:rPr lang="en-GB" sz="1000" dirty="0"/>
                        <a:t>RDTE (M)</a:t>
                      </a:r>
                    </a:p>
                    <a:p>
                      <a:r>
                        <a:rPr lang="en-GB" sz="1000" dirty="0">
                          <a:solidFill>
                            <a:schemeClr val="tx1"/>
                          </a:solidFill>
                        </a:rPr>
                        <a:t>XDTE (M)</a:t>
                      </a:r>
                      <a:endParaRPr lang="en-US" sz="1000" dirty="0">
                        <a:solidFill>
                          <a:schemeClr val="tx1"/>
                        </a:solidFill>
                      </a:endParaRPr>
                    </a:p>
                  </a:txBody>
                  <a:tcPr/>
                </a:tc>
                <a:tc>
                  <a:txBody>
                    <a:bodyPr/>
                    <a:lstStyle/>
                    <a:p>
                      <a:r>
                        <a:rPr lang="en-GB" sz="1000" b="0" dirty="0"/>
                        <a:t>PAYD (M)</a:t>
                      </a:r>
                    </a:p>
                    <a:p>
                      <a:pPr marL="0" marR="0" lvl="0" indent="0" algn="l" defTabSz="1079642" rtl="0" eaLnBrk="1" fontAlgn="auto" latinLnBrk="0" hangingPunct="1">
                        <a:lnSpc>
                          <a:spcPct val="100000"/>
                        </a:lnSpc>
                        <a:spcBef>
                          <a:spcPts val="0"/>
                        </a:spcBef>
                        <a:spcAft>
                          <a:spcPts val="0"/>
                        </a:spcAft>
                        <a:buClrTx/>
                        <a:buSzTx/>
                        <a:buFontTx/>
                        <a:buNone/>
                        <a:tabLst/>
                        <a:defRPr/>
                      </a:pPr>
                      <a:r>
                        <a:rPr lang="en-US" sz="1000" b="0" dirty="0">
                          <a:solidFill>
                            <a:srgbClr val="FF0000"/>
                          </a:solidFill>
                        </a:rPr>
                        <a:t>Reinvestment Date (O)</a:t>
                      </a:r>
                      <a:endParaRPr lang="en-US" sz="1000" b="0" dirty="0"/>
                    </a:p>
                  </a:txBody>
                  <a:tcPr/>
                </a:tc>
                <a:tc>
                  <a:txBody>
                    <a:bodyPr/>
                    <a:lstStyle/>
                    <a:p>
                      <a:r>
                        <a:rPr lang="en-GB" sz="1000" dirty="0"/>
                        <a:t>PAYD (M)</a:t>
                      </a:r>
                      <a:endParaRPr lang="en-US" sz="1000" dirty="0"/>
                    </a:p>
                  </a:txBody>
                  <a:tcPr/>
                </a:tc>
                <a:tc>
                  <a:txBody>
                    <a:bodyPr/>
                    <a:lstStyle/>
                    <a:p>
                      <a:r>
                        <a:rPr lang="en-GB" sz="1000" dirty="0"/>
                        <a:t>GRSS (O)</a:t>
                      </a:r>
                    </a:p>
                    <a:p>
                      <a:r>
                        <a:rPr lang="en-GB" sz="1000" dirty="0"/>
                        <a:t>TAXR (O)</a:t>
                      </a:r>
                    </a:p>
                    <a:p>
                      <a:r>
                        <a:rPr lang="en-GB" sz="1000" dirty="0"/>
                        <a:t>NETT (O)</a:t>
                      </a:r>
                      <a:endParaRPr lang="en-US" sz="1000" dirty="0"/>
                    </a:p>
                  </a:txBody>
                  <a:tcPr/>
                </a:tc>
                <a:tc>
                  <a:txBody>
                    <a:bodyPr/>
                    <a:lstStyle/>
                    <a:p>
                      <a:pPr marL="0" marR="0" lvl="0" indent="0" algn="l" defTabSz="1079642" rtl="0" eaLnBrk="1" fontAlgn="auto" latinLnBrk="0" hangingPunct="1">
                        <a:lnSpc>
                          <a:spcPct val="100000"/>
                        </a:lnSpc>
                        <a:spcBef>
                          <a:spcPts val="0"/>
                        </a:spcBef>
                        <a:spcAft>
                          <a:spcPts val="0"/>
                        </a:spcAft>
                        <a:buClrTx/>
                        <a:buSzTx/>
                        <a:buFontTx/>
                        <a:buNone/>
                        <a:tabLst/>
                        <a:defRPr/>
                      </a:pPr>
                      <a:r>
                        <a:rPr lang="en-GB" sz="1000" dirty="0"/>
                        <a:t>ENTL (O)</a:t>
                      </a:r>
                    </a:p>
                  </a:txBody>
                  <a:tcPr/>
                </a:tc>
                <a:tc>
                  <a:txBody>
                    <a:bodyPr/>
                    <a:lstStyle/>
                    <a:p>
                      <a:r>
                        <a:rPr lang="en-GB" sz="1000" dirty="0"/>
                        <a:t>ENTL (O)</a:t>
                      </a:r>
                    </a:p>
                    <a:p>
                      <a:r>
                        <a:rPr lang="en-GB" sz="1000" dirty="0"/>
                        <a:t>RESU (O)</a:t>
                      </a:r>
                      <a:endParaRPr lang="en-US" sz="1000" dirty="0"/>
                    </a:p>
                  </a:txBody>
                  <a:tcPr/>
                </a:tc>
                <a:tc>
                  <a:txBody>
                    <a:bodyPr/>
                    <a:lstStyle/>
                    <a:p>
                      <a:r>
                        <a:rPr lang="en-GB" sz="1000" dirty="0"/>
                        <a:t>PRPP (O)</a:t>
                      </a:r>
                      <a:endParaRPr lang="en-US" sz="1000" dirty="0"/>
                    </a:p>
                  </a:txBody>
                  <a:tcPr/>
                </a:tc>
                <a:extLst>
                  <a:ext uri="{0D108BD9-81ED-4DB2-BD59-A6C34878D82A}">
                    <a16:rowId xmlns:a16="http://schemas.microsoft.com/office/drawing/2014/main" val="1790579145"/>
                  </a:ext>
                </a:extLst>
              </a:tr>
            </a:tbl>
          </a:graphicData>
        </a:graphic>
      </p:graphicFrame>
    </p:spTree>
    <p:extLst>
      <p:ext uri="{BB962C8B-B14F-4D97-AF65-F5344CB8AC3E}">
        <p14:creationId xmlns:p14="http://schemas.microsoft.com/office/powerpoint/2010/main" val="3309377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SMPG IF - CA Stream 2 - May 23, 2022</a:t>
            </a:r>
            <a:endParaRPr lang="en-GB" dirty="0"/>
          </a:p>
        </p:txBody>
      </p:sp>
      <p:sp>
        <p:nvSpPr>
          <p:cNvPr id="3" name="Slide Number Placeholder 2"/>
          <p:cNvSpPr>
            <a:spLocks noGrp="1"/>
          </p:cNvSpPr>
          <p:nvPr>
            <p:ph type="sldNum" sz="quarter" idx="11"/>
          </p:nvPr>
        </p:nvSpPr>
        <p:spPr/>
        <p:txBody>
          <a:bodyPr/>
          <a:lstStyle/>
          <a:p>
            <a:fld id="{F17889F7-7963-4A16-ADF8-FEE4D97DC541}" type="slidenum">
              <a:rPr lang="en-GB" smtClean="0"/>
              <a:pPr/>
              <a:t>7</a:t>
            </a:fld>
            <a:endParaRPr lang="en-GB"/>
          </a:p>
        </p:txBody>
      </p:sp>
      <p:sp>
        <p:nvSpPr>
          <p:cNvPr id="6" name="Title 5"/>
          <p:cNvSpPr>
            <a:spLocks noGrp="1"/>
          </p:cNvSpPr>
          <p:nvPr>
            <p:ph type="title"/>
          </p:nvPr>
        </p:nvSpPr>
        <p:spPr/>
        <p:txBody>
          <a:bodyPr/>
          <a:lstStyle/>
          <a:p>
            <a:r>
              <a:rPr lang="en-GB" dirty="0"/>
              <a:t>Messaging (2/3)</a:t>
            </a:r>
          </a:p>
        </p:txBody>
      </p:sp>
      <p:sp>
        <p:nvSpPr>
          <p:cNvPr id="8" name="Text Placeholder 3">
            <a:extLst>
              <a:ext uri="{FF2B5EF4-FFF2-40B4-BE49-F238E27FC236}">
                <a16:creationId xmlns:a16="http://schemas.microsoft.com/office/drawing/2014/main" id="{1D3FC68D-8EAB-4D21-BA91-40F49A5BE4C5}"/>
              </a:ext>
            </a:extLst>
          </p:cNvPr>
          <p:cNvSpPr txBox="1">
            <a:spLocks/>
          </p:cNvSpPr>
          <p:nvPr/>
        </p:nvSpPr>
        <p:spPr bwMode="auto">
          <a:xfrm>
            <a:off x="291937" y="1066420"/>
            <a:ext cx="9933274" cy="1028650"/>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marL="0" indent="0" algn="l" rtl="0" eaLnBrk="1" fontAlgn="base" hangingPunct="1">
              <a:spcBef>
                <a:spcPct val="20000"/>
              </a:spcBef>
              <a:spcAft>
                <a:spcPct val="0"/>
              </a:spcAft>
              <a:buFont typeface="Arial" panose="020B0604020202020204" pitchFamily="34" charset="0"/>
              <a:buNone/>
              <a:defRPr sz="1400" b="0" baseline="0">
                <a:solidFill>
                  <a:schemeClr val="tx2"/>
                </a:solidFill>
                <a:latin typeface="+mn-lt"/>
                <a:ea typeface="+mn-ea"/>
                <a:cs typeface="+mn-cs"/>
              </a:defRPr>
            </a:lvl1pPr>
            <a:lvl2pPr marL="742905" indent="-285732"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1200077" indent="-285732" algn="l" rtl="0" eaLnBrk="1" fontAlgn="base" hangingPunct="1">
              <a:spcBef>
                <a:spcPct val="20000"/>
              </a:spcBef>
              <a:spcAft>
                <a:spcPct val="0"/>
              </a:spcAft>
              <a:buFont typeface="Courier New" panose="02070309020205020404" pitchFamily="49" charset="0"/>
              <a:buChar char="o"/>
              <a:defRPr sz="1400" baseline="0">
                <a:solidFill>
                  <a:schemeClr val="tx2"/>
                </a:solidFill>
                <a:latin typeface="+mn-lt"/>
              </a:defRPr>
            </a:lvl3pPr>
            <a:lvl4pPr marL="1371517" indent="0" algn="l" rtl="0" eaLnBrk="1" fontAlgn="base" hangingPunct="1">
              <a:spcBef>
                <a:spcPct val="20000"/>
              </a:spcBef>
              <a:spcAft>
                <a:spcPct val="0"/>
              </a:spcAft>
              <a:buFont typeface="+mj-lt"/>
              <a:buNone/>
              <a:defRPr sz="1400">
                <a:solidFill>
                  <a:schemeClr val="tx2"/>
                </a:solidFill>
                <a:latin typeface="+mn-lt"/>
              </a:defRPr>
            </a:lvl4pPr>
            <a:lvl5pPr marL="1828690" indent="0" algn="l" rtl="0" eaLnBrk="1" fontAlgn="base" hangingPunct="1">
              <a:spcBef>
                <a:spcPct val="20000"/>
              </a:spcBef>
              <a:spcAft>
                <a:spcPct val="0"/>
              </a:spcAft>
              <a:buFont typeface="Wingdings" panose="05000000000000000000" pitchFamily="2" charset="2"/>
              <a:buNone/>
              <a:defRPr sz="1400">
                <a:solidFill>
                  <a:schemeClr val="tx2"/>
                </a:solidFill>
                <a:latin typeface="+mn-lt"/>
              </a:defRPr>
            </a:lvl5pPr>
            <a:lvl6pPr marL="2285862" indent="0" algn="l" rtl="0" eaLnBrk="1" fontAlgn="base" hangingPunct="1">
              <a:spcBef>
                <a:spcPct val="20000"/>
              </a:spcBef>
              <a:spcAft>
                <a:spcPct val="0"/>
              </a:spcAft>
              <a:buNone/>
              <a:defRPr sz="1400">
                <a:solidFill>
                  <a:schemeClr val="tx2"/>
                </a:solidFill>
                <a:latin typeface="+mn-lt"/>
              </a:defRPr>
            </a:lvl6pPr>
            <a:lvl7pPr marL="2743035" indent="0" algn="l" rtl="0" eaLnBrk="1" fontAlgn="base" hangingPunct="1">
              <a:spcBef>
                <a:spcPct val="20000"/>
              </a:spcBef>
              <a:spcAft>
                <a:spcPct val="0"/>
              </a:spcAft>
              <a:buNone/>
              <a:defRPr sz="1400">
                <a:solidFill>
                  <a:schemeClr val="tx2"/>
                </a:solidFill>
                <a:latin typeface="+mn-lt"/>
              </a:defRPr>
            </a:lvl7pPr>
            <a:lvl8pPr marL="3200206" indent="0" algn="l" rtl="0" eaLnBrk="1" fontAlgn="base" hangingPunct="1">
              <a:spcBef>
                <a:spcPct val="20000"/>
              </a:spcBef>
              <a:spcAft>
                <a:spcPct val="0"/>
              </a:spcAft>
              <a:buNone/>
              <a:defRPr sz="1400">
                <a:solidFill>
                  <a:schemeClr val="tx2"/>
                </a:solidFill>
                <a:latin typeface="+mn-lt"/>
              </a:defRPr>
            </a:lvl8pPr>
            <a:lvl9pPr marL="3657379" indent="0" algn="l" rtl="0" eaLnBrk="1" fontAlgn="base" hangingPunct="1">
              <a:spcBef>
                <a:spcPct val="20000"/>
              </a:spcBef>
              <a:spcAft>
                <a:spcPct val="0"/>
              </a:spcAft>
              <a:buNone/>
              <a:defRPr sz="1400">
                <a:solidFill>
                  <a:schemeClr val="tx2"/>
                </a:solidFill>
                <a:latin typeface="+mn-lt"/>
              </a:defRPr>
            </a:lvl9pPr>
          </a:lstStyle>
          <a:p>
            <a:r>
              <a:rPr lang="en-GB" b="1" u="sng" kern="0" dirty="0"/>
              <a:t>Final entitlement message:</a:t>
            </a:r>
          </a:p>
          <a:p>
            <a:pPr marL="285750" indent="-285750">
              <a:buFontTx/>
              <a:buChar char="-"/>
            </a:pPr>
            <a:r>
              <a:rPr lang="en-GB" kern="0" dirty="0"/>
              <a:t>MT 564 REPE (Mandatory).</a:t>
            </a:r>
          </a:p>
          <a:p>
            <a:pPr marL="285750" indent="-285750">
              <a:buFontTx/>
              <a:buChar char="-"/>
            </a:pPr>
            <a:r>
              <a:rPr lang="en-GB" kern="0" dirty="0"/>
              <a:t>*If a tax needs to be applied as per jurisdiction, then TAXR and NETT become mandatory.  </a:t>
            </a:r>
          </a:p>
        </p:txBody>
      </p:sp>
      <p:sp>
        <p:nvSpPr>
          <p:cNvPr id="9" name="Text Placeholder 6">
            <a:extLst>
              <a:ext uri="{FF2B5EF4-FFF2-40B4-BE49-F238E27FC236}">
                <a16:creationId xmlns:a16="http://schemas.microsoft.com/office/drawing/2014/main" id="{EE62D14A-3A73-45B7-A29B-7CFB7C3F020E}"/>
              </a:ext>
            </a:extLst>
          </p:cNvPr>
          <p:cNvSpPr txBox="1">
            <a:spLocks/>
          </p:cNvSpPr>
          <p:nvPr/>
        </p:nvSpPr>
        <p:spPr bwMode="auto">
          <a:xfrm>
            <a:off x="291902" y="1847780"/>
            <a:ext cx="5552818" cy="1370290"/>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marL="0" indent="0" algn="l" rtl="0" eaLnBrk="1" fontAlgn="base" hangingPunct="1">
              <a:spcBef>
                <a:spcPct val="20000"/>
              </a:spcBef>
              <a:spcAft>
                <a:spcPct val="0"/>
              </a:spcAft>
              <a:buFont typeface="Arial" panose="020B0604020202020204" pitchFamily="34" charset="0"/>
              <a:buNone/>
              <a:defRPr sz="1400" b="0" baseline="0">
                <a:solidFill>
                  <a:schemeClr val="tx2"/>
                </a:solidFill>
                <a:latin typeface="+mn-lt"/>
                <a:ea typeface="+mn-ea"/>
                <a:cs typeface="+mn-cs"/>
              </a:defRPr>
            </a:lvl1pPr>
            <a:lvl2pPr marL="742905" indent="-285732"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1200077" indent="-285732" algn="l" rtl="0" eaLnBrk="1" fontAlgn="base" hangingPunct="1">
              <a:spcBef>
                <a:spcPct val="20000"/>
              </a:spcBef>
              <a:spcAft>
                <a:spcPct val="0"/>
              </a:spcAft>
              <a:buFont typeface="Courier New" panose="02070309020205020404" pitchFamily="49" charset="0"/>
              <a:buChar char="o"/>
              <a:defRPr sz="1400" baseline="0">
                <a:solidFill>
                  <a:schemeClr val="tx2"/>
                </a:solidFill>
                <a:latin typeface="+mn-lt"/>
              </a:defRPr>
            </a:lvl3pPr>
            <a:lvl4pPr marL="1371517" indent="0" algn="l" rtl="0" eaLnBrk="1" fontAlgn="base" hangingPunct="1">
              <a:spcBef>
                <a:spcPct val="20000"/>
              </a:spcBef>
              <a:spcAft>
                <a:spcPct val="0"/>
              </a:spcAft>
              <a:buFont typeface="+mj-lt"/>
              <a:buNone/>
              <a:defRPr sz="1400">
                <a:solidFill>
                  <a:schemeClr val="tx2"/>
                </a:solidFill>
                <a:latin typeface="+mn-lt"/>
              </a:defRPr>
            </a:lvl4pPr>
            <a:lvl5pPr marL="1828690" indent="0" algn="l" rtl="0" eaLnBrk="1" fontAlgn="base" hangingPunct="1">
              <a:spcBef>
                <a:spcPct val="20000"/>
              </a:spcBef>
              <a:spcAft>
                <a:spcPct val="0"/>
              </a:spcAft>
              <a:buFont typeface="Wingdings" panose="05000000000000000000" pitchFamily="2" charset="2"/>
              <a:buNone/>
              <a:defRPr sz="1400">
                <a:solidFill>
                  <a:schemeClr val="tx2"/>
                </a:solidFill>
                <a:latin typeface="+mn-lt"/>
              </a:defRPr>
            </a:lvl5pPr>
            <a:lvl6pPr marL="2285862" indent="0" algn="l" rtl="0" eaLnBrk="1" fontAlgn="base" hangingPunct="1">
              <a:spcBef>
                <a:spcPct val="20000"/>
              </a:spcBef>
              <a:spcAft>
                <a:spcPct val="0"/>
              </a:spcAft>
              <a:buNone/>
              <a:defRPr sz="1400">
                <a:solidFill>
                  <a:schemeClr val="tx2"/>
                </a:solidFill>
                <a:latin typeface="+mn-lt"/>
              </a:defRPr>
            </a:lvl6pPr>
            <a:lvl7pPr marL="2743035" indent="0" algn="l" rtl="0" eaLnBrk="1" fontAlgn="base" hangingPunct="1">
              <a:spcBef>
                <a:spcPct val="20000"/>
              </a:spcBef>
              <a:spcAft>
                <a:spcPct val="0"/>
              </a:spcAft>
              <a:buNone/>
              <a:defRPr sz="1400">
                <a:solidFill>
                  <a:schemeClr val="tx2"/>
                </a:solidFill>
                <a:latin typeface="+mn-lt"/>
              </a:defRPr>
            </a:lvl7pPr>
            <a:lvl8pPr marL="3200206" indent="0" algn="l" rtl="0" eaLnBrk="1" fontAlgn="base" hangingPunct="1">
              <a:spcBef>
                <a:spcPct val="20000"/>
              </a:spcBef>
              <a:spcAft>
                <a:spcPct val="0"/>
              </a:spcAft>
              <a:buNone/>
              <a:defRPr sz="1400">
                <a:solidFill>
                  <a:schemeClr val="tx2"/>
                </a:solidFill>
                <a:latin typeface="+mn-lt"/>
              </a:defRPr>
            </a:lvl8pPr>
            <a:lvl9pPr marL="3657379" indent="0" algn="l" rtl="0" eaLnBrk="1" fontAlgn="base" hangingPunct="1">
              <a:spcBef>
                <a:spcPct val="20000"/>
              </a:spcBef>
              <a:spcAft>
                <a:spcPct val="0"/>
              </a:spcAft>
              <a:buNone/>
              <a:defRPr sz="1400">
                <a:solidFill>
                  <a:schemeClr val="tx2"/>
                </a:solidFill>
                <a:latin typeface="+mn-lt"/>
              </a:defRPr>
            </a:lvl9pPr>
          </a:lstStyle>
          <a:p>
            <a:r>
              <a:rPr lang="en-GB" b="1" u="sng" kern="0"/>
              <a:t>Solution Proposal:</a:t>
            </a:r>
            <a:endParaRPr lang="en-GB" b="1" u="sng" kern="0" dirty="0"/>
          </a:p>
        </p:txBody>
      </p:sp>
      <p:graphicFrame>
        <p:nvGraphicFramePr>
          <p:cNvPr id="11" name="Table 8">
            <a:extLst>
              <a:ext uri="{FF2B5EF4-FFF2-40B4-BE49-F238E27FC236}">
                <a16:creationId xmlns:a16="http://schemas.microsoft.com/office/drawing/2014/main" id="{A90DC3CA-0BDC-41C5-830D-C1B6221C9EAE}"/>
              </a:ext>
            </a:extLst>
          </p:cNvPr>
          <p:cNvGraphicFramePr>
            <a:graphicFrameLocks noGrp="1"/>
          </p:cNvGraphicFramePr>
          <p:nvPr>
            <p:extLst>
              <p:ext uri="{D42A27DB-BD31-4B8C-83A1-F6EECF244321}">
                <p14:modId xmlns:p14="http://schemas.microsoft.com/office/powerpoint/2010/main" val="4263258753"/>
              </p:ext>
            </p:extLst>
          </p:nvPr>
        </p:nvGraphicFramePr>
        <p:xfrm>
          <a:off x="336309" y="2155914"/>
          <a:ext cx="10104926" cy="1310640"/>
        </p:xfrm>
        <a:graphic>
          <a:graphicData uri="http://schemas.openxmlformats.org/drawingml/2006/table">
            <a:tbl>
              <a:tblPr firstRow="1" bandRow="1">
                <a:tableStyleId>{5C22544A-7EE6-4342-B048-85BDC9FD1C3A}</a:tableStyleId>
              </a:tblPr>
              <a:tblGrid>
                <a:gridCol w="777302">
                  <a:extLst>
                    <a:ext uri="{9D8B030D-6E8A-4147-A177-3AD203B41FA5}">
                      <a16:colId xmlns:a16="http://schemas.microsoft.com/office/drawing/2014/main" val="1930797567"/>
                    </a:ext>
                  </a:extLst>
                </a:gridCol>
                <a:gridCol w="777302">
                  <a:extLst>
                    <a:ext uri="{9D8B030D-6E8A-4147-A177-3AD203B41FA5}">
                      <a16:colId xmlns:a16="http://schemas.microsoft.com/office/drawing/2014/main" val="4249134443"/>
                    </a:ext>
                  </a:extLst>
                </a:gridCol>
                <a:gridCol w="777302">
                  <a:extLst>
                    <a:ext uri="{9D8B030D-6E8A-4147-A177-3AD203B41FA5}">
                      <a16:colId xmlns:a16="http://schemas.microsoft.com/office/drawing/2014/main" val="4263986565"/>
                    </a:ext>
                  </a:extLst>
                </a:gridCol>
                <a:gridCol w="777302">
                  <a:extLst>
                    <a:ext uri="{9D8B030D-6E8A-4147-A177-3AD203B41FA5}">
                      <a16:colId xmlns:a16="http://schemas.microsoft.com/office/drawing/2014/main" val="2226028203"/>
                    </a:ext>
                  </a:extLst>
                </a:gridCol>
                <a:gridCol w="777302">
                  <a:extLst>
                    <a:ext uri="{9D8B030D-6E8A-4147-A177-3AD203B41FA5}">
                      <a16:colId xmlns:a16="http://schemas.microsoft.com/office/drawing/2014/main" val="2300598789"/>
                    </a:ext>
                  </a:extLst>
                </a:gridCol>
                <a:gridCol w="777302">
                  <a:extLst>
                    <a:ext uri="{9D8B030D-6E8A-4147-A177-3AD203B41FA5}">
                      <a16:colId xmlns:a16="http://schemas.microsoft.com/office/drawing/2014/main" val="2454135921"/>
                    </a:ext>
                  </a:extLst>
                </a:gridCol>
                <a:gridCol w="777302">
                  <a:extLst>
                    <a:ext uri="{9D8B030D-6E8A-4147-A177-3AD203B41FA5}">
                      <a16:colId xmlns:a16="http://schemas.microsoft.com/office/drawing/2014/main" val="2252904349"/>
                    </a:ext>
                  </a:extLst>
                </a:gridCol>
                <a:gridCol w="777302">
                  <a:extLst>
                    <a:ext uri="{9D8B030D-6E8A-4147-A177-3AD203B41FA5}">
                      <a16:colId xmlns:a16="http://schemas.microsoft.com/office/drawing/2014/main" val="2712239485"/>
                    </a:ext>
                  </a:extLst>
                </a:gridCol>
                <a:gridCol w="777302">
                  <a:extLst>
                    <a:ext uri="{9D8B030D-6E8A-4147-A177-3AD203B41FA5}">
                      <a16:colId xmlns:a16="http://schemas.microsoft.com/office/drawing/2014/main" val="1007050027"/>
                    </a:ext>
                  </a:extLst>
                </a:gridCol>
                <a:gridCol w="777302">
                  <a:extLst>
                    <a:ext uri="{9D8B030D-6E8A-4147-A177-3AD203B41FA5}">
                      <a16:colId xmlns:a16="http://schemas.microsoft.com/office/drawing/2014/main" val="14147841"/>
                    </a:ext>
                  </a:extLst>
                </a:gridCol>
                <a:gridCol w="777302">
                  <a:extLst>
                    <a:ext uri="{9D8B030D-6E8A-4147-A177-3AD203B41FA5}">
                      <a16:colId xmlns:a16="http://schemas.microsoft.com/office/drawing/2014/main" val="1281582209"/>
                    </a:ext>
                  </a:extLst>
                </a:gridCol>
                <a:gridCol w="777302">
                  <a:extLst>
                    <a:ext uri="{9D8B030D-6E8A-4147-A177-3AD203B41FA5}">
                      <a16:colId xmlns:a16="http://schemas.microsoft.com/office/drawing/2014/main" val="4085745695"/>
                    </a:ext>
                  </a:extLst>
                </a:gridCol>
                <a:gridCol w="777302">
                  <a:extLst>
                    <a:ext uri="{9D8B030D-6E8A-4147-A177-3AD203B41FA5}">
                      <a16:colId xmlns:a16="http://schemas.microsoft.com/office/drawing/2014/main" val="886657145"/>
                    </a:ext>
                  </a:extLst>
                </a:gridCol>
              </a:tblGrid>
              <a:tr h="0">
                <a:tc>
                  <a:txBody>
                    <a:bodyPr/>
                    <a:lstStyle/>
                    <a:p>
                      <a:pPr algn="ctr" fontAlgn="t"/>
                      <a:r>
                        <a:rPr lang="en-US" sz="1000" b="1" i="0" u="none" strike="noStrike" dirty="0">
                          <a:solidFill>
                            <a:schemeClr val="bg1"/>
                          </a:solidFill>
                          <a:effectLst/>
                          <a:latin typeface="Arial" panose="020B0604020202020204" pitchFamily="34" charset="0"/>
                        </a:rPr>
                        <a:t>(A) </a:t>
                      </a:r>
                    </a:p>
                    <a:p>
                      <a:pPr algn="ctr" fontAlgn="t"/>
                      <a:r>
                        <a:rPr lang="en-US" sz="1000" b="1" i="0" u="none" strike="noStrike" dirty="0">
                          <a:solidFill>
                            <a:schemeClr val="bg1"/>
                          </a:solidFill>
                          <a:effectLst/>
                          <a:latin typeface="Arial" panose="020B0604020202020204" pitchFamily="34" charset="0"/>
                        </a:rPr>
                        <a:t>CAEV</a:t>
                      </a: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(A) </a:t>
                      </a:r>
                    </a:p>
                    <a:p>
                      <a:pPr algn="ctr" fontAlgn="t"/>
                      <a:r>
                        <a:rPr lang="en-US" sz="1000" b="1" i="0" u="none" strike="noStrike" dirty="0">
                          <a:solidFill>
                            <a:schemeClr val="bg1"/>
                          </a:solidFill>
                          <a:effectLst/>
                          <a:latin typeface="Arial" panose="020B0604020202020204" pitchFamily="34" charset="0"/>
                        </a:rPr>
                        <a:t>CAMV</a:t>
                      </a: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(A) </a:t>
                      </a:r>
                    </a:p>
                    <a:p>
                      <a:pPr algn="ctr" fontAlgn="t"/>
                      <a:r>
                        <a:rPr lang="en-GB" sz="1000" b="1" i="0" u="none" strike="noStrike" dirty="0">
                          <a:solidFill>
                            <a:schemeClr val="bg1"/>
                          </a:solidFill>
                          <a:effectLst/>
                          <a:latin typeface="Arial" panose="020B0604020202020204" pitchFamily="34" charset="0"/>
                        </a:rPr>
                        <a:t>Function</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(A) Processing Status</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 (E) </a:t>
                      </a:r>
                    </a:p>
                    <a:p>
                      <a:pPr algn="ctr" fontAlgn="t"/>
                      <a:r>
                        <a:rPr lang="en-US" sz="1000" b="1" i="0" u="none" strike="noStrike" dirty="0">
                          <a:solidFill>
                            <a:schemeClr val="bg1"/>
                          </a:solidFill>
                          <a:effectLst/>
                          <a:latin typeface="Arial" panose="020B0604020202020204" pitchFamily="34" charset="0"/>
                        </a:rPr>
                        <a:t>CAOP</a:t>
                      </a: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 (D) Quantity of Financial Instrument</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(D) </a:t>
                      </a:r>
                    </a:p>
                    <a:p>
                      <a:pPr algn="ctr" fontAlgn="t"/>
                      <a:r>
                        <a:rPr lang="en-US" sz="1000" b="1" i="0" u="none" strike="noStrike" dirty="0">
                          <a:solidFill>
                            <a:schemeClr val="bg1"/>
                          </a:solidFill>
                          <a:effectLst/>
                          <a:latin typeface="Arial" panose="020B0604020202020204" pitchFamily="34" charset="0"/>
                        </a:rPr>
                        <a:t>Date</a:t>
                      </a:r>
                    </a:p>
                  </a:txBody>
                  <a:tcPr marL="0" marR="0" marT="0" marB="0" anchor="ctr"/>
                </a:tc>
                <a:tc>
                  <a:txBody>
                    <a:bodyPr/>
                    <a:lstStyle/>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(E1) </a:t>
                      </a:r>
                    </a:p>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Date</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(E2) </a:t>
                      </a:r>
                    </a:p>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Dates</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US" sz="1000" b="1" i="0" u="none" strike="noStrike" dirty="0">
                          <a:solidFill>
                            <a:schemeClr val="bg1"/>
                          </a:solidFill>
                          <a:effectLst/>
                          <a:latin typeface="Arial" panose="020B0604020202020204" pitchFamily="34" charset="0"/>
                        </a:rPr>
                        <a:t>(E) </a:t>
                      </a:r>
                    </a:p>
                    <a:p>
                      <a:pPr algn="ctr" fontAlgn="t"/>
                      <a:r>
                        <a:rPr lang="en-US" sz="1000" b="1" i="0" u="none" strike="noStrike" dirty="0">
                          <a:solidFill>
                            <a:schemeClr val="bg1"/>
                          </a:solidFill>
                          <a:effectLst/>
                          <a:latin typeface="Arial" panose="020B0604020202020204" pitchFamily="34" charset="0"/>
                        </a:rPr>
                        <a:t>Rate</a:t>
                      </a:r>
                    </a:p>
                  </a:txBody>
                  <a:tcPr marL="0" marR="0" marT="0" marB="0" anchor="ctr"/>
                </a:tc>
                <a:tc>
                  <a:txBody>
                    <a:bodyPr/>
                    <a:lstStyle/>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(E1) </a:t>
                      </a:r>
                    </a:p>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Arial" panose="020B0604020202020204" pitchFamily="34" charset="0"/>
                        </a:rPr>
                        <a:t>Amount</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(E2) </a:t>
                      </a:r>
                    </a:p>
                    <a:p>
                      <a:pPr algn="ctr" fontAlgn="t"/>
                      <a:r>
                        <a:rPr lang="en-GB" sz="1000" b="1" i="0" u="none" strike="noStrike" dirty="0">
                          <a:solidFill>
                            <a:schemeClr val="bg1"/>
                          </a:solidFill>
                          <a:effectLst/>
                          <a:latin typeface="Arial" panose="020B0604020202020204" pitchFamily="34" charset="0"/>
                        </a:rPr>
                        <a:t>Amount</a:t>
                      </a:r>
                      <a:endParaRPr lang="en-US" sz="1000" b="1" i="0" u="none" strike="noStrike" dirty="0">
                        <a:solidFill>
                          <a:schemeClr val="bg1"/>
                        </a:solidFill>
                        <a:effectLst/>
                        <a:latin typeface="Arial" panose="020B0604020202020204" pitchFamily="34" charset="0"/>
                      </a:endParaRPr>
                    </a:p>
                  </a:txBody>
                  <a:tcPr marL="0" marR="0" marT="0" marB="0" anchor="ctr"/>
                </a:tc>
                <a:tc>
                  <a:txBody>
                    <a:bodyPr/>
                    <a:lstStyle/>
                    <a:p>
                      <a:pPr algn="ctr" fontAlgn="t"/>
                      <a:r>
                        <a:rPr lang="en-GB" sz="1000" b="1" i="0" u="none" strike="noStrike" dirty="0">
                          <a:solidFill>
                            <a:schemeClr val="bg1"/>
                          </a:solidFill>
                          <a:effectLst/>
                          <a:latin typeface="Arial" panose="020B0604020202020204" pitchFamily="34" charset="0"/>
                        </a:rPr>
                        <a:t>(E1) </a:t>
                      </a:r>
                    </a:p>
                    <a:p>
                      <a:pPr algn="ctr" fontAlgn="t"/>
                      <a:r>
                        <a:rPr lang="en-GB" sz="1000" b="1" i="0" u="none" strike="noStrike" dirty="0">
                          <a:solidFill>
                            <a:schemeClr val="bg1"/>
                          </a:solidFill>
                          <a:effectLst/>
                          <a:latin typeface="Arial" panose="020B0604020202020204" pitchFamily="34" charset="0"/>
                        </a:rPr>
                        <a:t>Price</a:t>
                      </a:r>
                      <a:endParaRPr lang="en-US" sz="1000" b="1" i="0" u="none" strike="noStrike" dirty="0">
                        <a:solidFill>
                          <a:schemeClr val="bg1"/>
                        </a:solidFill>
                        <a:effectLst/>
                        <a:latin typeface="Arial" panose="020B0604020202020204" pitchFamily="34" charset="0"/>
                      </a:endParaRPr>
                    </a:p>
                  </a:txBody>
                  <a:tcPr marL="0" marR="0" marT="0" marB="0" anchor="ctr"/>
                </a:tc>
                <a:extLst>
                  <a:ext uri="{0D108BD9-81ED-4DB2-BD59-A6C34878D82A}">
                    <a16:rowId xmlns:a16="http://schemas.microsoft.com/office/drawing/2014/main" val="3721664672"/>
                  </a:ext>
                </a:extLst>
              </a:tr>
              <a:tr h="370840">
                <a:tc>
                  <a:txBody>
                    <a:bodyPr/>
                    <a:lstStyle/>
                    <a:p>
                      <a:r>
                        <a:rPr lang="en-GB" sz="1000" dirty="0"/>
                        <a:t>FINC?</a:t>
                      </a:r>
                      <a:endParaRPr lang="en-US" sz="1000" dirty="0"/>
                    </a:p>
                  </a:txBody>
                  <a:tcPr/>
                </a:tc>
                <a:tc>
                  <a:txBody>
                    <a:bodyPr/>
                    <a:lstStyle/>
                    <a:p>
                      <a:r>
                        <a:rPr lang="en-GB" sz="1000" dirty="0"/>
                        <a:t>MAND</a:t>
                      </a:r>
                      <a:endParaRPr lang="en-US" sz="1000" dirty="0"/>
                    </a:p>
                  </a:txBody>
                  <a:tcPr/>
                </a:tc>
                <a:tc>
                  <a:txBody>
                    <a:bodyPr/>
                    <a:lstStyle/>
                    <a:p>
                      <a:r>
                        <a:rPr lang="en-GB" sz="1000" dirty="0"/>
                        <a:t>REPE</a:t>
                      </a:r>
                    </a:p>
                    <a:p>
                      <a:r>
                        <a:rPr lang="en-GB" sz="1000" dirty="0"/>
                        <a:t>Or</a:t>
                      </a:r>
                    </a:p>
                    <a:p>
                      <a:r>
                        <a:rPr lang="en-GB" sz="1000" dirty="0"/>
                        <a:t>NEWM</a:t>
                      </a:r>
                      <a:endParaRPr lang="en-US" sz="1000" dirty="0"/>
                    </a:p>
                  </a:txBody>
                  <a:tcPr/>
                </a:tc>
                <a:tc>
                  <a:txBody>
                    <a:bodyPr/>
                    <a:lstStyle/>
                    <a:p>
                      <a:r>
                        <a:rPr lang="en-GB" sz="1000" dirty="0"/>
                        <a:t>COMP</a:t>
                      </a:r>
                    </a:p>
                    <a:p>
                      <a:r>
                        <a:rPr lang="en-GB" sz="1000" dirty="0"/>
                        <a:t>Or </a:t>
                      </a:r>
                    </a:p>
                    <a:p>
                      <a:r>
                        <a:rPr lang="en-GB" sz="1000" dirty="0"/>
                        <a:t>ENTL</a:t>
                      </a:r>
                      <a:endParaRPr lang="en-US" sz="1000" dirty="0"/>
                    </a:p>
                  </a:txBody>
                  <a:tcPr/>
                </a:tc>
                <a:tc>
                  <a:txBody>
                    <a:bodyPr/>
                    <a:lstStyle/>
                    <a:p>
                      <a:r>
                        <a:rPr lang="en-GB" sz="1000" dirty="0"/>
                        <a:t>CASH</a:t>
                      </a:r>
                    </a:p>
                    <a:p>
                      <a:r>
                        <a:rPr lang="en-GB" sz="1000" dirty="0"/>
                        <a:t>SECU</a:t>
                      </a:r>
                      <a:endParaRPr lang="en-US" sz="1000" dirty="0"/>
                    </a:p>
                  </a:txBody>
                  <a:tcPr/>
                </a:tc>
                <a:tc>
                  <a:txBody>
                    <a:bodyPr/>
                    <a:lstStyle/>
                    <a:p>
                      <a:r>
                        <a:rPr lang="en-GB" sz="1000" dirty="0"/>
                        <a:t>ELIG (M)</a:t>
                      </a:r>
                      <a:endParaRPr lang="en-US" sz="1000" dirty="0"/>
                    </a:p>
                  </a:txBody>
                  <a:tcPr/>
                </a:tc>
                <a:tc>
                  <a:txBody>
                    <a:bodyPr/>
                    <a:lstStyle/>
                    <a:p>
                      <a:r>
                        <a:rPr lang="en-GB" sz="1000" dirty="0"/>
                        <a:t>RDTE (M)</a:t>
                      </a:r>
                    </a:p>
                    <a:p>
                      <a:r>
                        <a:rPr lang="en-GB" sz="1000" dirty="0">
                          <a:solidFill>
                            <a:schemeClr val="tx1"/>
                          </a:solidFill>
                        </a:rPr>
                        <a:t>XDTE (M)</a:t>
                      </a:r>
                      <a:endParaRPr lang="en-US" sz="1000" dirty="0">
                        <a:solidFill>
                          <a:schemeClr val="tx1"/>
                        </a:solidFill>
                      </a:endParaRPr>
                    </a:p>
                  </a:txBody>
                  <a:tcPr/>
                </a:tc>
                <a:tc>
                  <a:txBody>
                    <a:bodyPr/>
                    <a:lstStyle/>
                    <a:p>
                      <a:r>
                        <a:rPr lang="en-GB" sz="1000" b="0" dirty="0"/>
                        <a:t>PAYD (M)</a:t>
                      </a:r>
                    </a:p>
                    <a:p>
                      <a:pPr marL="0" marR="0" lvl="0" indent="0" algn="l" defTabSz="1079642" rtl="0" eaLnBrk="1" fontAlgn="auto" latinLnBrk="0" hangingPunct="1">
                        <a:lnSpc>
                          <a:spcPct val="100000"/>
                        </a:lnSpc>
                        <a:spcBef>
                          <a:spcPts val="0"/>
                        </a:spcBef>
                        <a:spcAft>
                          <a:spcPts val="0"/>
                        </a:spcAft>
                        <a:buClrTx/>
                        <a:buSzTx/>
                        <a:buFontTx/>
                        <a:buNone/>
                        <a:tabLst/>
                        <a:defRPr/>
                      </a:pPr>
                      <a:r>
                        <a:rPr lang="en-US" sz="1000" b="0" dirty="0">
                          <a:solidFill>
                            <a:srgbClr val="FF0000"/>
                          </a:solidFill>
                        </a:rPr>
                        <a:t>Reinvestment Date (M)</a:t>
                      </a:r>
                      <a:endParaRPr lang="en-US" sz="1000" b="0" dirty="0"/>
                    </a:p>
                  </a:txBody>
                  <a:tcPr/>
                </a:tc>
                <a:tc>
                  <a:txBody>
                    <a:bodyPr/>
                    <a:lstStyle/>
                    <a:p>
                      <a:r>
                        <a:rPr lang="en-GB" sz="1000" dirty="0"/>
                        <a:t>PAYD (M)</a:t>
                      </a:r>
                      <a:endParaRPr lang="en-US" sz="1000" dirty="0"/>
                    </a:p>
                  </a:txBody>
                  <a:tcPr/>
                </a:tc>
                <a:tc>
                  <a:txBody>
                    <a:bodyPr/>
                    <a:lstStyle/>
                    <a:p>
                      <a:r>
                        <a:rPr lang="en-GB" sz="1000" dirty="0"/>
                        <a:t>GRSS (O)</a:t>
                      </a:r>
                    </a:p>
                    <a:p>
                      <a:r>
                        <a:rPr lang="en-GB" sz="1000" dirty="0"/>
                        <a:t>TAXR (O/M)*</a:t>
                      </a:r>
                    </a:p>
                    <a:p>
                      <a:r>
                        <a:rPr lang="en-GB" sz="1000" dirty="0"/>
                        <a:t>NETT (O/M)*</a:t>
                      </a:r>
                      <a:endParaRPr lang="en-US" sz="1000" dirty="0"/>
                    </a:p>
                  </a:txBody>
                  <a:tcPr/>
                </a:tc>
                <a:tc>
                  <a:txBody>
                    <a:bodyPr/>
                    <a:lstStyle/>
                    <a:p>
                      <a:pPr marL="0" marR="0" lvl="0" indent="0" algn="l" defTabSz="1079642" rtl="0" eaLnBrk="1" fontAlgn="auto" latinLnBrk="0" hangingPunct="1">
                        <a:lnSpc>
                          <a:spcPct val="100000"/>
                        </a:lnSpc>
                        <a:spcBef>
                          <a:spcPts val="0"/>
                        </a:spcBef>
                        <a:spcAft>
                          <a:spcPts val="0"/>
                        </a:spcAft>
                        <a:buClrTx/>
                        <a:buSzTx/>
                        <a:buFontTx/>
                        <a:buNone/>
                        <a:tabLst/>
                        <a:defRPr/>
                      </a:pPr>
                      <a:r>
                        <a:rPr lang="en-GB" sz="1000" dirty="0"/>
                        <a:t>ENTL (M)</a:t>
                      </a:r>
                    </a:p>
                  </a:txBody>
                  <a:tcPr/>
                </a:tc>
                <a:tc>
                  <a:txBody>
                    <a:bodyPr/>
                    <a:lstStyle/>
                    <a:p>
                      <a:r>
                        <a:rPr lang="en-GB" sz="1000" dirty="0"/>
                        <a:t>ENTL (M)</a:t>
                      </a:r>
                    </a:p>
                    <a:p>
                      <a:r>
                        <a:rPr lang="en-GB" sz="1000" dirty="0"/>
                        <a:t>RESU (O)</a:t>
                      </a:r>
                      <a:endParaRPr lang="en-US" sz="1000" dirty="0"/>
                    </a:p>
                  </a:txBody>
                  <a:tcPr/>
                </a:tc>
                <a:tc>
                  <a:txBody>
                    <a:bodyPr/>
                    <a:lstStyle/>
                    <a:p>
                      <a:r>
                        <a:rPr lang="en-GB" sz="1000" dirty="0"/>
                        <a:t>PRPP (M)</a:t>
                      </a:r>
                      <a:endParaRPr lang="en-US" sz="1000" dirty="0"/>
                    </a:p>
                  </a:txBody>
                  <a:tcPr/>
                </a:tc>
                <a:extLst>
                  <a:ext uri="{0D108BD9-81ED-4DB2-BD59-A6C34878D82A}">
                    <a16:rowId xmlns:a16="http://schemas.microsoft.com/office/drawing/2014/main" val="1790579145"/>
                  </a:ext>
                </a:extLst>
              </a:tr>
            </a:tbl>
          </a:graphicData>
        </a:graphic>
      </p:graphicFrame>
    </p:spTree>
    <p:extLst>
      <p:ext uri="{BB962C8B-B14F-4D97-AF65-F5344CB8AC3E}">
        <p14:creationId xmlns:p14="http://schemas.microsoft.com/office/powerpoint/2010/main" val="1021258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SMPG IF - CA Stream 2 - May 23, 2022</a:t>
            </a:r>
            <a:endParaRPr lang="en-GB" dirty="0"/>
          </a:p>
        </p:txBody>
      </p:sp>
      <p:sp>
        <p:nvSpPr>
          <p:cNvPr id="3" name="Slide Number Placeholder 2"/>
          <p:cNvSpPr>
            <a:spLocks noGrp="1"/>
          </p:cNvSpPr>
          <p:nvPr>
            <p:ph type="sldNum" sz="quarter" idx="11"/>
          </p:nvPr>
        </p:nvSpPr>
        <p:spPr/>
        <p:txBody>
          <a:bodyPr/>
          <a:lstStyle/>
          <a:p>
            <a:fld id="{F17889F7-7963-4A16-ADF8-FEE4D97DC541}" type="slidenum">
              <a:rPr lang="en-GB" smtClean="0"/>
              <a:pPr/>
              <a:t>8</a:t>
            </a:fld>
            <a:endParaRPr lang="en-GB"/>
          </a:p>
        </p:txBody>
      </p:sp>
      <p:sp>
        <p:nvSpPr>
          <p:cNvPr id="4" name="Text Placeholder 3"/>
          <p:cNvSpPr>
            <a:spLocks noGrp="1"/>
          </p:cNvSpPr>
          <p:nvPr>
            <p:ph type="body" idx="13"/>
          </p:nvPr>
        </p:nvSpPr>
        <p:spPr>
          <a:xfrm>
            <a:off x="287337" y="3398515"/>
            <a:ext cx="4609282" cy="637257"/>
          </a:xfrm>
        </p:spPr>
        <p:txBody>
          <a:bodyPr/>
          <a:lstStyle/>
          <a:p>
            <a:r>
              <a:rPr lang="en-GB" b="1" u="sng" dirty="0"/>
              <a:t>Income Reinvestment Confirmation:</a:t>
            </a:r>
          </a:p>
          <a:p>
            <a:pPr marL="285750" indent="-285750">
              <a:buFontTx/>
              <a:buChar char="-"/>
            </a:pPr>
            <a:r>
              <a:rPr lang="en-GB" dirty="0"/>
              <a:t>MT 566 NEWM (Mandatory)</a:t>
            </a:r>
          </a:p>
          <a:p>
            <a:r>
              <a:rPr lang="en-GB" b="1" u="sng" dirty="0"/>
              <a:t>Solution Proposal:</a:t>
            </a:r>
          </a:p>
          <a:p>
            <a:endParaRPr lang="en-GB" dirty="0"/>
          </a:p>
        </p:txBody>
      </p:sp>
      <p:sp>
        <p:nvSpPr>
          <p:cNvPr id="6" name="Title 5"/>
          <p:cNvSpPr>
            <a:spLocks noGrp="1"/>
          </p:cNvSpPr>
          <p:nvPr>
            <p:ph type="title"/>
          </p:nvPr>
        </p:nvSpPr>
        <p:spPr/>
        <p:txBody>
          <a:bodyPr/>
          <a:lstStyle/>
          <a:p>
            <a:r>
              <a:rPr lang="en-GB" dirty="0"/>
              <a:t>Messaging (3/3)</a:t>
            </a:r>
          </a:p>
        </p:txBody>
      </p:sp>
      <p:graphicFrame>
        <p:nvGraphicFramePr>
          <p:cNvPr id="5" name="Table 8">
            <a:extLst>
              <a:ext uri="{FF2B5EF4-FFF2-40B4-BE49-F238E27FC236}">
                <a16:creationId xmlns:a16="http://schemas.microsoft.com/office/drawing/2014/main" id="{9F510D93-7435-490D-B02C-8FCE6291C3DD}"/>
              </a:ext>
            </a:extLst>
          </p:cNvPr>
          <p:cNvGraphicFramePr>
            <a:graphicFrameLocks noGrp="1"/>
          </p:cNvGraphicFramePr>
          <p:nvPr>
            <p:extLst>
              <p:ext uri="{D42A27DB-BD31-4B8C-83A1-F6EECF244321}">
                <p14:modId xmlns:p14="http://schemas.microsoft.com/office/powerpoint/2010/main" val="3541734685"/>
              </p:ext>
            </p:extLst>
          </p:nvPr>
        </p:nvGraphicFramePr>
        <p:xfrm>
          <a:off x="287337" y="4256499"/>
          <a:ext cx="8929760" cy="1158240"/>
        </p:xfrm>
        <a:graphic>
          <a:graphicData uri="http://schemas.openxmlformats.org/drawingml/2006/table">
            <a:tbl>
              <a:tblPr firstRow="1" bandRow="1">
                <a:tableStyleId>{5C22544A-7EE6-4342-B048-85BDC9FD1C3A}</a:tableStyleId>
              </a:tblPr>
              <a:tblGrid>
                <a:gridCol w="1116220">
                  <a:extLst>
                    <a:ext uri="{9D8B030D-6E8A-4147-A177-3AD203B41FA5}">
                      <a16:colId xmlns:a16="http://schemas.microsoft.com/office/drawing/2014/main" val="1930797567"/>
                    </a:ext>
                  </a:extLst>
                </a:gridCol>
                <a:gridCol w="1116220">
                  <a:extLst>
                    <a:ext uri="{9D8B030D-6E8A-4147-A177-3AD203B41FA5}">
                      <a16:colId xmlns:a16="http://schemas.microsoft.com/office/drawing/2014/main" val="4263986565"/>
                    </a:ext>
                  </a:extLst>
                </a:gridCol>
                <a:gridCol w="1116220">
                  <a:extLst>
                    <a:ext uri="{9D8B030D-6E8A-4147-A177-3AD203B41FA5}">
                      <a16:colId xmlns:a16="http://schemas.microsoft.com/office/drawing/2014/main" val="2925724133"/>
                    </a:ext>
                  </a:extLst>
                </a:gridCol>
                <a:gridCol w="1116220">
                  <a:extLst>
                    <a:ext uri="{9D8B030D-6E8A-4147-A177-3AD203B41FA5}">
                      <a16:colId xmlns:a16="http://schemas.microsoft.com/office/drawing/2014/main" val="2252904349"/>
                    </a:ext>
                  </a:extLst>
                </a:gridCol>
                <a:gridCol w="1116220">
                  <a:extLst>
                    <a:ext uri="{9D8B030D-6E8A-4147-A177-3AD203B41FA5}">
                      <a16:colId xmlns:a16="http://schemas.microsoft.com/office/drawing/2014/main" val="4060012355"/>
                    </a:ext>
                  </a:extLst>
                </a:gridCol>
                <a:gridCol w="1116220">
                  <a:extLst>
                    <a:ext uri="{9D8B030D-6E8A-4147-A177-3AD203B41FA5}">
                      <a16:colId xmlns:a16="http://schemas.microsoft.com/office/drawing/2014/main" val="14147841"/>
                    </a:ext>
                  </a:extLst>
                </a:gridCol>
                <a:gridCol w="1116220">
                  <a:extLst>
                    <a:ext uri="{9D8B030D-6E8A-4147-A177-3AD203B41FA5}">
                      <a16:colId xmlns:a16="http://schemas.microsoft.com/office/drawing/2014/main" val="2059786558"/>
                    </a:ext>
                  </a:extLst>
                </a:gridCol>
                <a:gridCol w="1116220">
                  <a:extLst>
                    <a:ext uri="{9D8B030D-6E8A-4147-A177-3AD203B41FA5}">
                      <a16:colId xmlns:a16="http://schemas.microsoft.com/office/drawing/2014/main" val="4085745695"/>
                    </a:ext>
                  </a:extLst>
                </a:gridCol>
              </a:tblGrid>
              <a:tr h="370840">
                <a:tc>
                  <a:txBody>
                    <a:bodyPr/>
                    <a:lstStyle/>
                    <a:p>
                      <a:pPr algn="ctr" fontAlgn="t"/>
                      <a:r>
                        <a:rPr lang="en-US" sz="1000" b="1" i="0" u="none" strike="noStrike" dirty="0">
                          <a:solidFill>
                            <a:schemeClr val="bg1"/>
                          </a:solidFill>
                          <a:effectLst/>
                          <a:latin typeface="+mn-lt"/>
                        </a:rPr>
                        <a:t>(A) </a:t>
                      </a:r>
                    </a:p>
                    <a:p>
                      <a:pPr algn="ctr" fontAlgn="t"/>
                      <a:r>
                        <a:rPr lang="en-US" sz="1000" b="1" i="0" u="none" strike="noStrike" dirty="0">
                          <a:solidFill>
                            <a:schemeClr val="bg1"/>
                          </a:solidFill>
                          <a:effectLst/>
                          <a:latin typeface="+mn-lt"/>
                        </a:rPr>
                        <a:t>CAEV</a:t>
                      </a:r>
                    </a:p>
                  </a:txBody>
                  <a:tcPr marL="0" marR="0" marT="0" marB="0" anchor="ctr"/>
                </a:tc>
                <a:tc>
                  <a:txBody>
                    <a:bodyPr/>
                    <a:lstStyle/>
                    <a:p>
                      <a:pPr algn="ctr" fontAlgn="t"/>
                      <a:r>
                        <a:rPr lang="en-GB" sz="1000" b="1" i="0" u="none" strike="noStrike" dirty="0">
                          <a:solidFill>
                            <a:schemeClr val="bg1"/>
                          </a:solidFill>
                          <a:effectLst/>
                          <a:latin typeface="+mn-lt"/>
                        </a:rPr>
                        <a:t>(A) </a:t>
                      </a:r>
                    </a:p>
                    <a:p>
                      <a:pPr algn="ctr" fontAlgn="t"/>
                      <a:r>
                        <a:rPr lang="en-GB" sz="1000" b="1" i="0" u="none" strike="noStrike" dirty="0">
                          <a:solidFill>
                            <a:schemeClr val="bg1"/>
                          </a:solidFill>
                          <a:effectLst/>
                          <a:latin typeface="+mn-lt"/>
                        </a:rPr>
                        <a:t>Function</a:t>
                      </a:r>
                      <a:endParaRPr lang="en-US" sz="1000" b="1" i="0" u="none" strike="noStrike" dirty="0">
                        <a:solidFill>
                          <a:schemeClr val="bg1"/>
                        </a:solidFill>
                        <a:effectLst/>
                        <a:latin typeface="+mn-lt"/>
                      </a:endParaRPr>
                    </a:p>
                  </a:txBody>
                  <a:tcPr marL="0" marR="0" marT="0" marB="0" anchor="ctr"/>
                </a:tc>
                <a:tc>
                  <a:txBody>
                    <a:bodyPr/>
                    <a:lstStyle/>
                    <a:p>
                      <a:pPr algn="ctr" fontAlgn="t"/>
                      <a:r>
                        <a:rPr lang="en-GB" sz="1000" b="1" i="0" u="none" strike="noStrike" dirty="0">
                          <a:solidFill>
                            <a:schemeClr val="bg1"/>
                          </a:solidFill>
                          <a:effectLst/>
                          <a:latin typeface="+mn-lt"/>
                        </a:rPr>
                        <a:t>(B1)</a:t>
                      </a:r>
                    </a:p>
                    <a:p>
                      <a:pPr algn="ctr" fontAlgn="t"/>
                      <a:r>
                        <a:rPr lang="en-GB" sz="1000" b="1" i="0" u="none" strike="noStrike" dirty="0">
                          <a:solidFill>
                            <a:schemeClr val="bg1"/>
                          </a:solidFill>
                          <a:effectLst/>
                          <a:latin typeface="+mn-lt"/>
                        </a:rPr>
                        <a:t>Balance</a:t>
                      </a:r>
                      <a:endParaRPr lang="en-US" sz="1000" b="1" i="0" u="none" strike="noStrike" dirty="0">
                        <a:solidFill>
                          <a:schemeClr val="bg1"/>
                        </a:solidFill>
                        <a:effectLst/>
                        <a:latin typeface="+mn-lt"/>
                      </a:endParaRPr>
                    </a:p>
                  </a:txBody>
                  <a:tcPr marL="0" marR="0" marT="0" marB="0" anchor="ctr"/>
                </a:tc>
                <a:tc>
                  <a:txBody>
                    <a:bodyPr/>
                    <a:lstStyle/>
                    <a:p>
                      <a:pPr algn="ctr" fontAlgn="t"/>
                      <a:r>
                        <a:rPr lang="en-US" sz="1000" b="1" i="0" u="none" strike="noStrike" dirty="0">
                          <a:solidFill>
                            <a:schemeClr val="bg1"/>
                          </a:solidFill>
                          <a:effectLst/>
                          <a:latin typeface="+mn-lt"/>
                        </a:rPr>
                        <a:t>(C) </a:t>
                      </a:r>
                    </a:p>
                    <a:p>
                      <a:pPr algn="ctr" fontAlgn="t"/>
                      <a:r>
                        <a:rPr lang="en-US" sz="1000" b="1" i="0" u="none" strike="noStrike" dirty="0">
                          <a:solidFill>
                            <a:schemeClr val="bg1"/>
                          </a:solidFill>
                          <a:effectLst/>
                          <a:latin typeface="+mn-lt"/>
                        </a:rPr>
                        <a:t>Date</a:t>
                      </a:r>
                    </a:p>
                  </a:txBody>
                  <a:tcPr marL="0" marR="0" marT="0" marB="0" anchor="ctr"/>
                </a:tc>
                <a:tc>
                  <a:txBody>
                    <a:bodyPr/>
                    <a:lstStyle/>
                    <a:p>
                      <a:pPr algn="ctr" fontAlgn="t"/>
                      <a:r>
                        <a:rPr lang="en-GB" sz="1000" b="1" i="0" u="none" strike="noStrike" dirty="0">
                          <a:solidFill>
                            <a:schemeClr val="bg1"/>
                          </a:solidFill>
                          <a:effectLst/>
                          <a:latin typeface="+mn-lt"/>
                        </a:rPr>
                        <a:t>(D1)</a:t>
                      </a:r>
                    </a:p>
                    <a:p>
                      <a:pPr algn="ctr" fontAlgn="t"/>
                      <a:r>
                        <a:rPr lang="en-GB" sz="1000" b="1" i="0" u="none" strike="noStrike" dirty="0">
                          <a:solidFill>
                            <a:schemeClr val="bg1"/>
                          </a:solidFill>
                          <a:effectLst/>
                          <a:latin typeface="+mn-lt"/>
                        </a:rPr>
                        <a:t>Date</a:t>
                      </a:r>
                      <a:endParaRPr lang="en-US" sz="1000" b="1" i="0" u="none" strike="noStrike" dirty="0">
                        <a:solidFill>
                          <a:schemeClr val="bg1"/>
                        </a:solidFill>
                        <a:effectLst/>
                        <a:latin typeface="+mn-lt"/>
                      </a:endParaRPr>
                    </a:p>
                  </a:txBody>
                  <a:tcPr marL="0" marR="0" marT="0" marB="0" anchor="ctr"/>
                </a:tc>
                <a:tc>
                  <a:txBody>
                    <a:bodyPr/>
                    <a:lstStyle/>
                    <a:p>
                      <a:pPr algn="ctr" fontAlgn="t"/>
                      <a:r>
                        <a:rPr lang="en-GB" sz="1000" b="1" i="0" u="none" strike="noStrike" dirty="0">
                          <a:solidFill>
                            <a:schemeClr val="bg1"/>
                          </a:solidFill>
                          <a:effectLst/>
                          <a:latin typeface="+mn-lt"/>
                        </a:rPr>
                        <a:t>(D)</a:t>
                      </a:r>
                    </a:p>
                    <a:p>
                      <a:pPr algn="ctr" fontAlgn="t"/>
                      <a:r>
                        <a:rPr lang="en-GB" sz="1000" b="1" i="0" u="none" strike="noStrike" dirty="0">
                          <a:solidFill>
                            <a:schemeClr val="bg1"/>
                          </a:solidFill>
                          <a:effectLst/>
                          <a:latin typeface="+mn-lt"/>
                        </a:rPr>
                        <a:t>Rate</a:t>
                      </a:r>
                      <a:endParaRPr lang="en-US" sz="1000" b="1" i="0" u="none" strike="noStrike" dirty="0">
                        <a:solidFill>
                          <a:schemeClr val="bg1"/>
                        </a:solidFill>
                        <a:effectLst/>
                        <a:latin typeface="+mn-lt"/>
                      </a:endParaRPr>
                    </a:p>
                  </a:txBody>
                  <a:tcPr marL="0" marR="0" marT="0" marB="0" anchor="ctr"/>
                </a:tc>
                <a:tc>
                  <a:txBody>
                    <a:bodyPr/>
                    <a:lstStyle/>
                    <a:p>
                      <a:pPr marL="0" marR="0" lvl="0" indent="0" algn="ctr" defTabSz="1079642" rtl="0" eaLnBrk="1" fontAlgn="t" latinLnBrk="0" hangingPunct="1">
                        <a:lnSpc>
                          <a:spcPct val="100000"/>
                        </a:lnSpc>
                        <a:spcBef>
                          <a:spcPts val="0"/>
                        </a:spcBef>
                        <a:spcAft>
                          <a:spcPts val="0"/>
                        </a:spcAft>
                        <a:buClrTx/>
                        <a:buSzTx/>
                        <a:buFontTx/>
                        <a:buNone/>
                        <a:tabLst/>
                        <a:defRPr/>
                      </a:pPr>
                      <a:endParaRPr lang="en-US" sz="1000" b="1" i="0" u="none" strike="noStrike" dirty="0">
                        <a:solidFill>
                          <a:schemeClr val="bg1"/>
                        </a:solidFill>
                        <a:effectLst/>
                        <a:latin typeface="+mn-lt"/>
                      </a:endParaRPr>
                    </a:p>
                    <a:p>
                      <a:pPr marL="0" marR="0" lvl="0" indent="0" algn="ctr" defTabSz="1079642" rtl="0" eaLnBrk="1" fontAlgn="t" latinLnBrk="0" hangingPunct="1">
                        <a:lnSpc>
                          <a:spcPct val="100000"/>
                        </a:lnSpc>
                        <a:spcBef>
                          <a:spcPts val="0"/>
                        </a:spcBef>
                        <a:spcAft>
                          <a:spcPts val="0"/>
                        </a:spcAft>
                        <a:buClrTx/>
                        <a:buSzTx/>
                        <a:buFontTx/>
                        <a:buNone/>
                        <a:tabLst/>
                        <a:defRPr/>
                      </a:pPr>
                      <a:r>
                        <a:rPr lang="en-GB" sz="1000" b="1" i="0" u="none" strike="noStrike" dirty="0">
                          <a:solidFill>
                            <a:schemeClr val="bg1"/>
                          </a:solidFill>
                          <a:effectLst/>
                          <a:latin typeface="+mn-lt"/>
                        </a:rPr>
                        <a:t>(D1)</a:t>
                      </a:r>
                    </a:p>
                    <a:p>
                      <a:pPr marL="0" marR="0" lvl="0" indent="0" algn="ctr" defTabSz="1079642" rtl="0" eaLnBrk="1" fontAlgn="t" latinLnBrk="0" hangingPunct="1">
                        <a:lnSpc>
                          <a:spcPct val="100000"/>
                        </a:lnSpc>
                        <a:spcBef>
                          <a:spcPts val="0"/>
                        </a:spcBef>
                        <a:spcAft>
                          <a:spcPts val="0"/>
                        </a:spcAft>
                        <a:buClrTx/>
                        <a:buSzTx/>
                        <a:buFontTx/>
                        <a:buNone/>
                        <a:tabLst/>
                        <a:defRPr/>
                      </a:pPr>
                      <a:r>
                        <a:rPr lang="en-US" sz="1000" b="1" i="0" u="none" strike="noStrike" dirty="0">
                          <a:solidFill>
                            <a:schemeClr val="bg1"/>
                          </a:solidFill>
                          <a:effectLst/>
                          <a:latin typeface="+mn-lt"/>
                        </a:rPr>
                        <a:t>Price</a:t>
                      </a:r>
                    </a:p>
                    <a:p>
                      <a:pPr algn="ctr" fontAlgn="t"/>
                      <a:endParaRPr lang="en-US" sz="1000" b="1" i="0" u="none" strike="noStrike" dirty="0">
                        <a:solidFill>
                          <a:schemeClr val="bg1"/>
                        </a:solidFill>
                        <a:effectLst/>
                        <a:latin typeface="+mn-lt"/>
                      </a:endParaRPr>
                    </a:p>
                  </a:txBody>
                  <a:tcPr marL="0" marR="0" marT="0" marB="0" anchor="ctr"/>
                </a:tc>
                <a:tc>
                  <a:txBody>
                    <a:bodyPr/>
                    <a:lstStyle/>
                    <a:p>
                      <a:pPr algn="ctr" fontAlgn="t"/>
                      <a:r>
                        <a:rPr lang="en-GB" sz="1000" b="1" i="0" u="none" strike="noStrike" dirty="0">
                          <a:solidFill>
                            <a:schemeClr val="bg1"/>
                          </a:solidFill>
                          <a:effectLst/>
                          <a:latin typeface="+mn-lt"/>
                        </a:rPr>
                        <a:t>(D1)</a:t>
                      </a:r>
                    </a:p>
                    <a:p>
                      <a:pPr algn="ctr" fontAlgn="t"/>
                      <a:r>
                        <a:rPr lang="en-GB" sz="1000" b="1" i="0" u="none" strike="noStrike" dirty="0">
                          <a:solidFill>
                            <a:schemeClr val="bg1"/>
                          </a:solidFill>
                          <a:effectLst/>
                          <a:latin typeface="+mn-lt"/>
                        </a:rPr>
                        <a:t>Quantity of Financial Instrument</a:t>
                      </a:r>
                      <a:endParaRPr lang="en-US" sz="1000" b="1" i="0" u="none" strike="noStrike" dirty="0">
                        <a:solidFill>
                          <a:schemeClr val="bg1"/>
                        </a:solidFill>
                        <a:effectLst/>
                        <a:latin typeface="+mn-lt"/>
                      </a:endParaRPr>
                    </a:p>
                  </a:txBody>
                  <a:tcPr marL="0" marR="0" marT="0" marB="0" anchor="ctr"/>
                </a:tc>
                <a:extLst>
                  <a:ext uri="{0D108BD9-81ED-4DB2-BD59-A6C34878D82A}">
                    <a16:rowId xmlns:a16="http://schemas.microsoft.com/office/drawing/2014/main" val="3721664672"/>
                  </a:ext>
                </a:extLst>
              </a:tr>
              <a:tr h="370840">
                <a:tc>
                  <a:txBody>
                    <a:bodyPr/>
                    <a:lstStyle/>
                    <a:p>
                      <a:r>
                        <a:rPr lang="en-GB" sz="1000" dirty="0">
                          <a:latin typeface="+mn-lt"/>
                        </a:rPr>
                        <a:t>FINC?</a:t>
                      </a:r>
                      <a:endParaRPr lang="en-US" sz="1000" dirty="0">
                        <a:latin typeface="+mn-lt"/>
                      </a:endParaRPr>
                    </a:p>
                  </a:txBody>
                  <a:tcPr/>
                </a:tc>
                <a:tc>
                  <a:txBody>
                    <a:bodyPr/>
                    <a:lstStyle/>
                    <a:p>
                      <a:r>
                        <a:rPr lang="en-GB" sz="1000" dirty="0">
                          <a:latin typeface="+mn-lt"/>
                        </a:rPr>
                        <a:t>NEWM</a:t>
                      </a:r>
                      <a:endParaRPr lang="en-US" sz="1000" dirty="0">
                        <a:latin typeface="+mn-lt"/>
                      </a:endParaRPr>
                    </a:p>
                  </a:txBody>
                  <a:tcPr/>
                </a:tc>
                <a:tc>
                  <a:txBody>
                    <a:bodyPr/>
                    <a:lstStyle/>
                    <a:p>
                      <a:r>
                        <a:rPr lang="en-GB" sz="1000" dirty="0">
                          <a:latin typeface="+mn-lt"/>
                        </a:rPr>
                        <a:t>CONB (M)</a:t>
                      </a:r>
                    </a:p>
                    <a:p>
                      <a:r>
                        <a:rPr lang="en-GB" sz="1000" dirty="0">
                          <a:latin typeface="+mn-lt"/>
                        </a:rPr>
                        <a:t>ELIG (O)</a:t>
                      </a:r>
                      <a:endParaRPr lang="en-US" sz="1000" dirty="0">
                        <a:latin typeface="+mn-lt"/>
                      </a:endParaRPr>
                    </a:p>
                  </a:txBody>
                  <a:tcPr/>
                </a:tc>
                <a:tc>
                  <a:txBody>
                    <a:bodyPr/>
                    <a:lstStyle/>
                    <a:p>
                      <a:pPr marL="0" marR="0" lvl="0" indent="0" algn="l" defTabSz="1079642" rtl="0" eaLnBrk="1" fontAlgn="auto" latinLnBrk="0" hangingPunct="1">
                        <a:lnSpc>
                          <a:spcPct val="100000"/>
                        </a:lnSpc>
                        <a:spcBef>
                          <a:spcPts val="0"/>
                        </a:spcBef>
                        <a:spcAft>
                          <a:spcPts val="0"/>
                        </a:spcAft>
                        <a:buClrTx/>
                        <a:buSzTx/>
                        <a:buFontTx/>
                        <a:buNone/>
                        <a:tabLst/>
                        <a:defRPr/>
                      </a:pPr>
                      <a:r>
                        <a:rPr lang="en-GB" sz="1000" dirty="0">
                          <a:latin typeface="+mn-lt"/>
                        </a:rPr>
                        <a:t>RDTE (M)</a:t>
                      </a:r>
                    </a:p>
                    <a:p>
                      <a:pPr marL="0" marR="0" lvl="0" indent="0" algn="l" defTabSz="1079642" rtl="0" eaLnBrk="1" fontAlgn="auto" latinLnBrk="0" hangingPunct="1">
                        <a:lnSpc>
                          <a:spcPct val="100000"/>
                        </a:lnSpc>
                        <a:spcBef>
                          <a:spcPts val="0"/>
                        </a:spcBef>
                        <a:spcAft>
                          <a:spcPts val="0"/>
                        </a:spcAft>
                        <a:buClrTx/>
                        <a:buSzTx/>
                        <a:buFontTx/>
                        <a:buNone/>
                        <a:tabLst/>
                        <a:defRPr/>
                      </a:pPr>
                      <a:r>
                        <a:rPr lang="en-GB" sz="1000" dirty="0">
                          <a:solidFill>
                            <a:schemeClr val="tx1"/>
                          </a:solidFill>
                          <a:latin typeface="+mn-lt"/>
                        </a:rPr>
                        <a:t>XDTE (M)</a:t>
                      </a:r>
                    </a:p>
                  </a:txBody>
                  <a:tcPr/>
                </a:tc>
                <a:tc>
                  <a:txBody>
                    <a:bodyPr/>
                    <a:lstStyle/>
                    <a:p>
                      <a:r>
                        <a:rPr lang="en-GB" sz="1000" dirty="0">
                          <a:latin typeface="+mn-lt"/>
                        </a:rPr>
                        <a:t>POST (M)</a:t>
                      </a:r>
                    </a:p>
                    <a:p>
                      <a:pPr marL="0" marR="0" lvl="0" indent="0" algn="l" defTabSz="1079642" rtl="0" eaLnBrk="1" fontAlgn="auto" latinLnBrk="0" hangingPunct="1">
                        <a:lnSpc>
                          <a:spcPct val="100000"/>
                        </a:lnSpc>
                        <a:spcBef>
                          <a:spcPts val="0"/>
                        </a:spcBef>
                        <a:spcAft>
                          <a:spcPts val="0"/>
                        </a:spcAft>
                        <a:buClrTx/>
                        <a:buSzTx/>
                        <a:buFontTx/>
                        <a:buNone/>
                        <a:tabLst/>
                        <a:defRPr/>
                      </a:pPr>
                      <a:r>
                        <a:rPr lang="en-US" sz="1000" b="0" dirty="0">
                          <a:solidFill>
                            <a:srgbClr val="FF0000"/>
                          </a:solidFill>
                        </a:rPr>
                        <a:t>Reinvestment Date (M)</a:t>
                      </a:r>
                      <a:endParaRPr lang="en-US" sz="1000" b="0" dirty="0"/>
                    </a:p>
                  </a:txBody>
                  <a:tcPr/>
                </a:tc>
                <a:tc>
                  <a:txBody>
                    <a:bodyPr/>
                    <a:lstStyle/>
                    <a:p>
                      <a:r>
                        <a:rPr lang="en-GB" sz="1000" dirty="0">
                          <a:latin typeface="+mn-lt"/>
                        </a:rPr>
                        <a:t>GRSS (M)</a:t>
                      </a:r>
                    </a:p>
                    <a:p>
                      <a:r>
                        <a:rPr lang="en-GB" sz="1000" dirty="0">
                          <a:latin typeface="+mn-lt"/>
                        </a:rPr>
                        <a:t>TAXR (M)</a:t>
                      </a:r>
                    </a:p>
                    <a:p>
                      <a:r>
                        <a:rPr lang="en-GB" sz="1000" dirty="0">
                          <a:latin typeface="+mn-lt"/>
                        </a:rPr>
                        <a:t>NETT (M)</a:t>
                      </a:r>
                    </a:p>
                  </a:txBody>
                  <a:tcPr/>
                </a:tc>
                <a:tc>
                  <a:txBody>
                    <a:bodyPr/>
                    <a:lstStyle/>
                    <a:p>
                      <a:r>
                        <a:rPr lang="en-GB" sz="1000" dirty="0">
                          <a:latin typeface="+mn-lt"/>
                        </a:rPr>
                        <a:t>PRPP (M)</a:t>
                      </a:r>
                    </a:p>
                  </a:txBody>
                  <a:tcPr/>
                </a:tc>
                <a:tc>
                  <a:txBody>
                    <a:bodyPr/>
                    <a:lstStyle/>
                    <a:p>
                      <a:r>
                        <a:rPr lang="en-GB" sz="1000" dirty="0">
                          <a:latin typeface="+mn-lt"/>
                        </a:rPr>
                        <a:t>PSTA (M)</a:t>
                      </a:r>
                    </a:p>
                  </a:txBody>
                  <a:tcPr/>
                </a:tc>
                <a:extLst>
                  <a:ext uri="{0D108BD9-81ED-4DB2-BD59-A6C34878D82A}">
                    <a16:rowId xmlns:a16="http://schemas.microsoft.com/office/drawing/2014/main" val="1790579145"/>
                  </a:ext>
                </a:extLst>
              </a:tr>
            </a:tbl>
          </a:graphicData>
        </a:graphic>
      </p:graphicFrame>
      <p:sp>
        <p:nvSpPr>
          <p:cNvPr id="10" name="Text Placeholder 3">
            <a:extLst>
              <a:ext uri="{FF2B5EF4-FFF2-40B4-BE49-F238E27FC236}">
                <a16:creationId xmlns:a16="http://schemas.microsoft.com/office/drawing/2014/main" id="{5E6168DF-8D11-4B04-8C04-260B80B8B937}"/>
              </a:ext>
            </a:extLst>
          </p:cNvPr>
          <p:cNvSpPr txBox="1">
            <a:spLocks/>
          </p:cNvSpPr>
          <p:nvPr/>
        </p:nvSpPr>
        <p:spPr bwMode="auto">
          <a:xfrm>
            <a:off x="287337" y="1166267"/>
            <a:ext cx="3092549" cy="637257"/>
          </a:xfrm>
          <a:prstGeom prst="rect">
            <a:avLst/>
          </a:prstGeom>
          <a:noFill/>
          <a:ln w="9525">
            <a:noFill/>
            <a:miter lim="800000"/>
            <a:headEnd/>
            <a:tailEnd/>
          </a:ln>
          <a:effectLst/>
        </p:spPr>
        <p:txBody>
          <a:bodyPr vert="horz" wrap="square" lIns="107964" tIns="53981" rIns="107964" bIns="53981" numCol="1" anchor="t" anchorCtr="0" compatLnSpc="1">
            <a:prstTxWarp prst="textNoShape">
              <a:avLst/>
            </a:prstTxWarp>
          </a:bodyPr>
          <a:lstStyle>
            <a:lvl1pPr marL="0" indent="0" algn="l" rtl="0" eaLnBrk="1" fontAlgn="base" hangingPunct="1">
              <a:spcBef>
                <a:spcPct val="20000"/>
              </a:spcBef>
              <a:spcAft>
                <a:spcPct val="0"/>
              </a:spcAft>
              <a:buFont typeface="Arial" panose="020B0604020202020204" pitchFamily="34" charset="0"/>
              <a:buNone/>
              <a:defRPr sz="1400" b="0" baseline="0">
                <a:solidFill>
                  <a:schemeClr val="tx2"/>
                </a:solidFill>
                <a:latin typeface="+mn-lt"/>
                <a:ea typeface="+mn-ea"/>
                <a:cs typeface="+mn-cs"/>
              </a:defRPr>
            </a:lvl1pPr>
            <a:lvl2pPr marL="742905" indent="-285732"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1200077" indent="-285732" algn="l" rtl="0" eaLnBrk="1" fontAlgn="base" hangingPunct="1">
              <a:spcBef>
                <a:spcPct val="20000"/>
              </a:spcBef>
              <a:spcAft>
                <a:spcPct val="0"/>
              </a:spcAft>
              <a:buFont typeface="Courier New" panose="02070309020205020404" pitchFamily="49" charset="0"/>
              <a:buChar char="o"/>
              <a:defRPr sz="1400" baseline="0">
                <a:solidFill>
                  <a:schemeClr val="tx2"/>
                </a:solidFill>
                <a:latin typeface="+mn-lt"/>
              </a:defRPr>
            </a:lvl3pPr>
            <a:lvl4pPr marL="1371517" indent="0" algn="l" rtl="0" eaLnBrk="1" fontAlgn="base" hangingPunct="1">
              <a:spcBef>
                <a:spcPct val="20000"/>
              </a:spcBef>
              <a:spcAft>
                <a:spcPct val="0"/>
              </a:spcAft>
              <a:buFont typeface="+mj-lt"/>
              <a:buNone/>
              <a:defRPr sz="1400">
                <a:solidFill>
                  <a:schemeClr val="tx2"/>
                </a:solidFill>
                <a:latin typeface="+mn-lt"/>
              </a:defRPr>
            </a:lvl4pPr>
            <a:lvl5pPr marL="1828690" indent="0" algn="l" rtl="0" eaLnBrk="1" fontAlgn="base" hangingPunct="1">
              <a:spcBef>
                <a:spcPct val="20000"/>
              </a:spcBef>
              <a:spcAft>
                <a:spcPct val="0"/>
              </a:spcAft>
              <a:buFont typeface="Wingdings" panose="05000000000000000000" pitchFamily="2" charset="2"/>
              <a:buNone/>
              <a:defRPr sz="1400">
                <a:solidFill>
                  <a:schemeClr val="tx2"/>
                </a:solidFill>
                <a:latin typeface="+mn-lt"/>
              </a:defRPr>
            </a:lvl5pPr>
            <a:lvl6pPr marL="2285862" indent="0" algn="l" rtl="0" eaLnBrk="1" fontAlgn="base" hangingPunct="1">
              <a:spcBef>
                <a:spcPct val="20000"/>
              </a:spcBef>
              <a:spcAft>
                <a:spcPct val="0"/>
              </a:spcAft>
              <a:buNone/>
              <a:defRPr sz="1400">
                <a:solidFill>
                  <a:schemeClr val="tx2"/>
                </a:solidFill>
                <a:latin typeface="+mn-lt"/>
              </a:defRPr>
            </a:lvl6pPr>
            <a:lvl7pPr marL="2743035" indent="0" algn="l" rtl="0" eaLnBrk="1" fontAlgn="base" hangingPunct="1">
              <a:spcBef>
                <a:spcPct val="20000"/>
              </a:spcBef>
              <a:spcAft>
                <a:spcPct val="0"/>
              </a:spcAft>
              <a:buNone/>
              <a:defRPr sz="1400">
                <a:solidFill>
                  <a:schemeClr val="tx2"/>
                </a:solidFill>
                <a:latin typeface="+mn-lt"/>
              </a:defRPr>
            </a:lvl7pPr>
            <a:lvl8pPr marL="3200206" indent="0" algn="l" rtl="0" eaLnBrk="1" fontAlgn="base" hangingPunct="1">
              <a:spcBef>
                <a:spcPct val="20000"/>
              </a:spcBef>
              <a:spcAft>
                <a:spcPct val="0"/>
              </a:spcAft>
              <a:buNone/>
              <a:defRPr sz="1400">
                <a:solidFill>
                  <a:schemeClr val="tx2"/>
                </a:solidFill>
                <a:latin typeface="+mn-lt"/>
              </a:defRPr>
            </a:lvl8pPr>
            <a:lvl9pPr marL="3657379" indent="0" algn="l" rtl="0" eaLnBrk="1" fontAlgn="base" hangingPunct="1">
              <a:spcBef>
                <a:spcPct val="20000"/>
              </a:spcBef>
              <a:spcAft>
                <a:spcPct val="0"/>
              </a:spcAft>
              <a:buNone/>
              <a:defRPr sz="1400">
                <a:solidFill>
                  <a:schemeClr val="tx2"/>
                </a:solidFill>
                <a:latin typeface="+mn-lt"/>
              </a:defRPr>
            </a:lvl9pPr>
          </a:lstStyle>
          <a:p>
            <a:r>
              <a:rPr lang="en-GB" b="1" u="sng" kern="0" dirty="0"/>
              <a:t>Cash Income Confirmation:</a:t>
            </a:r>
          </a:p>
          <a:p>
            <a:pPr marL="285750" indent="-285750">
              <a:buFontTx/>
              <a:buChar char="-"/>
            </a:pPr>
            <a:r>
              <a:rPr lang="en-GB" kern="0" dirty="0"/>
              <a:t>MT 566 NEWM (Mandatory)</a:t>
            </a:r>
          </a:p>
          <a:p>
            <a:r>
              <a:rPr lang="en-GB" b="1" u="sng" dirty="0"/>
              <a:t>Solution Proposal:</a:t>
            </a:r>
          </a:p>
          <a:p>
            <a:endParaRPr lang="en-GB" kern="0" dirty="0"/>
          </a:p>
        </p:txBody>
      </p:sp>
      <p:graphicFrame>
        <p:nvGraphicFramePr>
          <p:cNvPr id="11" name="Table 8">
            <a:extLst>
              <a:ext uri="{FF2B5EF4-FFF2-40B4-BE49-F238E27FC236}">
                <a16:creationId xmlns:a16="http://schemas.microsoft.com/office/drawing/2014/main" id="{B03C44C6-5B66-48C7-88AC-5C66C78B94C6}"/>
              </a:ext>
            </a:extLst>
          </p:cNvPr>
          <p:cNvGraphicFramePr>
            <a:graphicFrameLocks noGrp="1"/>
          </p:cNvGraphicFramePr>
          <p:nvPr>
            <p:extLst>
              <p:ext uri="{D42A27DB-BD31-4B8C-83A1-F6EECF244321}">
                <p14:modId xmlns:p14="http://schemas.microsoft.com/office/powerpoint/2010/main" val="2303740931"/>
              </p:ext>
            </p:extLst>
          </p:nvPr>
        </p:nvGraphicFramePr>
        <p:xfrm>
          <a:off x="287338" y="2030363"/>
          <a:ext cx="8929760" cy="919480"/>
        </p:xfrm>
        <a:graphic>
          <a:graphicData uri="http://schemas.openxmlformats.org/drawingml/2006/table">
            <a:tbl>
              <a:tblPr firstRow="1" bandRow="1">
                <a:tableStyleId>{5C22544A-7EE6-4342-B048-85BDC9FD1C3A}</a:tableStyleId>
              </a:tblPr>
              <a:tblGrid>
                <a:gridCol w="1275680">
                  <a:extLst>
                    <a:ext uri="{9D8B030D-6E8A-4147-A177-3AD203B41FA5}">
                      <a16:colId xmlns:a16="http://schemas.microsoft.com/office/drawing/2014/main" val="1930797567"/>
                    </a:ext>
                  </a:extLst>
                </a:gridCol>
                <a:gridCol w="1275680">
                  <a:extLst>
                    <a:ext uri="{9D8B030D-6E8A-4147-A177-3AD203B41FA5}">
                      <a16:colId xmlns:a16="http://schemas.microsoft.com/office/drawing/2014/main" val="4263986565"/>
                    </a:ext>
                  </a:extLst>
                </a:gridCol>
                <a:gridCol w="1275680">
                  <a:extLst>
                    <a:ext uri="{9D8B030D-6E8A-4147-A177-3AD203B41FA5}">
                      <a16:colId xmlns:a16="http://schemas.microsoft.com/office/drawing/2014/main" val="846039962"/>
                    </a:ext>
                  </a:extLst>
                </a:gridCol>
                <a:gridCol w="1275680">
                  <a:extLst>
                    <a:ext uri="{9D8B030D-6E8A-4147-A177-3AD203B41FA5}">
                      <a16:colId xmlns:a16="http://schemas.microsoft.com/office/drawing/2014/main" val="2252904349"/>
                    </a:ext>
                  </a:extLst>
                </a:gridCol>
                <a:gridCol w="1275680">
                  <a:extLst>
                    <a:ext uri="{9D8B030D-6E8A-4147-A177-3AD203B41FA5}">
                      <a16:colId xmlns:a16="http://schemas.microsoft.com/office/drawing/2014/main" val="4060012355"/>
                    </a:ext>
                  </a:extLst>
                </a:gridCol>
                <a:gridCol w="1275680">
                  <a:extLst>
                    <a:ext uri="{9D8B030D-6E8A-4147-A177-3AD203B41FA5}">
                      <a16:colId xmlns:a16="http://schemas.microsoft.com/office/drawing/2014/main" val="14147841"/>
                    </a:ext>
                  </a:extLst>
                </a:gridCol>
                <a:gridCol w="1275680">
                  <a:extLst>
                    <a:ext uri="{9D8B030D-6E8A-4147-A177-3AD203B41FA5}">
                      <a16:colId xmlns:a16="http://schemas.microsoft.com/office/drawing/2014/main" val="4085745695"/>
                    </a:ext>
                  </a:extLst>
                </a:gridCol>
              </a:tblGrid>
              <a:tr h="370840">
                <a:tc>
                  <a:txBody>
                    <a:bodyPr/>
                    <a:lstStyle/>
                    <a:p>
                      <a:pPr algn="ctr" fontAlgn="t"/>
                      <a:r>
                        <a:rPr lang="en-US" sz="1000" b="1" i="0" u="none" strike="noStrike" dirty="0">
                          <a:solidFill>
                            <a:schemeClr val="bg1"/>
                          </a:solidFill>
                          <a:effectLst/>
                          <a:latin typeface="+mn-lt"/>
                        </a:rPr>
                        <a:t>(A) </a:t>
                      </a:r>
                    </a:p>
                    <a:p>
                      <a:pPr algn="ctr" fontAlgn="t"/>
                      <a:r>
                        <a:rPr lang="en-US" sz="1000" b="1" i="0" u="none" strike="noStrike" dirty="0">
                          <a:solidFill>
                            <a:schemeClr val="bg1"/>
                          </a:solidFill>
                          <a:effectLst/>
                          <a:latin typeface="+mn-lt"/>
                        </a:rPr>
                        <a:t>CAEV</a:t>
                      </a:r>
                    </a:p>
                  </a:txBody>
                  <a:tcPr marL="0" marR="0" marT="0" marB="0" anchor="ctr"/>
                </a:tc>
                <a:tc>
                  <a:txBody>
                    <a:bodyPr/>
                    <a:lstStyle/>
                    <a:p>
                      <a:pPr algn="ctr" fontAlgn="t"/>
                      <a:r>
                        <a:rPr lang="en-GB" sz="1000" b="1" i="0" u="none" strike="noStrike" dirty="0">
                          <a:solidFill>
                            <a:schemeClr val="bg1"/>
                          </a:solidFill>
                          <a:effectLst/>
                          <a:latin typeface="+mn-lt"/>
                        </a:rPr>
                        <a:t>(A) </a:t>
                      </a:r>
                    </a:p>
                    <a:p>
                      <a:pPr algn="ctr" fontAlgn="t"/>
                      <a:r>
                        <a:rPr lang="en-GB" sz="1000" b="1" i="0" u="none" strike="noStrike" dirty="0">
                          <a:solidFill>
                            <a:schemeClr val="bg1"/>
                          </a:solidFill>
                          <a:effectLst/>
                          <a:latin typeface="+mn-lt"/>
                        </a:rPr>
                        <a:t>Function</a:t>
                      </a:r>
                      <a:endParaRPr lang="en-US" sz="1000" b="1" i="0" u="none" strike="noStrike" dirty="0">
                        <a:solidFill>
                          <a:schemeClr val="bg1"/>
                        </a:solidFill>
                        <a:effectLst/>
                        <a:latin typeface="+mn-lt"/>
                      </a:endParaRPr>
                    </a:p>
                  </a:txBody>
                  <a:tcPr marL="0" marR="0" marT="0" marB="0" anchor="ctr"/>
                </a:tc>
                <a:tc>
                  <a:txBody>
                    <a:bodyPr/>
                    <a:lstStyle/>
                    <a:p>
                      <a:pPr algn="ctr" fontAlgn="t"/>
                      <a:r>
                        <a:rPr lang="en-GB" sz="1000" b="1" i="0" u="none" strike="noStrike" dirty="0">
                          <a:solidFill>
                            <a:schemeClr val="bg1"/>
                          </a:solidFill>
                          <a:effectLst/>
                          <a:latin typeface="+mn-lt"/>
                        </a:rPr>
                        <a:t>(B1)</a:t>
                      </a:r>
                    </a:p>
                    <a:p>
                      <a:pPr algn="ctr" fontAlgn="t"/>
                      <a:r>
                        <a:rPr lang="en-GB" sz="1000" b="1" i="0" u="none" strike="noStrike" dirty="0">
                          <a:solidFill>
                            <a:schemeClr val="bg1"/>
                          </a:solidFill>
                          <a:effectLst/>
                          <a:latin typeface="+mn-lt"/>
                        </a:rPr>
                        <a:t>Balance</a:t>
                      </a:r>
                      <a:endParaRPr lang="en-US" sz="1000" b="1" i="0" u="none" strike="noStrike" dirty="0">
                        <a:solidFill>
                          <a:schemeClr val="bg1"/>
                        </a:solidFill>
                        <a:effectLst/>
                        <a:latin typeface="+mn-lt"/>
                      </a:endParaRPr>
                    </a:p>
                  </a:txBody>
                  <a:tcPr marL="0" marR="0" marT="0" marB="0" anchor="ctr"/>
                </a:tc>
                <a:tc>
                  <a:txBody>
                    <a:bodyPr/>
                    <a:lstStyle/>
                    <a:p>
                      <a:pPr algn="ctr" fontAlgn="t"/>
                      <a:r>
                        <a:rPr lang="en-US" sz="1000" b="1" i="0" u="none" strike="noStrike" dirty="0">
                          <a:solidFill>
                            <a:schemeClr val="bg1"/>
                          </a:solidFill>
                          <a:effectLst/>
                          <a:latin typeface="+mn-lt"/>
                        </a:rPr>
                        <a:t>(C) </a:t>
                      </a:r>
                    </a:p>
                    <a:p>
                      <a:pPr algn="ctr" fontAlgn="t"/>
                      <a:r>
                        <a:rPr lang="en-US" sz="1000" b="1" i="0" u="none" strike="noStrike" dirty="0">
                          <a:solidFill>
                            <a:schemeClr val="bg1"/>
                          </a:solidFill>
                          <a:effectLst/>
                          <a:latin typeface="+mn-lt"/>
                        </a:rPr>
                        <a:t>Date</a:t>
                      </a:r>
                    </a:p>
                  </a:txBody>
                  <a:tcPr marL="0" marR="0" marT="0" marB="0" anchor="ctr"/>
                </a:tc>
                <a:tc>
                  <a:txBody>
                    <a:bodyPr/>
                    <a:lstStyle/>
                    <a:p>
                      <a:pPr algn="ctr" fontAlgn="t"/>
                      <a:r>
                        <a:rPr lang="en-GB" sz="1000" b="1" i="0" u="none" strike="noStrike" dirty="0">
                          <a:solidFill>
                            <a:schemeClr val="bg1"/>
                          </a:solidFill>
                          <a:effectLst/>
                          <a:latin typeface="+mn-lt"/>
                        </a:rPr>
                        <a:t>(D2)</a:t>
                      </a:r>
                    </a:p>
                    <a:p>
                      <a:pPr algn="ctr" fontAlgn="t"/>
                      <a:r>
                        <a:rPr lang="en-GB" sz="1000" b="1" i="0" u="none" strike="noStrike" dirty="0">
                          <a:solidFill>
                            <a:schemeClr val="bg1"/>
                          </a:solidFill>
                          <a:effectLst/>
                          <a:latin typeface="+mn-lt"/>
                        </a:rPr>
                        <a:t>Date</a:t>
                      </a:r>
                      <a:endParaRPr lang="en-US" sz="1000" b="1" i="0" u="none" strike="noStrike" dirty="0">
                        <a:solidFill>
                          <a:schemeClr val="bg1"/>
                        </a:solidFill>
                        <a:effectLst/>
                        <a:latin typeface="+mn-lt"/>
                      </a:endParaRPr>
                    </a:p>
                  </a:txBody>
                  <a:tcPr marL="0" marR="0" marT="0" marB="0" anchor="ctr"/>
                </a:tc>
                <a:tc>
                  <a:txBody>
                    <a:bodyPr/>
                    <a:lstStyle/>
                    <a:p>
                      <a:pPr algn="ctr" fontAlgn="t"/>
                      <a:r>
                        <a:rPr lang="en-US" sz="1000" b="1" i="0" u="none" strike="noStrike" dirty="0">
                          <a:solidFill>
                            <a:schemeClr val="bg1"/>
                          </a:solidFill>
                          <a:effectLst/>
                          <a:latin typeface="+mn-lt"/>
                        </a:rPr>
                        <a:t>(D2)</a:t>
                      </a:r>
                    </a:p>
                    <a:p>
                      <a:pPr algn="ctr" fontAlgn="t"/>
                      <a:r>
                        <a:rPr lang="en-US" sz="1000" b="1" i="0" u="none" strike="noStrike" dirty="0">
                          <a:solidFill>
                            <a:schemeClr val="bg1"/>
                          </a:solidFill>
                          <a:effectLst/>
                          <a:latin typeface="+mn-lt"/>
                        </a:rPr>
                        <a:t>Rate</a:t>
                      </a:r>
                    </a:p>
                  </a:txBody>
                  <a:tcPr marL="0" marR="0" marT="0" marB="0" anchor="ctr"/>
                </a:tc>
                <a:tc>
                  <a:txBody>
                    <a:bodyPr/>
                    <a:lstStyle/>
                    <a:p>
                      <a:pPr algn="ctr" fontAlgn="t"/>
                      <a:r>
                        <a:rPr lang="en-GB" sz="1000" b="1" i="0" u="none" strike="noStrike" dirty="0">
                          <a:solidFill>
                            <a:schemeClr val="bg1"/>
                          </a:solidFill>
                          <a:effectLst/>
                          <a:latin typeface="+mn-lt"/>
                        </a:rPr>
                        <a:t>(D2)</a:t>
                      </a:r>
                    </a:p>
                    <a:p>
                      <a:pPr algn="ctr" fontAlgn="t"/>
                      <a:r>
                        <a:rPr lang="en-GB" sz="1000" b="1" i="0" u="none" strike="noStrike" dirty="0">
                          <a:solidFill>
                            <a:schemeClr val="bg1"/>
                          </a:solidFill>
                          <a:effectLst/>
                          <a:latin typeface="+mn-lt"/>
                        </a:rPr>
                        <a:t>Amount</a:t>
                      </a:r>
                      <a:endParaRPr lang="en-US" sz="1000" b="1" i="0" u="none" strike="noStrike" dirty="0">
                        <a:solidFill>
                          <a:schemeClr val="bg1"/>
                        </a:solidFill>
                        <a:effectLst/>
                        <a:latin typeface="+mn-lt"/>
                      </a:endParaRPr>
                    </a:p>
                  </a:txBody>
                  <a:tcPr marL="0" marR="0" marT="0" marB="0" anchor="ctr"/>
                </a:tc>
                <a:extLst>
                  <a:ext uri="{0D108BD9-81ED-4DB2-BD59-A6C34878D82A}">
                    <a16:rowId xmlns:a16="http://schemas.microsoft.com/office/drawing/2014/main" val="3721664672"/>
                  </a:ext>
                </a:extLst>
              </a:tr>
              <a:tr h="295650">
                <a:tc>
                  <a:txBody>
                    <a:bodyPr/>
                    <a:lstStyle/>
                    <a:p>
                      <a:r>
                        <a:rPr lang="en-GB" sz="1000" dirty="0">
                          <a:latin typeface="+mn-lt"/>
                        </a:rPr>
                        <a:t>FINC?</a:t>
                      </a:r>
                      <a:endParaRPr lang="en-US" sz="1000" dirty="0">
                        <a:latin typeface="+mn-lt"/>
                      </a:endParaRPr>
                    </a:p>
                  </a:txBody>
                  <a:tcPr/>
                </a:tc>
                <a:tc>
                  <a:txBody>
                    <a:bodyPr/>
                    <a:lstStyle/>
                    <a:p>
                      <a:r>
                        <a:rPr lang="en-GB" sz="1000" dirty="0">
                          <a:latin typeface="+mn-lt"/>
                        </a:rPr>
                        <a:t>NEWM</a:t>
                      </a:r>
                      <a:endParaRPr lang="en-US" sz="1000" dirty="0">
                        <a:latin typeface="+mn-lt"/>
                      </a:endParaRPr>
                    </a:p>
                  </a:txBody>
                  <a:tcPr/>
                </a:tc>
                <a:tc>
                  <a:txBody>
                    <a:bodyPr/>
                    <a:lstStyle/>
                    <a:p>
                      <a:r>
                        <a:rPr lang="en-GB" sz="1000" dirty="0">
                          <a:latin typeface="+mn-lt"/>
                        </a:rPr>
                        <a:t>CONB (M)</a:t>
                      </a:r>
                    </a:p>
                    <a:p>
                      <a:r>
                        <a:rPr lang="en-GB" sz="1000" dirty="0">
                          <a:latin typeface="+mn-lt"/>
                        </a:rPr>
                        <a:t>ELIG (O)</a:t>
                      </a:r>
                      <a:endParaRPr lang="en-US" sz="1000" dirty="0">
                        <a:latin typeface="+mn-lt"/>
                      </a:endParaRPr>
                    </a:p>
                  </a:txBody>
                  <a:tcPr/>
                </a:tc>
                <a:tc>
                  <a:txBody>
                    <a:bodyPr/>
                    <a:lstStyle/>
                    <a:p>
                      <a:pPr marL="0" marR="0" lvl="0" indent="0" algn="l" defTabSz="1079642" rtl="0" eaLnBrk="1" fontAlgn="auto" latinLnBrk="0" hangingPunct="1">
                        <a:lnSpc>
                          <a:spcPct val="100000"/>
                        </a:lnSpc>
                        <a:spcBef>
                          <a:spcPts val="0"/>
                        </a:spcBef>
                        <a:spcAft>
                          <a:spcPts val="0"/>
                        </a:spcAft>
                        <a:buClrTx/>
                        <a:buSzTx/>
                        <a:buFontTx/>
                        <a:buNone/>
                        <a:tabLst/>
                        <a:defRPr/>
                      </a:pPr>
                      <a:r>
                        <a:rPr lang="en-GB" sz="1000" dirty="0">
                          <a:latin typeface="+mn-lt"/>
                        </a:rPr>
                        <a:t>RDTE (M)</a:t>
                      </a:r>
                    </a:p>
                    <a:p>
                      <a:pPr marL="0" marR="0" lvl="0" indent="0" algn="l" defTabSz="1079642" rtl="0" eaLnBrk="1" fontAlgn="auto" latinLnBrk="0" hangingPunct="1">
                        <a:lnSpc>
                          <a:spcPct val="100000"/>
                        </a:lnSpc>
                        <a:spcBef>
                          <a:spcPts val="0"/>
                        </a:spcBef>
                        <a:spcAft>
                          <a:spcPts val="0"/>
                        </a:spcAft>
                        <a:buClrTx/>
                        <a:buSzTx/>
                        <a:buFontTx/>
                        <a:buNone/>
                        <a:tabLst/>
                        <a:defRPr/>
                      </a:pPr>
                      <a:r>
                        <a:rPr lang="en-GB" sz="1000" dirty="0">
                          <a:solidFill>
                            <a:schemeClr val="tx1"/>
                          </a:solidFill>
                          <a:latin typeface="+mn-lt"/>
                        </a:rPr>
                        <a:t>XDTE (M)</a:t>
                      </a:r>
                    </a:p>
                  </a:txBody>
                  <a:tcPr/>
                </a:tc>
                <a:tc>
                  <a:txBody>
                    <a:bodyPr/>
                    <a:lstStyle/>
                    <a:p>
                      <a:r>
                        <a:rPr lang="en-GB" sz="1000" dirty="0">
                          <a:latin typeface="+mn-lt"/>
                        </a:rPr>
                        <a:t>POST (M)</a:t>
                      </a:r>
                    </a:p>
                    <a:p>
                      <a:r>
                        <a:rPr lang="en-GB" sz="1000" dirty="0">
                          <a:latin typeface="+mn-lt"/>
                        </a:rPr>
                        <a:t>VALU (M)</a:t>
                      </a:r>
                    </a:p>
                  </a:txBody>
                  <a:tcPr/>
                </a:tc>
                <a:tc>
                  <a:txBody>
                    <a:bodyPr/>
                    <a:lstStyle/>
                    <a:p>
                      <a:r>
                        <a:rPr lang="en-GB" sz="1000" dirty="0">
                          <a:latin typeface="+mn-lt"/>
                        </a:rPr>
                        <a:t>GRSS (M)</a:t>
                      </a:r>
                    </a:p>
                    <a:p>
                      <a:r>
                        <a:rPr lang="en-GB" sz="1000" dirty="0">
                          <a:latin typeface="+mn-lt"/>
                        </a:rPr>
                        <a:t>TAXR (M)</a:t>
                      </a:r>
                    </a:p>
                    <a:p>
                      <a:r>
                        <a:rPr lang="en-GB" sz="1000" dirty="0">
                          <a:latin typeface="+mn-lt"/>
                        </a:rPr>
                        <a:t>NETT (M)</a:t>
                      </a:r>
                      <a:endParaRPr lang="en-US" sz="1000" dirty="0">
                        <a:latin typeface="+mn-lt"/>
                      </a:endParaRPr>
                    </a:p>
                  </a:txBody>
                  <a:tcPr/>
                </a:tc>
                <a:tc>
                  <a:txBody>
                    <a:bodyPr/>
                    <a:lstStyle/>
                    <a:p>
                      <a:r>
                        <a:rPr lang="en-GB" sz="1000" dirty="0">
                          <a:latin typeface="+mn-lt"/>
                        </a:rPr>
                        <a:t>PSTA (M)</a:t>
                      </a:r>
                    </a:p>
                  </a:txBody>
                  <a:tcPr/>
                </a:tc>
                <a:extLst>
                  <a:ext uri="{0D108BD9-81ED-4DB2-BD59-A6C34878D82A}">
                    <a16:rowId xmlns:a16="http://schemas.microsoft.com/office/drawing/2014/main" val="1790579145"/>
                  </a:ext>
                </a:extLst>
              </a:tr>
            </a:tbl>
          </a:graphicData>
        </a:graphic>
      </p:graphicFrame>
    </p:spTree>
    <p:extLst>
      <p:ext uri="{BB962C8B-B14F-4D97-AF65-F5344CB8AC3E}">
        <p14:creationId xmlns:p14="http://schemas.microsoft.com/office/powerpoint/2010/main" val="172941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5060&quot;&gt;&lt;version val=&quot;27972&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d/%m/%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bNumberIsYear val=&quot;0&quot;/&gt;&lt;m_strFormatTime&gt;%d.&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SWIFT 16-9 Template - July 2015">
  <a:themeElements>
    <a:clrScheme name="ISO 20022 Programme">
      <a:dk1>
        <a:sysClr val="windowText" lastClr="000000"/>
      </a:dk1>
      <a:lt1>
        <a:sysClr val="window" lastClr="FFFFFF"/>
      </a:lt1>
      <a:dk2>
        <a:srgbClr val="766C62"/>
      </a:dk2>
      <a:lt2>
        <a:srgbClr val="EEECE1"/>
      </a:lt2>
      <a:accent1>
        <a:srgbClr val="065C53"/>
      </a:accent1>
      <a:accent2>
        <a:srgbClr val="B5A300"/>
      </a:accent2>
      <a:accent3>
        <a:srgbClr val="88D0C8"/>
      </a:accent3>
      <a:accent4>
        <a:srgbClr val="82C8EF"/>
      </a:accent4>
      <a:accent5>
        <a:srgbClr val="009BBB"/>
      </a:accent5>
      <a:accent6>
        <a:srgbClr val="949D9E"/>
      </a:accent6>
      <a:hlink>
        <a:srgbClr val="F0AB00"/>
      </a:hlink>
      <a:folHlink>
        <a:srgbClr val="A0CFEB"/>
      </a:folHlink>
    </a:clrScheme>
    <a:fontScheme name="SWIFT_PPT_Template_20080923">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SWIFT_PPT_Template_20080923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WIFT 16-9 Template - July 2015">
  <a:themeElements>
    <a:clrScheme name="Custom 2">
      <a:dk1>
        <a:srgbClr val="000000"/>
      </a:dk1>
      <a:lt1>
        <a:srgbClr val="FFFFFF"/>
      </a:lt1>
      <a:dk2>
        <a:srgbClr val="766C62"/>
      </a:dk2>
      <a:lt2>
        <a:srgbClr val="EEECE1"/>
      </a:lt2>
      <a:accent1>
        <a:srgbClr val="009BBB"/>
      </a:accent1>
      <a:accent2>
        <a:srgbClr val="003478"/>
      </a:accent2>
      <a:accent3>
        <a:srgbClr val="F0AB00"/>
      </a:accent3>
      <a:accent4>
        <a:srgbClr val="693695"/>
      </a:accent4>
      <a:accent5>
        <a:srgbClr val="970254"/>
      </a:accent5>
      <a:accent6>
        <a:srgbClr val="827C34"/>
      </a:accent6>
      <a:hlink>
        <a:srgbClr val="009BBB"/>
      </a:hlink>
      <a:folHlink>
        <a:srgbClr val="003478"/>
      </a:folHlink>
    </a:clrScheme>
    <a:fontScheme name="SWIFT_PPT_Template_20080923">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SWIFT_PPT_Template_20080923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6_SWIFT 16-9 Template - July 2015">
  <a:themeElements>
    <a:clrScheme name="SWIFT">
      <a:dk1>
        <a:sysClr val="windowText" lastClr="000000"/>
      </a:dk1>
      <a:lt1>
        <a:sysClr val="window" lastClr="FFFFFF"/>
      </a:lt1>
      <a:dk2>
        <a:srgbClr val="766C62"/>
      </a:dk2>
      <a:lt2>
        <a:srgbClr val="EEECE1"/>
      </a:lt2>
      <a:accent1>
        <a:srgbClr val="693695"/>
      </a:accent1>
      <a:accent2>
        <a:srgbClr val="970254"/>
      </a:accent2>
      <a:accent3>
        <a:srgbClr val="FFCC00"/>
      </a:accent3>
      <a:accent4>
        <a:srgbClr val="DB5D25"/>
      </a:accent4>
      <a:accent5>
        <a:srgbClr val="B5A300"/>
      </a:accent5>
      <a:accent6>
        <a:srgbClr val="827C34"/>
      </a:accent6>
      <a:hlink>
        <a:srgbClr val="F0AB00"/>
      </a:hlink>
      <a:folHlink>
        <a:srgbClr val="A0CFEB"/>
      </a:folHlink>
    </a:clrScheme>
    <a:fontScheme name="SWIFT_PPT_Template_20080923">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SWIFT_PPT_Template_20080923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Archived xmlns="ce5c5302-2486-46c4-ade9-2de10cd50d68">false</Archived>
  </documentManagement>
</p:properties>
</file>

<file path=customXml/item2.xml><?xml version="1.0" encoding="utf-8"?>
<ct:contentTypeSchema xmlns:ct="http://schemas.microsoft.com/office/2006/metadata/contentType" xmlns:ma="http://schemas.microsoft.com/office/2006/metadata/properties/metaAttributes" ct:_="" ma:_="" ma:contentTypeName="PSWSDocument" ma:contentTypeID="0x0101004C9DECB2D12E4C3EA904DFA9AD5B125000F5A4F2C8B9950342816E95D0E0EBED74" ma:contentTypeVersion="3" ma:contentTypeDescription="PlanetSwift Workspace Document" ma:contentTypeScope="" ma:versionID="1249adb10199e4949a8facac05757308">
  <xsd:schema xmlns:xsd="http://www.w3.org/2001/XMLSchema" xmlns:xs="http://www.w3.org/2001/XMLSchema" xmlns:p="http://schemas.microsoft.com/office/2006/metadata/properties" xmlns:ns1="http://schemas.microsoft.com/sharepoint/v3" xmlns:ns3="http://schemas.microsoft.com/sharepoint/v4" xmlns:ns4="ce5c5302-2486-46c4-ade9-2de10cd50d68" targetNamespace="http://schemas.microsoft.com/office/2006/metadata/properties" ma:root="true" ma:fieldsID="a777be92fa69d266901f9d9cd3809514" ns1:_="" ns3:_="" ns4:_="">
    <xsd:import namespace="http://schemas.microsoft.com/sharepoint/v3"/>
    <xsd:import namespace="http://schemas.microsoft.com/sharepoint/v4"/>
    <xsd:import namespace="ce5c5302-2486-46c4-ade9-2de10cd50d68"/>
    <xsd:element name="properties">
      <xsd:complexType>
        <xsd:sequence>
          <xsd:element name="documentManagement">
            <xsd:complexType>
              <xsd:all>
                <xsd:element ref="ns1:Discuss" minOccurs="0"/>
                <xsd:element ref="ns3:IconOverlay" minOccurs="0"/>
                <xsd:element ref="ns4:Archiv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iscuss" ma:index="8" nillable="true" ma:displayName="Discuss" ma:internalName="Discus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e5c5302-2486-46c4-ade9-2de10cd50d68" elementFormDefault="qualified">
    <xsd:import namespace="http://schemas.microsoft.com/office/2006/documentManagement/types"/>
    <xsd:import namespace="http://schemas.microsoft.com/office/infopath/2007/PartnerControls"/>
    <xsd:element name="Archived" ma:index="10" nillable="true" ma:displayName="Archived" ma:default="0" ma:description="Indicates if a doc is outdated or not. Views can be created to &quot;hide&quot; the archived documents" ma:internalName="Archiv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F8E2A0D-4021-456E-842C-58CA40A3B5CE}">
  <ds:schemaRefs>
    <ds:schemaRef ds:uri="http://schemas.microsoft.com/office/2006/documentManagement/types"/>
    <ds:schemaRef ds:uri="http://purl.org/dc/elements/1.1/"/>
    <ds:schemaRef ds:uri="http://www.w3.org/XML/1998/namespace"/>
    <ds:schemaRef ds:uri="http://schemas.microsoft.com/office/infopath/2007/PartnerControls"/>
    <ds:schemaRef ds:uri="http://purl.org/dc/terms/"/>
    <ds:schemaRef ds:uri="ce5c5302-2486-46c4-ade9-2de10cd50d68"/>
    <ds:schemaRef ds:uri="http://schemas.microsoft.com/office/2006/metadata/properties"/>
    <ds:schemaRef ds:uri="http://purl.org/dc/dcmitype/"/>
    <ds:schemaRef ds:uri="http://schemas.openxmlformats.org/package/2006/metadata/core-properties"/>
    <ds:schemaRef ds:uri="http://schemas.microsoft.com/sharepoint/v4"/>
    <ds:schemaRef ds:uri="http://schemas.microsoft.com/sharepoint/v3"/>
  </ds:schemaRefs>
</ds:datastoreItem>
</file>

<file path=customXml/itemProps2.xml><?xml version="1.0" encoding="utf-8"?>
<ds:datastoreItem xmlns:ds="http://schemas.openxmlformats.org/officeDocument/2006/customXml" ds:itemID="{0C234A85-D5BC-47E9-8523-21D70C5842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4"/>
    <ds:schemaRef ds:uri="ce5c5302-2486-46c4-ade9-2de10cd50d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39A18B3-73E0-4B23-A2EA-77F0F962DA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80860</TotalTime>
  <Words>1276</Words>
  <Application>Microsoft Office PowerPoint</Application>
  <PresentationFormat>Custom</PresentationFormat>
  <Paragraphs>330</Paragraphs>
  <Slides>8</Slides>
  <Notes>6</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8</vt:i4>
      </vt:variant>
    </vt:vector>
  </HeadingPairs>
  <TitlesOfParts>
    <vt:vector size="18" baseType="lpstr">
      <vt:lpstr>Arial</vt:lpstr>
      <vt:lpstr>Calibri</vt:lpstr>
      <vt:lpstr>Courier New</vt:lpstr>
      <vt:lpstr>Times New Roman</vt:lpstr>
      <vt:lpstr>Verdana Pro</vt:lpstr>
      <vt:lpstr>Wingdings</vt:lpstr>
      <vt:lpstr>SWIFT 16-9 Template - July 2015</vt:lpstr>
      <vt:lpstr>1_SWIFT 16-9 Template - July 2015</vt:lpstr>
      <vt:lpstr>6_SWIFT 16-9 Template - July 2015</vt:lpstr>
      <vt:lpstr>think-cell Slide</vt:lpstr>
      <vt:lpstr>PowerPoint Presentation</vt:lpstr>
      <vt:lpstr>Investment Funds Income Distribution</vt:lpstr>
      <vt:lpstr>High Level Process Flow</vt:lpstr>
      <vt:lpstr>High Level Notification Flow (Option A)</vt:lpstr>
      <vt:lpstr>High Level Notification Flow (Option B)</vt:lpstr>
      <vt:lpstr>Messaging (1/3)</vt:lpstr>
      <vt:lpstr>Messaging (2/3)</vt:lpstr>
      <vt:lpstr>Messaging (3/3)</vt:lpstr>
    </vt:vector>
  </TitlesOfParts>
  <Company>SWIFT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ISO 20022 Programme, Customer Workshop</dc:title>
  <dc:creator>Saqib SHEIKH</dc:creator>
  <dc:description>©2008</dc:description>
  <cp:lastModifiedBy>MESTDAG Gregory</cp:lastModifiedBy>
  <cp:revision>781</cp:revision>
  <cp:lastPrinted>2008-10-20T13:40:29Z</cp:lastPrinted>
  <dcterms:created xsi:type="dcterms:W3CDTF">2018-03-14T09:46:58Z</dcterms:created>
  <dcterms:modified xsi:type="dcterms:W3CDTF">2022-09-13T11:49:27Z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0x0101004C9DECB2D12E4C3EA904DFA9AD5B125000F5A4F2C8B9950342816E95D0E0EBED74</vt:lpwstr>
  </property>
  <property fmtid="{D5CDD505-2E9C-101B-9397-08002B2CF9AE}" pid="3" name="MSIP_Label_07e5ec96-de18-494a-ae2a-9b13f1780dd1_Enabled">
    <vt:lpwstr>true</vt:lpwstr>
  </property>
  <property fmtid="{D5CDD505-2E9C-101B-9397-08002B2CF9AE}" pid="4" name="MSIP_Label_07e5ec96-de18-494a-ae2a-9b13f1780dd1_SetDate">
    <vt:lpwstr>2021-01-06T14:12:26Z</vt:lpwstr>
  </property>
  <property fmtid="{D5CDD505-2E9C-101B-9397-08002B2CF9AE}" pid="5" name="MSIP_Label_07e5ec96-de18-494a-ae2a-9b13f1780dd1_Method">
    <vt:lpwstr>Standard</vt:lpwstr>
  </property>
  <property fmtid="{D5CDD505-2E9C-101B-9397-08002B2CF9AE}" pid="6" name="MSIP_Label_07e5ec96-de18-494a-ae2a-9b13f1780dd1_Name">
    <vt:lpwstr>SWIFT Public</vt:lpwstr>
  </property>
  <property fmtid="{D5CDD505-2E9C-101B-9397-08002B2CF9AE}" pid="7" name="MSIP_Label_07e5ec96-de18-494a-ae2a-9b13f1780dd1_SiteId">
    <vt:lpwstr>45b55e44-3503-4284-bbe1-0e6bf9fa1d0a</vt:lpwstr>
  </property>
  <property fmtid="{D5CDD505-2E9C-101B-9397-08002B2CF9AE}" pid="8" name="MSIP_Label_07e5ec96-de18-494a-ae2a-9b13f1780dd1_ActionId">
    <vt:lpwstr>d8a6baa5-bbbf-4938-8d7b-9f8202e677a5</vt:lpwstr>
  </property>
  <property fmtid="{D5CDD505-2E9C-101B-9397-08002B2CF9AE}" pid="9" name="MSIP_Label_07e5ec96-de18-494a-ae2a-9b13f1780dd1_ContentBits">
    <vt:lpwstr>0</vt:lpwstr>
  </property>
</Properties>
</file>