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13FB50-A560-4594-BE79-B48AC7F085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C9D9A-336C-4F3D-9A49-B7B3C8DC1F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9AE7C-1561-4BD9-910B-118174771261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EB84E-C920-4008-A5BE-ED1B7F975A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EEAD6-ED12-41BB-A013-FD487C2BEC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DDD0A-5FFB-4F17-8439-5FD8759CA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DCC8B-4DC4-4DA6-9CEA-E6FB7B660352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64EF2-EF7C-4C0C-B69C-0ABC2D1E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486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64EF2-EF7C-4C0C-B69C-0ABC2D1E45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9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64EF2-EF7C-4C0C-B69C-0ABC2D1E45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C4AD-D357-4C07-80C6-5503E75C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E7FFD-12BB-4F9C-AE62-7A6BFA2A8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8897F-2C30-4FE1-959E-629C1D32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65753-FCFC-4E47-9EC8-E191B256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FFECA-CD8E-47D0-A823-BBB041C4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2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F78F-0745-43FB-8E4D-17CC6090F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B7212-4A58-4B28-A6B8-4EEA0CFBF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E1437-CBFA-4AA9-BB98-6D5FB469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A3362-6EE8-40AF-8DEE-8C5BB47F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2BC56-5E89-48DD-9DC3-7135C128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187E4-F362-4E00-9A70-C1FC2D217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0934B-6350-433E-B7EF-C54A07A74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669AD-B45E-436D-873F-CF01E210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000D6-FA34-4DD4-8DA6-68EE892D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95B6-90D3-4C26-8B8B-870E9B51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1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1EB8-9612-4CCF-9225-E7903804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FBE76-C021-433F-9829-4A79A3080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81F30-4ECD-484E-BAE8-A6AB0C37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5D4FD-A836-47EF-8B60-B6D29DBF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073C1-116A-444E-AC68-B7541205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BA84-BCAA-4450-9125-8ADC1D4D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E8771-9225-4BB4-8574-096360B4B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F42F8-D8DE-40E5-A60C-BF483D5B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8F2C-62F3-4168-830E-F7D453BE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C4615-1E64-4A96-B24E-D6517702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D841-B86C-4AE9-B90C-54156E62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9C9B0-2FF1-4B64-AC96-145291ED0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6C9DA-96B1-41B7-80F1-883894629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6BD29-5A08-4BA1-8E02-78A7121C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4830C-7D9B-4B26-B391-FAED4EB3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0A001-5413-4CBD-B95E-1AF4F3BD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5F3E-64EC-403E-8654-E5C747E0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C1F1E-4A00-4AD5-B326-7FC7560F1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2BF8C-8696-4EEC-AF1C-AD28D994C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D8BA1-9964-4523-8E4F-62FD02BB4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C91DE-456F-4B15-A834-BC3A8C83B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F7C6C-BB3F-4D50-9A50-C3657922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547E9-C267-4818-9074-06BC71BF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F40B6-F6F9-4FDB-8A2F-77A6698E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4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5E76-4D68-4D5C-89A8-F4F351A2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E1A55-5B05-4871-86C6-C7B6AA5B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83535-CC06-4887-8B04-F64ECC7D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B59C0-8E42-48C3-AC98-6131D9F9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F6992-7BED-484B-BED8-9FDF7D2D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86A2F-5109-4774-8F50-FC533756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0C453-4A07-4132-8E08-9F805B70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8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7ECE-CCAE-4CC8-ACC2-F12D347D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6328-DA86-4D24-8D24-3F588AB46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43B6C-2670-4ED8-ABFA-CA569C13A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3C5CF-4784-4685-A760-F00F2E7F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C1ED5-88C3-48F6-BF76-94622053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B7E33-AA97-4C49-A98C-3B6DB4EE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2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078B-9888-4233-ABA1-40B1D0FC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2BD8C-DE3A-419A-A503-4037F53F6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58C07-6040-499A-9E1B-B7B17DE98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1BB46-8D11-4A52-8BF5-B6064676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C9BCA-28AA-49A9-8182-21885894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9C41C-4ED3-43F2-AF23-7A5FF309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6CAA47-D03D-4E34-9DBA-A564C3F1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3C169-960B-416B-B8AE-F8FF87C15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1F2BA-F405-470B-8E79-57CB9A366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15FE-5DD1-4E1D-98F4-E6E94D02447E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19918-C515-4428-B220-16FB73B69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E9887-5EA9-4378-9902-32C13E96B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64A77-51C7-4242-BD90-53C91F5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3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1E0F222-6A27-49A5-BB01-45253FF91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48336"/>
              </p:ext>
            </p:extLst>
          </p:nvPr>
        </p:nvGraphicFramePr>
        <p:xfrm>
          <a:off x="419100" y="671195"/>
          <a:ext cx="11188699" cy="583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362">
                  <a:extLst>
                    <a:ext uri="{9D8B030D-6E8A-4147-A177-3AD203B41FA5}">
                      <a16:colId xmlns:a16="http://schemas.microsoft.com/office/drawing/2014/main" val="3295943499"/>
                    </a:ext>
                  </a:extLst>
                </a:gridCol>
                <a:gridCol w="2165643">
                  <a:extLst>
                    <a:ext uri="{9D8B030D-6E8A-4147-A177-3AD203B41FA5}">
                      <a16:colId xmlns:a16="http://schemas.microsoft.com/office/drawing/2014/main" val="2610032163"/>
                    </a:ext>
                  </a:extLst>
                </a:gridCol>
                <a:gridCol w="1040620">
                  <a:extLst>
                    <a:ext uri="{9D8B030D-6E8A-4147-A177-3AD203B41FA5}">
                      <a16:colId xmlns:a16="http://schemas.microsoft.com/office/drawing/2014/main" val="3475971933"/>
                    </a:ext>
                  </a:extLst>
                </a:gridCol>
                <a:gridCol w="1598408">
                  <a:extLst>
                    <a:ext uri="{9D8B030D-6E8A-4147-A177-3AD203B41FA5}">
                      <a16:colId xmlns:a16="http://schemas.microsoft.com/office/drawing/2014/main" val="2093692772"/>
                    </a:ext>
                  </a:extLst>
                </a:gridCol>
                <a:gridCol w="1289828">
                  <a:extLst>
                    <a:ext uri="{9D8B030D-6E8A-4147-A177-3AD203B41FA5}">
                      <a16:colId xmlns:a16="http://schemas.microsoft.com/office/drawing/2014/main" val="1423209167"/>
                    </a:ext>
                  </a:extLst>
                </a:gridCol>
                <a:gridCol w="1177422">
                  <a:extLst>
                    <a:ext uri="{9D8B030D-6E8A-4147-A177-3AD203B41FA5}">
                      <a16:colId xmlns:a16="http://schemas.microsoft.com/office/drawing/2014/main" val="2253440297"/>
                    </a:ext>
                  </a:extLst>
                </a:gridCol>
                <a:gridCol w="993239">
                  <a:extLst>
                    <a:ext uri="{9D8B030D-6E8A-4147-A177-3AD203B41FA5}">
                      <a16:colId xmlns:a16="http://schemas.microsoft.com/office/drawing/2014/main" val="1235648763"/>
                    </a:ext>
                  </a:extLst>
                </a:gridCol>
                <a:gridCol w="1313649">
                  <a:extLst>
                    <a:ext uri="{9D8B030D-6E8A-4147-A177-3AD203B41FA5}">
                      <a16:colId xmlns:a16="http://schemas.microsoft.com/office/drawing/2014/main" val="3728159128"/>
                    </a:ext>
                  </a:extLst>
                </a:gridCol>
                <a:gridCol w="1235528">
                  <a:extLst>
                    <a:ext uri="{9D8B030D-6E8A-4147-A177-3AD203B41FA5}">
                      <a16:colId xmlns:a16="http://schemas.microsoft.com/office/drawing/2014/main" val="2558879752"/>
                    </a:ext>
                  </a:extLst>
                </a:gridCol>
              </a:tblGrid>
              <a:tr h="497389">
                <a:tc>
                  <a:txBody>
                    <a:bodyPr/>
                    <a:lstStyle/>
                    <a:p>
                      <a:r>
                        <a:rPr lang="en-US" sz="105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Method of Participation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Proxy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Vote Details (disclosure)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Meeting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Registration?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Issue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98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5563" indent="0" algn="ctr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marL="55563" indent="0" algn="ctr" fontAlgn="t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Holder wants to cast electronic votes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97357"/>
                  </a:ext>
                </a:extLst>
              </a:tr>
              <a:tr h="177744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050" b="1" dirty="0"/>
                        <a:t>Holder appoints chairman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PRXY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CHMR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66099"/>
                  </a:ext>
                </a:extLst>
              </a:tr>
              <a:tr h="7594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Holder appoints a representative (or similar) to attend &amp;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PRXY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DISC</a:t>
                      </a:r>
                    </a:p>
                    <a:p>
                      <a:r>
                        <a:rPr lang="en-US" sz="1050" b="0" dirty="0"/>
                        <a:t>YES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 err="1"/>
                        <a:t>PrssgndPrxy</a:t>
                      </a:r>
                      <a:r>
                        <a:rPr lang="en-US" sz="1050" dirty="0"/>
                        <a:t> to record name and ID of lawyer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 err="1"/>
                        <a:t>AttndncCardDtls</a:t>
                      </a:r>
                      <a:r>
                        <a:rPr lang="en-US" sz="1050" dirty="0"/>
                        <a:t> to record delivery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NO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/>
                        <a:t>YES only if votes have to be disclosed in advance of the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Not available:</a:t>
                      </a:r>
                    </a:p>
                    <a:p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to attend method must be PHYS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If Vote Details = </a:t>
                      </a:r>
                      <a:r>
                        <a:rPr lang="en-US" sz="1050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Problem to support Vote Details =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SMPG message adaptations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075399"/>
                  </a:ext>
                </a:extLst>
              </a:tr>
              <a:tr h="45268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Holder appoints another holder to attend &amp;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PRXY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HLDR</a:t>
                      </a:r>
                    </a:p>
                    <a:p>
                      <a:r>
                        <a:rPr lang="en-US" sz="1050" dirty="0"/>
                        <a:t>YES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 err="1"/>
                        <a:t>PrssgndPrxy</a:t>
                      </a:r>
                      <a:r>
                        <a:rPr lang="en-US" sz="1050" dirty="0"/>
                        <a:t> to record name and ID of holder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 err="1"/>
                        <a:t>AttndncCardDtls</a:t>
                      </a:r>
                      <a:r>
                        <a:rPr lang="en-US" sz="1050" dirty="0"/>
                        <a:t> to record delivery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/>
                        <a:t>YES only if votes have to be disclosed in advance of the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Not available:</a:t>
                      </a:r>
                    </a:p>
                    <a:p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to attend method must be PHYS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OPTIONAL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Problem to support Vote Details =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SMPG message adaptations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942845"/>
                  </a:ext>
                </a:extLst>
              </a:tr>
              <a:tr h="7594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Holder wants to attend &amp; vote at the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HLDR</a:t>
                      </a:r>
                    </a:p>
                    <a:p>
                      <a:r>
                        <a:rPr lang="en-US" sz="1050" dirty="0"/>
                        <a:t>YES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/>
                        <a:t>Person Details if Delivery Method in the Meeting attendee block is INDI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YES</a:t>
                      </a:r>
                      <a:r>
                        <a:rPr lang="en-US" sz="1050" dirty="0"/>
                        <a:t> only if votes have to be disclosed in advance of the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r>
                        <a:rPr lang="en-US" sz="1050" dirty="0" err="1">
                          <a:solidFill>
                            <a:schemeClr val="tx1"/>
                          </a:solidFill>
                        </a:rPr>
                        <a:t>AttndncCardDtls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 to record delivery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Attendance with or w/o Vote disclosure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Problem to support Vote Details =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r>
                        <a:rPr lang="en-US" sz="1050" dirty="0"/>
                        <a:t>- why is it not possible to </a:t>
                      </a:r>
                      <a:r>
                        <a:rPr lang="en-US" sz="1050" b="1" dirty="0"/>
                        <a:t>avoid</a:t>
                      </a:r>
                      <a:r>
                        <a:rPr lang="en-US" sz="1050" dirty="0"/>
                        <a:t> disclose of votes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SMPG message adaptations required?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737923"/>
                  </a:ext>
                </a:extLst>
              </a:tr>
              <a:tr h="75940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Holder wants to attend &amp; </a:t>
                      </a:r>
                      <a:r>
                        <a:rPr lang="en-US" sz="1050" b="1" u="sng" dirty="0"/>
                        <a:t>NOT</a:t>
                      </a:r>
                      <a:r>
                        <a:rPr lang="en-US" sz="1050" b="1" dirty="0"/>
                        <a:t> vote at the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PHYS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HLDR</a:t>
                      </a:r>
                    </a:p>
                    <a:p>
                      <a:r>
                        <a:rPr lang="en-US" sz="1050" dirty="0"/>
                        <a:t>YES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50" dirty="0"/>
                        <a:t>Person Details if Delivery Method in the Meeting attendee block is INDI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YES - PHNV</a:t>
                      </a: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Identification to record name and ID of holder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</a:rPr>
                        <a:t>AttndncCardDtls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 to record delivery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Attendance </a:t>
                      </a:r>
                      <a:r>
                        <a:rPr lang="en-US" sz="1050" b="1" dirty="0"/>
                        <a:t>w/o </a:t>
                      </a:r>
                      <a:r>
                        <a:rPr lang="en-US" sz="1050" dirty="0"/>
                        <a:t>Vote disclosure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00B050"/>
                          </a:solidFill>
                        </a:rPr>
                        <a:t>Scenario not covered</a:t>
                      </a:r>
                    </a:p>
                    <a:p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SMPG message adaptations required?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1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41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1E0F222-6A27-49A5-BB01-45253FF91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20591"/>
              </p:ext>
            </p:extLst>
          </p:nvPr>
        </p:nvGraphicFramePr>
        <p:xfrm>
          <a:off x="628651" y="726496"/>
          <a:ext cx="10953749" cy="286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164">
                  <a:extLst>
                    <a:ext uri="{9D8B030D-6E8A-4147-A177-3AD203B41FA5}">
                      <a16:colId xmlns:a16="http://schemas.microsoft.com/office/drawing/2014/main" val="3295943499"/>
                    </a:ext>
                  </a:extLst>
                </a:gridCol>
                <a:gridCol w="2119233">
                  <a:extLst>
                    <a:ext uri="{9D8B030D-6E8A-4147-A177-3AD203B41FA5}">
                      <a16:colId xmlns:a16="http://schemas.microsoft.com/office/drawing/2014/main" val="2610032163"/>
                    </a:ext>
                  </a:extLst>
                </a:gridCol>
                <a:gridCol w="947525">
                  <a:extLst>
                    <a:ext uri="{9D8B030D-6E8A-4147-A177-3AD203B41FA5}">
                      <a16:colId xmlns:a16="http://schemas.microsoft.com/office/drawing/2014/main" val="3475971933"/>
                    </a:ext>
                  </a:extLst>
                </a:gridCol>
                <a:gridCol w="1536962">
                  <a:extLst>
                    <a:ext uri="{9D8B030D-6E8A-4147-A177-3AD203B41FA5}">
                      <a16:colId xmlns:a16="http://schemas.microsoft.com/office/drawing/2014/main" val="2093692772"/>
                    </a:ext>
                  </a:extLst>
                </a:gridCol>
                <a:gridCol w="1520868">
                  <a:extLst>
                    <a:ext uri="{9D8B030D-6E8A-4147-A177-3AD203B41FA5}">
                      <a16:colId xmlns:a16="http://schemas.microsoft.com/office/drawing/2014/main" val="1423209167"/>
                    </a:ext>
                  </a:extLst>
                </a:gridCol>
                <a:gridCol w="918481">
                  <a:extLst>
                    <a:ext uri="{9D8B030D-6E8A-4147-A177-3AD203B41FA5}">
                      <a16:colId xmlns:a16="http://schemas.microsoft.com/office/drawing/2014/main" val="2253440297"/>
                    </a:ext>
                  </a:extLst>
                </a:gridCol>
                <a:gridCol w="1044968">
                  <a:extLst>
                    <a:ext uri="{9D8B030D-6E8A-4147-A177-3AD203B41FA5}">
                      <a16:colId xmlns:a16="http://schemas.microsoft.com/office/drawing/2014/main" val="1235648763"/>
                    </a:ext>
                  </a:extLst>
                </a:gridCol>
                <a:gridCol w="1285497">
                  <a:extLst>
                    <a:ext uri="{9D8B030D-6E8A-4147-A177-3AD203B41FA5}">
                      <a16:colId xmlns:a16="http://schemas.microsoft.com/office/drawing/2014/main" val="3728159128"/>
                    </a:ext>
                  </a:extLst>
                </a:gridCol>
                <a:gridCol w="1209051">
                  <a:extLst>
                    <a:ext uri="{9D8B030D-6E8A-4147-A177-3AD203B41FA5}">
                      <a16:colId xmlns:a16="http://schemas.microsoft.com/office/drawing/2014/main" val="2558879752"/>
                    </a:ext>
                  </a:extLst>
                </a:gridCol>
              </a:tblGrid>
              <a:tr h="759404">
                <a:tc>
                  <a:txBody>
                    <a:bodyPr/>
                    <a:lstStyle/>
                    <a:p>
                      <a:r>
                        <a:rPr lang="en-US" sz="105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Method of Participation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Proxy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Vote Details (disclosure)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Meeting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Registration?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Issue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98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5563" indent="0" algn="ctr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Holder appoints the custodian to vote</a:t>
                      </a:r>
                    </a:p>
                    <a:p>
                      <a:pPr marL="55563" indent="0" algn="l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(where a generic POA is in place to grant representation)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OPTIONAL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Vote with or w/o registration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97357"/>
                  </a:ext>
                </a:extLst>
              </a:tr>
              <a:tr h="177744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050" b="1" dirty="0"/>
                        <a:t>Holder appoints the custodian to attend &amp; vote</a:t>
                      </a:r>
                    </a:p>
                    <a:p>
                      <a:pPr marL="0" indent="0"/>
                      <a:r>
                        <a:rPr lang="en-US" sz="1050" b="1" dirty="0"/>
                        <a:t>(where a meeting specific POA is needed to grant representation)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PRXY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DISC</a:t>
                      </a:r>
                    </a:p>
                    <a:p>
                      <a:r>
                        <a:rPr lang="en-US" sz="1050" dirty="0"/>
                        <a:t>YES </a:t>
                      </a:r>
                    </a:p>
                    <a:p>
                      <a:r>
                        <a:rPr lang="en-US" sz="1050" dirty="0" err="1"/>
                        <a:t>PrssgndPrxy</a:t>
                      </a:r>
                      <a:r>
                        <a:rPr lang="en-US" sz="1050" dirty="0"/>
                        <a:t> to record name and ID of the sub-custodian  </a:t>
                      </a:r>
                      <a:r>
                        <a:rPr lang="en-US" sz="1050" dirty="0" err="1"/>
                        <a:t>AttndncCardDtls</a:t>
                      </a:r>
                      <a:r>
                        <a:rPr lang="en-US" sz="1050" dirty="0"/>
                        <a:t> to record delivery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OPTIONAL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Vote with or w/o registration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66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1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1ZTIxNjY1Mi03Y2IxLTQyZDMtYTIyZi1mYjVjN2YzNDhkYjUiIG9yaWdpbj0iZGVmYXVsdFZhbHVlIj48ZWxlbWVudCB1aWQ9ImlkX2NsYXNzaWZpY2F0aW9uX2ludGVybmFsb25seSIgdmFsdWU9IiIgeG1sbnM9Imh0dHA6Ly93d3cuYm9sZG9uamFtZXMuY29tLzIwMDgvMDEvc2llL2ludGVybmFsL2xhYmVsIiAvPjwvc2lzbD48VXNlck5hbWU+T0FBRFxqYjYxMzwvVXNlck5hbWU+PERhdGVUaW1lPjEyLUFwci0yMSAxMTo1NzoxOTwvRGF0ZVRpbWU+PExhYmVsU3RyaW5nPkludGVybmFsPC9MYWJlbFN0cmluZz48L2l0ZW0+PC9sYWJlbEhpc3Rvcnk+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5e216652-7cb1-42d3-a22f-fb5c7f348db5" origin="defaultValue">
  <element uid="id_classification_internalonly" value=""/>
</sisl>
</file>

<file path=customXml/itemProps1.xml><?xml version="1.0" encoding="utf-8"?>
<ds:datastoreItem xmlns:ds="http://schemas.openxmlformats.org/officeDocument/2006/customXml" ds:itemID="{4BA52B73-7083-4090-AD4C-6A73EE5CC3D0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6FBB9E35-D7A4-4C27-82A9-AA4FAFD085C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Widescreen</PresentationFormat>
  <Paragraphs>112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Catarina Marques</dc:creator>
  <cp:lastModifiedBy>Catarina Marques</cp:lastModifiedBy>
  <cp:revision>28</cp:revision>
  <dcterms:created xsi:type="dcterms:W3CDTF">2021-04-12T07:42:40Z</dcterms:created>
  <dcterms:modified xsi:type="dcterms:W3CDTF">2021-04-13T10:56:51Z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6cc7411e-0fae-457b-b1f2-f1b2943db821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policy="5e216652-7cb1-42d3-a22f-fb5c7f348db5" origin="defaultValue" xmlns="http://www.boldonj</vt:lpwstr>
  </property>
  <property fmtid="{D5CDD505-2E9C-101B-9397-08002B2CF9AE}" pid="4" name="bjDocumentLabelXML-0">
    <vt:lpwstr>ames.com/2008/01/sie/internal/label"&gt;&lt;element uid="id_classification_internalonly" value="" /&gt;&lt;/sisl&gt;</vt:lpwstr>
  </property>
  <property fmtid="{D5CDD505-2E9C-101B-9397-08002B2CF9AE}" pid="5" name="bjDocumentSecurityLabel">
    <vt:lpwstr>Internal</vt:lpwstr>
  </property>
  <property fmtid="{D5CDD505-2E9C-101B-9397-08002B2CF9AE}" pid="6" name="DBG_Classification_ID">
    <vt:lpwstr>2</vt:lpwstr>
  </property>
  <property fmtid="{D5CDD505-2E9C-101B-9397-08002B2CF9AE}" pid="7" name="DBG_Classification_Name">
    <vt:lpwstr>Internal</vt:lpwstr>
  </property>
  <property fmtid="{D5CDD505-2E9C-101B-9397-08002B2CF9AE}" pid="8" name="bjSaver">
    <vt:lpwstr>QVQKsTnxqIu0ao2x6X/Q4usAaqTFCJ2P</vt:lpwstr>
  </property>
  <property fmtid="{D5CDD505-2E9C-101B-9397-08002B2CF9AE}" pid="9" name="bjLabelHistoryID">
    <vt:lpwstr>{4BA52B73-7083-4090-AD4C-6A73EE5CC3D0}</vt:lpwstr>
  </property>
</Properties>
</file>