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4"/>
  </p:sldMasterIdLst>
  <p:notesMasterIdLst>
    <p:notesMasterId r:id="rId12"/>
  </p:notesMasterIdLst>
  <p:handoutMasterIdLst>
    <p:handoutMasterId r:id="rId13"/>
  </p:handoutMasterIdLst>
  <p:sldIdLst>
    <p:sldId id="3640" r:id="rId5"/>
    <p:sldId id="3641" r:id="rId6"/>
    <p:sldId id="3644" r:id="rId7"/>
    <p:sldId id="3647" r:id="rId8"/>
    <p:sldId id="3642" r:id="rId9"/>
    <p:sldId id="3645" r:id="rId10"/>
    <p:sldId id="3643" r:id="rId11"/>
  </p:sldIdLst>
  <p:sldSz cx="12192000" cy="6858000"/>
  <p:notesSz cx="6781800" cy="9067800"/>
  <p:custDataLst>
    <p:tags r:id="rId1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ayouts" id="{D02DBE8F-28AF-407E-BEC7-141086916082}">
          <p14:sldIdLst>
            <p14:sldId id="3640"/>
            <p14:sldId id="3641"/>
            <p14:sldId id="3644"/>
            <p14:sldId id="3647"/>
            <p14:sldId id="3642"/>
            <p14:sldId id="3645"/>
            <p14:sldId id="3643"/>
          </p14:sldIdLst>
        </p14:section>
      </p14:sectionLst>
    </p:ext>
    <p:ext uri="{EFAFB233-063F-42B5-8137-9DF3F51BA10A}">
      <p15:sldGuideLst xmlns:p15="http://schemas.microsoft.com/office/powerpoint/2012/main">
        <p15:guide id="8" orient="horz" pos="232" userDrawn="1">
          <p15:clr>
            <a:srgbClr val="A4A3A4"/>
          </p15:clr>
        </p15:guide>
        <p15:guide id="9" pos="384" userDrawn="1">
          <p15:clr>
            <a:srgbClr val="A4A3A4"/>
          </p15:clr>
        </p15:guide>
        <p15:guide id="10" pos="7310" userDrawn="1">
          <p15:clr>
            <a:srgbClr val="A4A3A4"/>
          </p15:clr>
        </p15:guide>
        <p15:guide id="11" orient="horz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FD0F851-EC5A-4D38-B0AD-8093EC10F338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37" autoAdjust="0"/>
  </p:normalViewPr>
  <p:slideViewPr>
    <p:cSldViewPr showGuides="1">
      <p:cViewPr varScale="1">
        <p:scale>
          <a:sx n="61" d="100"/>
          <a:sy n="61" d="100"/>
        </p:scale>
        <p:origin x="108" y="678"/>
      </p:cViewPr>
      <p:guideLst>
        <p:guide orient="horz" pos="232"/>
        <p:guide pos="384"/>
        <p:guide pos="7310"/>
        <p:guide orient="horz" pos="3840"/>
      </p:guideLst>
    </p:cSldViewPr>
  </p:slideViewPr>
  <p:outlineViewPr>
    <p:cViewPr>
      <p:scale>
        <a:sx n="33" d="100"/>
        <a:sy n="33" d="100"/>
      </p:scale>
      <p:origin x="0" y="-291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92"/>
    </p:cViewPr>
  </p:sorterViewPr>
  <p:notesViewPr>
    <p:cSldViewPr showGuides="1">
      <p:cViewPr>
        <p:scale>
          <a:sx n="66" d="100"/>
          <a:sy n="66" d="100"/>
        </p:scale>
        <p:origin x="4230" y="51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64628E9-09A9-41A1-BA0F-64ED3F8EAB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69805" y="330019"/>
            <a:ext cx="4665689" cy="2142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/>
            </a:lvl1pPr>
          </a:lstStyle>
          <a:p>
            <a:r>
              <a:rPr lang="de-DE" sz="1000">
                <a:solidFill>
                  <a:schemeClr val="accent4"/>
                </a:solidFill>
              </a:rPr>
              <a:t>Deutsche Börse Group</a:t>
            </a:r>
            <a:endParaRPr lang="de-DE" sz="1000" dirty="0">
              <a:solidFill>
                <a:schemeClr val="accent4"/>
              </a:solidFill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4299F13-B674-4F0C-91D5-5A9F8600A5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455929" y="330019"/>
            <a:ext cx="854495" cy="214200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/>
            </a:lvl1pPr>
          </a:lstStyle>
          <a:p>
            <a:fld id="{D25618A5-924C-4919-B3F7-A19CADE3C783}" type="datetime1">
              <a:rPr lang="de-DE" sz="1000">
                <a:solidFill>
                  <a:schemeClr val="accent4"/>
                </a:solidFill>
              </a:rPr>
              <a:t>22.03.2022</a:t>
            </a:fld>
            <a:endParaRPr lang="de-DE" sz="1000" dirty="0">
              <a:solidFill>
                <a:schemeClr val="accent4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DBADF13-FAC5-4341-A983-76083E2135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69805" y="8532768"/>
            <a:ext cx="4665689" cy="214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/>
            </a:lvl1pPr>
          </a:lstStyle>
          <a:p>
            <a:r>
              <a:rPr lang="de-DE" sz="1000">
                <a:solidFill>
                  <a:schemeClr val="accent4"/>
                </a:solidFill>
              </a:rPr>
              <a:t>Title</a:t>
            </a:r>
            <a:endParaRPr lang="de-DE" sz="1000" dirty="0">
              <a:solidFill>
                <a:schemeClr val="accent4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1105283-9844-4FA4-8ED5-E398C5C496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455929" y="8532768"/>
            <a:ext cx="854495" cy="214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0689DB8B-FD84-473E-8D2A-AD8FDE25B74C}" type="slidenum">
              <a:rPr lang="de-DE" sz="1000">
                <a:solidFill>
                  <a:schemeClr val="accent4"/>
                </a:solidFill>
              </a:rPr>
              <a:t>‹#›</a:t>
            </a:fld>
            <a:endParaRPr lang="de-DE" sz="1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898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63550" y="1016000"/>
            <a:ext cx="5853113" cy="3294063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vert="horz" lIns="90562" tIns="45281" rIns="90562" bIns="45281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69805" y="4541463"/>
            <a:ext cx="5840619" cy="339286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endParaRPr lang="de-DE" dirty="0"/>
          </a:p>
        </p:txBody>
      </p:sp>
      <p:sp>
        <p:nvSpPr>
          <p:cNvPr id="12" name="Kopfzeilenplatzhalter 1">
            <a:extLst>
              <a:ext uri="{FF2B5EF4-FFF2-40B4-BE49-F238E27FC236}">
                <a16:creationId xmlns:a16="http://schemas.microsoft.com/office/drawing/2014/main" id="{CDE77945-2C43-4E69-B367-F2A3A4907B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69805" y="330019"/>
            <a:ext cx="4665689" cy="2142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000">
                <a:solidFill>
                  <a:schemeClr val="accent4"/>
                </a:solidFill>
              </a:defRPr>
            </a:lvl1pPr>
          </a:lstStyle>
          <a:p>
            <a:r>
              <a:rPr lang="de-DE"/>
              <a:t>Deutsche Börse Group</a:t>
            </a:r>
            <a:endParaRPr lang="de-DE" dirty="0"/>
          </a:p>
        </p:txBody>
      </p:sp>
      <p:sp>
        <p:nvSpPr>
          <p:cNvPr id="13" name="Datumsplatzhalter 2">
            <a:extLst>
              <a:ext uri="{FF2B5EF4-FFF2-40B4-BE49-F238E27FC236}">
                <a16:creationId xmlns:a16="http://schemas.microsoft.com/office/drawing/2014/main" id="{D605B87D-093E-4638-B5F7-4D2DC7CCFF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455929" y="330019"/>
            <a:ext cx="854495" cy="214200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000">
                <a:solidFill>
                  <a:schemeClr val="accent4"/>
                </a:solidFill>
              </a:defRPr>
            </a:lvl1pPr>
          </a:lstStyle>
          <a:p>
            <a:fld id="{F281821B-9323-4468-A4A2-A786705D1F60}" type="datetime1">
              <a:rPr lang="de-DE"/>
              <a:t>22.03.2022</a:t>
            </a:fld>
            <a:endParaRPr lang="de-DE" dirty="0"/>
          </a:p>
        </p:txBody>
      </p:sp>
      <p:sp>
        <p:nvSpPr>
          <p:cNvPr id="14" name="Fußzeilenplatzhalter 3">
            <a:extLst>
              <a:ext uri="{FF2B5EF4-FFF2-40B4-BE49-F238E27FC236}">
                <a16:creationId xmlns:a16="http://schemas.microsoft.com/office/drawing/2014/main" id="{F1B90531-857A-4D11-9FE8-6C1404300F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469805" y="8532768"/>
            <a:ext cx="4665689" cy="214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4"/>
                </a:solidFill>
              </a:defRPr>
            </a:lvl1pPr>
          </a:lstStyle>
          <a:p>
            <a:r>
              <a:rPr lang="de-DE"/>
              <a:t>Title</a:t>
            </a:r>
            <a:endParaRPr lang="de-DE" dirty="0"/>
          </a:p>
        </p:txBody>
      </p:sp>
      <p:sp>
        <p:nvSpPr>
          <p:cNvPr id="15" name="Foliennummernplatzhalter 4">
            <a:extLst>
              <a:ext uri="{FF2B5EF4-FFF2-40B4-BE49-F238E27FC236}">
                <a16:creationId xmlns:a16="http://schemas.microsoft.com/office/drawing/2014/main" id="{CD677A96-420C-4074-9CDC-01FE57A2AD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455929" y="8532768"/>
            <a:ext cx="854495" cy="214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accent4"/>
                </a:solidFill>
              </a:defRPr>
            </a:lvl1pPr>
          </a:lstStyle>
          <a:p>
            <a:fld id="{0689DB8B-FD84-473E-8D2A-AD8FDE25B74C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74215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16000" indent="-216000" algn="l" defTabSz="914400" rtl="0" eaLnBrk="1" latinLnBrk="0" hangingPunct="1"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32000" indent="-216000" algn="l" defTabSz="914400" rtl="0" eaLnBrk="1" latinLnBrk="0" hangingPunct="1"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648000" indent="-216000" algn="l" defTabSz="914400" rtl="0" eaLnBrk="1" latinLnBrk="0" hangingPunct="1"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64000" indent="-216000" algn="l" defTabSz="914400" rtl="0" eaLnBrk="1" latinLnBrk="0" hangingPunct="1"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080000" indent="-216000" algn="l" defTabSz="914400" rtl="0" eaLnBrk="1" latinLnBrk="0" hangingPunct="1"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080000" indent="-216000" algn="l" defTabSz="914400" rtl="0" eaLnBrk="1" latinLnBrk="0" hangingPunct="1"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1080000" indent="-216000" algn="l" defTabSz="914400" rtl="0" eaLnBrk="1" latinLnBrk="0" hangingPunct="1"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1080000" indent="-216000" algn="l" defTabSz="914400" rtl="0" eaLnBrk="1" latinLnBrk="0" hangingPunct="1"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3550" y="1016000"/>
            <a:ext cx="5853113" cy="32940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AA0812CD-A832-449D-9C72-FA773AE091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fld id="{4D041AF7-4ACA-471F-87B5-B0D63FA6AF92}" type="datetime1">
              <a:rPr lang="de-DE"/>
              <a:t>22.03.2022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6CF09D77-9A8F-42CB-B7C8-7C61DA5A0D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/>
              <a:t>Title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8FB15CA2-D2EB-48B7-8B54-268A464716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9DB8B-FD84-473E-8D2A-AD8FDE25B74C}" type="slidenum">
              <a:rPr lang="de-DE"/>
              <a:pPr/>
              <a:t>1</a:t>
            </a:fld>
            <a:endParaRPr lang="de-DE" dirty="0"/>
          </a:p>
        </p:txBody>
      </p:sp>
      <p:sp>
        <p:nvSpPr>
          <p:cNvPr id="11" name="Kopfzeilenplatzhalter 10">
            <a:extLst>
              <a:ext uri="{FF2B5EF4-FFF2-40B4-BE49-F238E27FC236}">
                <a16:creationId xmlns:a16="http://schemas.microsoft.com/office/drawing/2014/main" id="{A9BD0DA7-F8B9-44C3-8CC8-C24DA345F46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DE"/>
              <a:t>Deutsche Börse Group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843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4" Type="http://schemas.openxmlformats.org/officeDocument/2006/relationships/image" Target="../media/image4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4" Type="http://schemas.openxmlformats.org/officeDocument/2006/relationships/image" Target="../media/image4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4" Type="http://schemas.openxmlformats.org/officeDocument/2006/relationships/image" Target="../media/image4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4" Type="http://schemas.openxmlformats.org/officeDocument/2006/relationships/image" Target="../media/image4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4" Type="http://schemas.openxmlformats.org/officeDocument/2006/relationships/image" Target="../media/image4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4" Type="http://schemas.openxmlformats.org/officeDocument/2006/relationships/image" Target="../media/image4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Relationship Id="rId4" Type="http://schemas.openxmlformats.org/officeDocument/2006/relationships/image" Target="../media/image4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Relationship Id="rId4" Type="http://schemas.openxmlformats.org/officeDocument/2006/relationships/image" Target="../media/image4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Relationship Id="rId4" Type="http://schemas.openxmlformats.org/officeDocument/2006/relationships/image" Target="../media/image4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Relationship Id="rId4" Type="http://schemas.openxmlformats.org/officeDocument/2006/relationships/image" Target="../media/image4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Relationship Id="rId4" Type="http://schemas.openxmlformats.org/officeDocument/2006/relationships/image" Target="../media/image4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Relationship Id="rId4" Type="http://schemas.openxmlformats.org/officeDocument/2006/relationships/image" Target="../media/image4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Relationship Id="rId4" Type="http://schemas.openxmlformats.org/officeDocument/2006/relationships/image" Target="../media/image4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Relationship Id="rId4" Type="http://schemas.openxmlformats.org/officeDocument/2006/relationships/image" Target="../media/image4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Relationship Id="rId4" Type="http://schemas.openxmlformats.org/officeDocument/2006/relationships/image" Target="../media/image4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Relationship Id="rId4" Type="http://schemas.openxmlformats.org/officeDocument/2006/relationships/image" Target="../media/image4.em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image" Target="../media/image3.sv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Relationship Id="rId6" Type="http://schemas.openxmlformats.org/officeDocument/2006/relationships/image" Target="../media/image2.png"/><Relationship Id="rId5" Type="http://schemas.openxmlformats.org/officeDocument/2006/relationships/image" Target="../media/image9.emf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image" Target="../media/image3.sv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2.xml"/><Relationship Id="rId6" Type="http://schemas.openxmlformats.org/officeDocument/2006/relationships/image" Target="../media/image2.png"/><Relationship Id="rId5" Type="http://schemas.openxmlformats.org/officeDocument/2006/relationships/image" Target="../media/image9.emf"/><Relationship Id="rId4" Type="http://schemas.openxmlformats.org/officeDocument/2006/relationships/image" Target="../media/image4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3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image" Target="../media/image3.sv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4.xml"/><Relationship Id="rId6" Type="http://schemas.openxmlformats.org/officeDocument/2006/relationships/image" Target="../media/image2.png"/><Relationship Id="rId5" Type="http://schemas.openxmlformats.org/officeDocument/2006/relationships/image" Target="../media/image9.emf"/><Relationship Id="rId4" Type="http://schemas.openxmlformats.org/officeDocument/2006/relationships/image" Target="../media/image4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5.xml"/><Relationship Id="rId4" Type="http://schemas.openxmlformats.org/officeDocument/2006/relationships/image" Target="../media/image4.emf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6.xml"/><Relationship Id="rId4" Type="http://schemas.openxmlformats.org/officeDocument/2006/relationships/image" Target="../media/image4.emf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7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4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4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 |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4BEAD5F2-747E-41AF-BC6A-51FD86687F5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gray">
          <a:xfrm>
            <a:off x="2856000" y="2908276"/>
            <a:ext cx="6480000" cy="104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81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|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B1D23C85-731B-4E5C-8084-B011A3177A1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285991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B1D23C85-731B-4E5C-8084-B011A3177A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7CC918-2B9B-4962-B282-A1B2E4A3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9221773" y="6381352"/>
            <a:ext cx="2382839" cy="21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2B3C68-81BD-40FE-A8DF-495E16B75192}" type="datetime1">
              <a:rPr lang="en-US"/>
              <a:pPr/>
              <a:t>3/22/2022</a:t>
            </a:fld>
            <a:endParaRPr lang="en-US" sz="90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0876D4-6CA0-4B4D-9189-1A1F7EB0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587388" y="6381352"/>
            <a:ext cx="1928413" cy="1384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accent4"/>
                </a:solidFill>
              </a:rPr>
              <a:t>Deutsche Börse Group</a:t>
            </a:r>
            <a:endParaRPr lang="en-US" sz="900" dirty="0">
              <a:solidFill>
                <a:schemeClr val="accent4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F790DC-3392-42D2-A3F7-B31765189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2C9EDE-4A13-4E4A-9EAA-A59A97CC9CE2}" type="slidenum">
              <a:rPr lang="en-US"/>
              <a:pPr/>
              <a:t>‹#›</a:t>
            </a:fld>
            <a:endParaRPr lang="en-US" sz="900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1C149DD-8B9F-499F-9F9D-D3C010AB07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87388" y="1916832"/>
            <a:ext cx="7776430" cy="1584000"/>
          </a:xfrm>
        </p:spPr>
        <p:txBody>
          <a:bodyPr vert="horz"/>
          <a:lstStyle>
            <a:lvl1pPr>
              <a:lnSpc>
                <a:spcPct val="100000"/>
              </a:lnSpc>
              <a:defRPr sz="3800" b="1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1 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4774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|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FB81342F-81E0-41A9-B071-A30AB313963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064094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FB81342F-81E0-41A9-B071-A30AB31396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1FE0EF-965B-46CD-A9F1-81016612E54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9221773" y="6381352"/>
            <a:ext cx="2382839" cy="21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CDDE05-5A3D-49C2-A8DB-0E3F8B925AE5}" type="datetime1">
              <a:rPr lang="en-GB" noProof="0"/>
              <a:t>22/03/2022</a:t>
            </a:fld>
            <a:endParaRPr lang="en-GB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E1539D-5854-4F90-8453-6AD85C1D4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587388" y="6381352"/>
            <a:ext cx="1928413" cy="1384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>
                <a:solidFill>
                  <a:schemeClr val="accent4"/>
                </a:solidFill>
              </a:rPr>
              <a:t>Deutsche Börse Group</a:t>
            </a:r>
            <a:endParaRPr lang="en-GB" noProof="0" dirty="0">
              <a:solidFill>
                <a:schemeClr val="accent4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10A4C5-9961-4FD8-BE55-7E0CE44D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2C9EDE-4A13-4E4A-9EAA-A59A97CC9CE2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82AB920-CA5E-4FE8-A308-D92107FA94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87388" y="1916832"/>
            <a:ext cx="7776430" cy="1584000"/>
          </a:xfrm>
        </p:spPr>
        <p:txBody>
          <a:bodyPr vert="horz"/>
          <a:lstStyle>
            <a:lvl1pPr>
              <a:lnSpc>
                <a:spcPct val="100000"/>
              </a:lnSpc>
              <a:defRPr sz="3800" b="1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1 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6946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|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0D1D5118-986B-4635-9D6B-8CA6D3F1432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868454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0D1D5118-986B-4635-9D6B-8CA6D3F143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611C4D44-4894-4762-BD1D-9C1B678495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4115780" cy="6858000"/>
          </a:xfrm>
          <a:solidFill>
            <a:schemeClr val="bg2"/>
          </a:solidFill>
        </p:spPr>
        <p:txBody>
          <a:bodyPr lIns="6912000" tIns="0" rIns="1368000" anchor="ctr" anchorCtr="0"/>
          <a:lstStyle>
            <a:lvl1pPr>
              <a:defRPr sz="1200">
                <a:solidFill>
                  <a:schemeClr val="accent4"/>
                </a:solidFill>
              </a:defRPr>
            </a:lvl1pPr>
            <a:lvl2pPr marL="0" indent="0">
              <a:buFontTx/>
              <a:buNone/>
              <a:defRPr sz="1200"/>
            </a:lvl2pPr>
            <a:lvl3pPr marL="0" indent="0">
              <a:buFontTx/>
              <a:buNone/>
              <a:defRPr sz="1200"/>
            </a:lvl3pPr>
            <a:lvl4pPr marL="0" indent="0">
              <a:buFontTx/>
              <a:buNone/>
              <a:tabLst/>
              <a:defRPr sz="1200"/>
            </a:lvl4pPr>
            <a:lvl5pPr marL="0" indent="0">
              <a:buFontTx/>
              <a:buNone/>
              <a:defRPr sz="1200"/>
            </a:lvl5pPr>
            <a:lvl6pPr marL="0" indent="0">
              <a:buFontTx/>
              <a:buNone/>
              <a:defRPr sz="1200"/>
            </a:lvl6pPr>
            <a:lvl7pPr marL="0" indent="0">
              <a:buFontTx/>
              <a:buNone/>
              <a:defRPr sz="1200"/>
            </a:lvl7pPr>
            <a:lvl8pPr marL="0" indent="0">
              <a:buFontTx/>
              <a:buNone/>
              <a:defRPr sz="1200"/>
            </a:lvl8pPr>
            <a:lvl9pPr marL="0" indent="0">
              <a:buFontTx/>
              <a:buNone/>
              <a:defRPr sz="1200"/>
            </a:lvl9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8" name="Titel 11">
            <a:extLst>
              <a:ext uri="{FF2B5EF4-FFF2-40B4-BE49-F238E27FC236}">
                <a16:creationId xmlns:a16="http://schemas.microsoft.com/office/drawing/2014/main" id="{3060036C-2095-4A53-9B7E-38866F624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059996" y="1917303"/>
            <a:ext cx="4428274" cy="1476164"/>
          </a:xfrm>
          <a:noFill/>
        </p:spPr>
        <p:txBody>
          <a:bodyPr vert="horz" wrap="square" lIns="0" tIns="0" rIns="0" bIns="0" anchor="t" anchorCtr="0">
            <a:noAutofit/>
          </a:bodyPr>
          <a:lstStyle>
            <a:lvl1pPr>
              <a:lnSpc>
                <a:spcPct val="90000"/>
              </a:lnSpc>
              <a:tabLst/>
              <a:defRPr sz="3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Name </a:t>
            </a:r>
            <a:br>
              <a:rPr lang="en-GB" noProof="0" dirty="0"/>
            </a:br>
            <a:r>
              <a:rPr lang="en-GB" noProof="0" dirty="0"/>
              <a:t>of Chapter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BA87372-FAB3-4917-AC66-D5A5B55434B7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gray">
          <a:xfrm>
            <a:off x="9221773" y="6381352"/>
            <a:ext cx="2382839" cy="21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2B3C68-81BD-40FE-A8DF-495E16B75192}" type="datetime1">
              <a:rPr lang="en-US"/>
              <a:pPr/>
              <a:t>3/22/2022</a:t>
            </a:fld>
            <a:endParaRPr lang="en-US" sz="900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760EB93-619B-49A7-AE25-B651A726027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gray">
          <a:xfrm>
            <a:off x="587388" y="6381352"/>
            <a:ext cx="1928413" cy="1384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accent4"/>
                </a:solidFill>
              </a:rPr>
              <a:t>Deutsche Börse Group</a:t>
            </a:r>
            <a:endParaRPr lang="en-US" sz="900" dirty="0">
              <a:solidFill>
                <a:schemeClr val="accent4"/>
              </a:solidFill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030CD8D-F6FC-4FF8-BEB4-E0243D16639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2C9EDE-4A13-4E4A-9EAA-A59A97CC9CE2}" type="slidenum">
              <a:rPr lang="en-US"/>
              <a:pPr/>
              <a:t>‹#›</a:t>
            </a:fld>
            <a:endParaRPr lang="en-US" sz="90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D6531A4-970B-4521-9DFA-314EA33AB86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5051884" y="1556792"/>
            <a:ext cx="863600" cy="1836737"/>
          </a:xfrm>
        </p:spPr>
        <p:txBody>
          <a:bodyPr tIns="108000"/>
          <a:lstStyle>
            <a:lvl1pPr marL="0" indent="0">
              <a:buFont typeface="Arial" panose="020B0604020202020204" pitchFamily="34" charset="0"/>
              <a:buNone/>
              <a:defRPr sz="9500" b="1">
                <a:solidFill>
                  <a:schemeClr val="accent1"/>
                </a:solidFill>
              </a:defRPr>
            </a:lvl1pPr>
            <a:lvl2pPr marL="0" indent="0">
              <a:buNone/>
              <a:defRPr sz="10000" b="1">
                <a:solidFill>
                  <a:schemeClr val="accent1"/>
                </a:solidFill>
              </a:defRPr>
            </a:lvl2pPr>
            <a:lvl3pPr marL="216000" indent="0">
              <a:buNone/>
              <a:defRPr sz="10000" b="1">
                <a:solidFill>
                  <a:schemeClr val="accent1"/>
                </a:solidFill>
              </a:defRPr>
            </a:lvl3pPr>
            <a:lvl4pPr marL="432000" indent="0">
              <a:buNone/>
              <a:defRPr sz="10000" b="1">
                <a:solidFill>
                  <a:schemeClr val="accent1"/>
                </a:solidFill>
              </a:defRPr>
            </a:lvl4pPr>
            <a:lvl5pPr marL="648000" indent="0">
              <a:buNone/>
              <a:defRPr sz="10000" b="1">
                <a:solidFill>
                  <a:schemeClr val="accent1"/>
                </a:solidFill>
              </a:defRPr>
            </a:lvl5pPr>
            <a:lvl6pPr marL="648000" indent="0">
              <a:buNone/>
              <a:defRPr sz="10000" b="1">
                <a:solidFill>
                  <a:schemeClr val="accent1"/>
                </a:solidFill>
              </a:defRPr>
            </a:lvl6pPr>
            <a:lvl7pPr marL="648000" indent="0">
              <a:buNone/>
              <a:defRPr sz="10000" b="1">
                <a:solidFill>
                  <a:schemeClr val="accent1"/>
                </a:solidFill>
              </a:defRPr>
            </a:lvl7pPr>
            <a:lvl8pPr marL="648000" indent="0">
              <a:buNone/>
              <a:defRPr sz="10000" b="1">
                <a:solidFill>
                  <a:schemeClr val="accent1"/>
                </a:solidFill>
              </a:defRPr>
            </a:lvl8pPr>
            <a:lvl9pPr marL="648000" indent="0">
              <a:buNone/>
              <a:defRPr sz="10000" b="1">
                <a:solidFill>
                  <a:schemeClr val="accent1"/>
                </a:solidFill>
              </a:defRPr>
            </a:lvl9pPr>
          </a:lstStyle>
          <a:p>
            <a:pPr lvl="0"/>
            <a:r>
              <a:rPr lang="en-GB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105826968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| Picture 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0D1D5118-986B-4635-9D6B-8CA6D3F1432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26705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0D1D5118-986B-4635-9D6B-8CA6D3F143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611C4D44-4894-4762-BD1D-9C1B678495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chemeClr val="bg2"/>
          </a:solidFill>
        </p:spPr>
        <p:txBody>
          <a:bodyPr lIns="6912000" tIns="0" rIns="1368000" anchor="ctr" anchorCtr="0"/>
          <a:lstStyle>
            <a:lvl1pPr>
              <a:defRPr sz="1200">
                <a:solidFill>
                  <a:schemeClr val="accent4"/>
                </a:solidFill>
              </a:defRPr>
            </a:lvl1pPr>
            <a:lvl2pPr marL="0" indent="0">
              <a:buFontTx/>
              <a:buNone/>
              <a:defRPr sz="1200"/>
            </a:lvl2pPr>
            <a:lvl3pPr marL="0" indent="0">
              <a:buFontTx/>
              <a:buNone/>
              <a:defRPr sz="1200"/>
            </a:lvl3pPr>
            <a:lvl4pPr marL="0" indent="0">
              <a:buFontTx/>
              <a:buNone/>
              <a:tabLst/>
              <a:defRPr sz="1200"/>
            </a:lvl4pPr>
            <a:lvl5pPr marL="0" indent="0">
              <a:buFontTx/>
              <a:buNone/>
              <a:defRPr sz="1200"/>
            </a:lvl5pPr>
            <a:lvl6pPr marL="0" indent="0">
              <a:buFontTx/>
              <a:buNone/>
              <a:defRPr sz="1200"/>
            </a:lvl6pPr>
            <a:lvl7pPr marL="0" indent="0">
              <a:buFontTx/>
              <a:buNone/>
              <a:defRPr sz="1200"/>
            </a:lvl7pPr>
            <a:lvl8pPr marL="0" indent="0">
              <a:buFontTx/>
              <a:buNone/>
              <a:defRPr sz="1200"/>
            </a:lvl8pPr>
            <a:lvl9pPr marL="0" indent="0">
              <a:buFontTx/>
              <a:buNone/>
              <a:defRPr sz="1200"/>
            </a:lvl9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8" name="Titel 11">
            <a:extLst>
              <a:ext uri="{FF2B5EF4-FFF2-40B4-BE49-F238E27FC236}">
                <a16:creationId xmlns:a16="http://schemas.microsoft.com/office/drawing/2014/main" id="{3060036C-2095-4A53-9B7E-38866F624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87375" y="1916113"/>
            <a:ext cx="7524849" cy="1332867"/>
          </a:xfrm>
          <a:noFill/>
        </p:spPr>
        <p:txBody>
          <a:bodyPr vert="horz" wrap="square" lIns="0" tIns="0" rIns="0" bIns="0" anchor="t" anchorCtr="0">
            <a:noAutofit/>
          </a:bodyPr>
          <a:lstStyle>
            <a:lvl1pPr>
              <a:lnSpc>
                <a:spcPct val="90000"/>
              </a:lnSpc>
              <a:tabLst/>
              <a:defRPr sz="3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1 Name of Chapter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BA87372-FAB3-4917-AC66-D5A5B55434B7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gray">
          <a:xfrm>
            <a:off x="9221773" y="6381352"/>
            <a:ext cx="2382839" cy="21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2B3C68-81BD-40FE-A8DF-495E16B75192}" type="datetime1">
              <a:rPr lang="en-US"/>
              <a:pPr/>
              <a:t>3/22/2022</a:t>
            </a:fld>
            <a:endParaRPr lang="en-US" sz="900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760EB93-619B-49A7-AE25-B651A726027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gray">
          <a:xfrm>
            <a:off x="587388" y="6381352"/>
            <a:ext cx="1928413" cy="1384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accent4"/>
                </a:solidFill>
              </a:rPr>
              <a:t>Deutsche Börse Group</a:t>
            </a:r>
            <a:endParaRPr lang="en-US" sz="900" dirty="0">
              <a:solidFill>
                <a:schemeClr val="accent4"/>
              </a:solidFill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030CD8D-F6FC-4FF8-BEB4-E0243D16639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2C9EDE-4A13-4E4A-9EAA-A59A97CC9CE2}" type="slidenum">
              <a:rPr lang="en-US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91463947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| Picture Big |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0D1D5118-986B-4635-9D6B-8CA6D3F1432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228680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0D1D5118-986B-4635-9D6B-8CA6D3F143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611C4D44-4894-4762-BD1D-9C1B678495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chemeClr val="bg2"/>
          </a:solidFill>
        </p:spPr>
        <p:txBody>
          <a:bodyPr lIns="6912000" tIns="0" rIns="1368000" anchor="ctr" anchorCtr="0"/>
          <a:lstStyle>
            <a:lvl1pPr>
              <a:defRPr sz="1200">
                <a:solidFill>
                  <a:schemeClr val="accent4"/>
                </a:solidFill>
              </a:defRPr>
            </a:lvl1pPr>
            <a:lvl2pPr marL="0" indent="0">
              <a:buFontTx/>
              <a:buNone/>
              <a:defRPr sz="1200"/>
            </a:lvl2pPr>
            <a:lvl3pPr marL="0" indent="0">
              <a:buFontTx/>
              <a:buNone/>
              <a:defRPr sz="1200"/>
            </a:lvl3pPr>
            <a:lvl4pPr marL="0" indent="0">
              <a:buFontTx/>
              <a:buNone/>
              <a:tabLst/>
              <a:defRPr sz="1200"/>
            </a:lvl4pPr>
            <a:lvl5pPr marL="0" indent="0">
              <a:buFontTx/>
              <a:buNone/>
              <a:defRPr sz="1200"/>
            </a:lvl5pPr>
            <a:lvl6pPr marL="0" indent="0">
              <a:buFontTx/>
              <a:buNone/>
              <a:defRPr sz="1200"/>
            </a:lvl6pPr>
            <a:lvl7pPr marL="0" indent="0">
              <a:buFontTx/>
              <a:buNone/>
              <a:defRPr sz="1200"/>
            </a:lvl7pPr>
            <a:lvl8pPr marL="0" indent="0">
              <a:buFontTx/>
              <a:buNone/>
              <a:defRPr sz="1200"/>
            </a:lvl8pPr>
            <a:lvl9pPr marL="0" indent="0">
              <a:buFontTx/>
              <a:buNone/>
              <a:defRPr sz="1200"/>
            </a:lvl9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8" name="Titel 11">
            <a:extLst>
              <a:ext uri="{FF2B5EF4-FFF2-40B4-BE49-F238E27FC236}">
                <a16:creationId xmlns:a16="http://schemas.microsoft.com/office/drawing/2014/main" id="{3060036C-2095-4A53-9B7E-38866F624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2191999" cy="6858000"/>
          </a:xfrm>
          <a:solidFill>
            <a:schemeClr val="accent1">
              <a:alpha val="60000"/>
            </a:schemeClr>
          </a:solidFill>
        </p:spPr>
        <p:txBody>
          <a:bodyPr vert="horz" wrap="square" lIns="576000" tIns="1908000" rIns="720000" bIns="0" anchor="t" anchorCtr="0">
            <a:noAutofit/>
          </a:bodyPr>
          <a:lstStyle>
            <a:lvl1pPr>
              <a:lnSpc>
                <a:spcPct val="90000"/>
              </a:lnSpc>
              <a:tabLst/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1 Name of Chapter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BA87372-FAB3-4917-AC66-D5A5B55434B7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gray">
          <a:xfrm>
            <a:off x="9221773" y="6381352"/>
            <a:ext cx="2382839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2B3C68-81BD-40FE-A8DF-495E16B75192}" type="datetime1">
              <a:rPr lang="en-US"/>
              <a:pPr/>
              <a:t>3/22/2022</a:t>
            </a:fld>
            <a:endParaRPr lang="en-US" sz="900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760EB93-619B-49A7-AE25-B651A726027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gray">
          <a:xfrm>
            <a:off x="587388" y="6381352"/>
            <a:ext cx="1928413" cy="1384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chemeClr val="accent4"/>
                </a:solidFill>
              </a:rPr>
              <a:t>Deutsche Börse Group</a:t>
            </a:r>
            <a:endParaRPr lang="en-US" sz="900" dirty="0">
              <a:solidFill>
                <a:schemeClr val="accent4"/>
              </a:solidFill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030CD8D-F6FC-4FF8-BEB4-E0243D16639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C9EDE-4A13-4E4A-9EAA-A59A97CC9CE2}" type="slidenum">
              <a:rPr lang="en-US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68365669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| Picture Big |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0D1D5118-986B-4635-9D6B-8CA6D3F1432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648074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0D1D5118-986B-4635-9D6B-8CA6D3F143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611C4D44-4894-4762-BD1D-9C1B678495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chemeClr val="bg2"/>
          </a:solidFill>
        </p:spPr>
        <p:txBody>
          <a:bodyPr lIns="6912000" tIns="0" rIns="1368000" anchor="ctr" anchorCtr="0"/>
          <a:lstStyle>
            <a:lvl1pPr>
              <a:defRPr sz="1200">
                <a:solidFill>
                  <a:schemeClr val="accent4"/>
                </a:solidFill>
              </a:defRPr>
            </a:lvl1pPr>
            <a:lvl2pPr marL="0" indent="0">
              <a:buFontTx/>
              <a:buNone/>
              <a:defRPr sz="1200"/>
            </a:lvl2pPr>
            <a:lvl3pPr marL="0" indent="0">
              <a:buFontTx/>
              <a:buNone/>
              <a:defRPr sz="1200"/>
            </a:lvl3pPr>
            <a:lvl4pPr marL="0" indent="0">
              <a:buFontTx/>
              <a:buNone/>
              <a:tabLst/>
              <a:defRPr sz="1200"/>
            </a:lvl4pPr>
            <a:lvl5pPr marL="0" indent="0">
              <a:buFontTx/>
              <a:buNone/>
              <a:defRPr sz="1200"/>
            </a:lvl5pPr>
            <a:lvl6pPr marL="0" indent="0">
              <a:buFontTx/>
              <a:buNone/>
              <a:defRPr sz="1200"/>
            </a:lvl6pPr>
            <a:lvl7pPr marL="0" indent="0">
              <a:buFontTx/>
              <a:buNone/>
              <a:defRPr sz="1200"/>
            </a:lvl7pPr>
            <a:lvl8pPr marL="0" indent="0">
              <a:buFontTx/>
              <a:buNone/>
              <a:defRPr sz="1200"/>
            </a:lvl8pPr>
            <a:lvl9pPr marL="0" indent="0">
              <a:buFontTx/>
              <a:buNone/>
              <a:defRPr sz="1200"/>
            </a:lvl9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8" name="Titel 11">
            <a:extLst>
              <a:ext uri="{FF2B5EF4-FFF2-40B4-BE49-F238E27FC236}">
                <a16:creationId xmlns:a16="http://schemas.microsoft.com/office/drawing/2014/main" id="{3060036C-2095-4A53-9B7E-38866F624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2191999" cy="6858000"/>
          </a:xfrm>
          <a:solidFill>
            <a:schemeClr val="bg1">
              <a:alpha val="80000"/>
            </a:schemeClr>
          </a:solidFill>
        </p:spPr>
        <p:txBody>
          <a:bodyPr vert="horz" wrap="square" lIns="576000" tIns="1908000" rIns="720000" bIns="0" anchor="t" anchorCtr="0">
            <a:noAutofit/>
          </a:bodyPr>
          <a:lstStyle>
            <a:lvl1pPr>
              <a:lnSpc>
                <a:spcPct val="90000"/>
              </a:lnSpc>
              <a:tabLst/>
              <a:defRPr sz="3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1 Name of Chapter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BA87372-FAB3-4917-AC66-D5A5B55434B7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gray">
          <a:xfrm>
            <a:off x="9221773" y="6381352"/>
            <a:ext cx="2382839" cy="21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2B3C68-81BD-40FE-A8DF-495E16B75192}" type="datetime1">
              <a:rPr lang="en-US"/>
              <a:pPr/>
              <a:t>3/22/2022</a:t>
            </a:fld>
            <a:endParaRPr lang="en-US" sz="900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760EB93-619B-49A7-AE25-B651A726027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gray">
          <a:xfrm>
            <a:off x="587388" y="6381352"/>
            <a:ext cx="1928413" cy="1384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accent4"/>
                </a:solidFill>
              </a:rPr>
              <a:t>Deutsche Börse Group</a:t>
            </a:r>
            <a:endParaRPr lang="en-US" sz="900" dirty="0">
              <a:solidFill>
                <a:schemeClr val="accent4"/>
              </a:solidFill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030CD8D-F6FC-4FF8-BEB4-E0243D16639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2C9EDE-4A13-4E4A-9EAA-A59A97CC9CE2}" type="slidenum">
              <a:rPr lang="en-US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36112939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3FB6B354-D26F-4CA3-8423-CEC7A748C45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778388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3FB6B354-D26F-4CA3-8423-CEC7A748C4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1520C82C-C608-4908-8693-7A25B3D09F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E60B3DF5-A017-44F8-B089-C048DCA5014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 bwMode="gray">
          <a:xfrm>
            <a:off x="587376" y="1916113"/>
            <a:ext cx="11017250" cy="421322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2B3D16E-414A-4060-BC94-84535C0165F6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fld id="{43A52EAA-C0DA-43EC-A254-B583DCE3ECD0}" type="datetime1">
              <a:rPr lang="en-GB" noProof="0"/>
              <a:t>22/03/2022</a:t>
            </a:fld>
            <a:endParaRPr lang="en-GB" noProof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3CC806EC-DFB2-43BD-A821-744770D5D3A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r>
              <a:rPr lang="en-GB">
                <a:solidFill>
                  <a:schemeClr val="accent4"/>
                </a:solidFill>
              </a:rPr>
              <a:t>Deutsche Börse Group</a:t>
            </a:r>
            <a:endParaRPr lang="en-GB" noProof="0" dirty="0">
              <a:solidFill>
                <a:schemeClr val="accent4"/>
              </a:solidFill>
            </a:endParaRP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60D78AD3-49B2-42FE-A559-BEA23650DF0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672C9EDE-4A13-4E4A-9EAA-A59A97CC9CE2}" type="slidenum">
              <a:rPr lang="en-GB" noProof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69407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71">
          <p15:clr>
            <a:srgbClr val="F26B43"/>
          </p15:clr>
        </p15:guide>
        <p15:guide id="2" pos="7310">
          <p15:clr>
            <a:srgbClr val="F26B43"/>
          </p15:clr>
        </p15:guide>
        <p15:guide id="3" pos="370">
          <p15:clr>
            <a:srgbClr val="F26B43"/>
          </p15:clr>
        </p15:guide>
        <p15:guide id="6" orient="horz" pos="232">
          <p15:clr>
            <a:srgbClr val="F26B43"/>
          </p15:clr>
        </p15:guide>
        <p15:guide id="8" orient="horz" pos="935">
          <p15:clr>
            <a:srgbClr val="F26B43"/>
          </p15:clr>
        </p15:guide>
        <p15:guide id="9" orient="horz" pos="3861">
          <p15:clr>
            <a:srgbClr val="F26B43"/>
          </p15:clr>
        </p15:guide>
        <p15:guide id="10" orient="horz" pos="1207">
          <p15:clr>
            <a:srgbClr val="F26B43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10300226-7C90-44B8-96E6-83685D5EEA0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17319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10300226-7C90-44B8-96E6-83685D5EEA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1520C82C-C608-4908-8693-7A25B3D09F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19A81872-AC37-45B0-9928-42A9B241C55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 bwMode="gray">
          <a:xfrm>
            <a:off x="587374" y="1916583"/>
            <a:ext cx="5400675" cy="4213226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A1F12F7-2CA6-4D25-8661-804DEF3F834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 bwMode="gray">
          <a:xfrm>
            <a:off x="6203950" y="1916112"/>
            <a:ext cx="5400675" cy="4213225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6357D8E-21FB-46CE-89F1-5BD166A76C7B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C24879A4-4E04-4E6F-B707-A51D3C31DF30}" type="datetime1">
              <a:rPr lang="en-GB" noProof="0"/>
              <a:t>22/03/2022</a:t>
            </a:fld>
            <a:endParaRPr lang="en-GB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7B2E10-70D1-43FD-A041-B83D11899FDF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r>
              <a:rPr lang="en-GB">
                <a:solidFill>
                  <a:schemeClr val="accent4"/>
                </a:solidFill>
              </a:rPr>
              <a:t>Deutsche Börse Group</a:t>
            </a:r>
            <a:endParaRPr lang="en-GB" noProof="0" dirty="0">
              <a:solidFill>
                <a:schemeClr val="accent4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A86162-C255-4010-8EC8-46ECEDD644D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fld id="{672C9EDE-4A13-4E4A-9EAA-A59A97CC9CE2}" type="slidenum">
              <a:rPr lang="en-GB" noProof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393170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72">
          <p15:clr>
            <a:srgbClr val="F26B43"/>
          </p15:clr>
        </p15:guide>
        <p15:guide id="2" pos="3908">
          <p15:clr>
            <a:srgbClr val="F26B43"/>
          </p15:clr>
        </p15:guide>
        <p15:guide id="3" pos="370">
          <p15:clr>
            <a:srgbClr val="F26B43"/>
          </p15:clr>
        </p15:guide>
        <p15:guide id="4" pos="7310">
          <p15:clr>
            <a:srgbClr val="F26B43"/>
          </p15:clr>
        </p15:guide>
        <p15:guide id="5" orient="horz" pos="1071">
          <p15:clr>
            <a:srgbClr val="F26B43"/>
          </p15:clr>
        </p15:guide>
        <p15:guide id="6" orient="horz" pos="3861">
          <p15:clr>
            <a:srgbClr val="F26B43"/>
          </p15:clr>
        </p15:guide>
        <p15:guide id="7" orient="horz" pos="1207">
          <p15:clr>
            <a:srgbClr val="F26B43"/>
          </p15:clr>
        </p15:guide>
        <p15:guide id="8" orient="horz" pos="232">
          <p15:clr>
            <a:srgbClr val="F26B43"/>
          </p15:clr>
        </p15:guide>
        <p15:guide id="9" orient="horz" pos="935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5FC76ECB-32CB-400C-8363-6129F9AFE88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858935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5FC76ECB-32CB-400C-8363-6129F9AFE8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1520C82C-C608-4908-8693-7A25B3D09F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16AD052E-8012-4835-9892-599D5CAFCC84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 bwMode="gray">
          <a:xfrm>
            <a:off x="587374" y="1916584"/>
            <a:ext cx="3529014" cy="421322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4"/>
            <a:endParaRPr lang="en-GB" noProof="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4E953B2-D72D-4578-939D-BC8A4FF7FE17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 bwMode="gray">
          <a:xfrm>
            <a:off x="8075613" y="1916113"/>
            <a:ext cx="3528999" cy="421322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4"/>
            <a:endParaRPr lang="en-GB" noProof="0" dirty="0"/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8F94276C-FF43-433B-8FDC-C87F7B8A3A3E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 bwMode="gray">
          <a:xfrm>
            <a:off x="4332289" y="1916584"/>
            <a:ext cx="3527424" cy="421322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4"/>
            <a:endParaRPr lang="en-GB" noProof="0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6A35E5A-B454-4B24-A414-65722C43591D}"/>
              </a:ext>
            </a:extLst>
          </p:cNvPr>
          <p:cNvSpPr>
            <a:spLocks noGrp="1"/>
          </p:cNvSpPr>
          <p:nvPr>
            <p:ph type="dt" sz="half" idx="25"/>
          </p:nvPr>
        </p:nvSpPr>
        <p:spPr bwMode="gray"/>
        <p:txBody>
          <a:bodyPr/>
          <a:lstStyle/>
          <a:p>
            <a:fld id="{6CDF9EFD-591A-4706-857F-1875C7FC42E9}" type="datetime1">
              <a:rPr lang="en-GB" noProof="0"/>
              <a:t>22/03/2022</a:t>
            </a:fld>
            <a:endParaRPr lang="en-GB" noProof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B82906B0-826B-4802-AB57-FEA612A14A5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 bwMode="gray"/>
        <p:txBody>
          <a:bodyPr/>
          <a:lstStyle/>
          <a:p>
            <a:r>
              <a:rPr lang="en-GB">
                <a:solidFill>
                  <a:schemeClr val="accent4"/>
                </a:solidFill>
              </a:rPr>
              <a:t>Deutsche Börse Group</a:t>
            </a:r>
            <a:endParaRPr lang="en-GB" noProof="0" dirty="0">
              <a:solidFill>
                <a:schemeClr val="accent4"/>
              </a:solidFill>
            </a:endParaRP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D1429482-32B6-41C3-8AAB-6B1D238FF0E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 bwMode="gray"/>
        <p:txBody>
          <a:bodyPr/>
          <a:lstStyle/>
          <a:p>
            <a:fld id="{672C9EDE-4A13-4E4A-9EAA-A59A97CC9CE2}" type="slidenum">
              <a:rPr lang="en-GB" noProof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94045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29">
          <p15:clr>
            <a:srgbClr val="F26B43"/>
          </p15:clr>
        </p15:guide>
        <p15:guide id="2" pos="2593">
          <p15:clr>
            <a:srgbClr val="F26B43"/>
          </p15:clr>
        </p15:guide>
        <p15:guide id="3" pos="4951">
          <p15:clr>
            <a:srgbClr val="F26B43"/>
          </p15:clr>
        </p15:guide>
        <p15:guide id="4" pos="5087">
          <p15:clr>
            <a:srgbClr val="F26B43"/>
          </p15:clr>
        </p15:guide>
        <p15:guide id="5" orient="horz" pos="1071">
          <p15:clr>
            <a:srgbClr val="F26B43"/>
          </p15:clr>
        </p15:guide>
        <p15:guide id="6" orient="horz" pos="3861">
          <p15:clr>
            <a:srgbClr val="F26B43"/>
          </p15:clr>
        </p15:guide>
        <p15:guide id="7" pos="370">
          <p15:clr>
            <a:srgbClr val="F26B43"/>
          </p15:clr>
        </p15:guide>
        <p15:guide id="8" pos="7310">
          <p15:clr>
            <a:srgbClr val="F26B43"/>
          </p15:clr>
        </p15:guide>
        <p15:guide id="9" orient="horz" pos="232">
          <p15:clr>
            <a:srgbClr val="F26B43"/>
          </p15:clr>
        </p15:guide>
        <p15:guide id="10" orient="horz" pos="935">
          <p15:clr>
            <a:srgbClr val="F26B43"/>
          </p15:clr>
        </p15:guide>
        <p15:guide id="11" orient="horz" pos="1207">
          <p15:clr>
            <a:srgbClr val="F26B43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 | Colum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1F84DD7F-8245-4225-A5F6-BF8C447654E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91386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1F84DD7F-8245-4225-A5F6-BF8C447654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1520C82C-C608-4908-8693-7A25B3D09F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19A81872-AC37-45B0-9928-42A9B241C55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 bwMode="gray">
          <a:xfrm>
            <a:off x="587374" y="1916135"/>
            <a:ext cx="7272339" cy="4213673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A1F12F7-2CA6-4D25-8661-804DEF3F834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 bwMode="gray">
          <a:xfrm>
            <a:off x="8075613" y="1916113"/>
            <a:ext cx="3529013" cy="421322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59DD4D7-0D19-421E-95FA-60AF3A91A66E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0086FA19-9EDA-46B1-8BE4-56764F9A1326}" type="datetime1">
              <a:rPr lang="en-GB" noProof="0"/>
              <a:t>22/03/2022</a:t>
            </a:fld>
            <a:endParaRPr lang="en-GB" noProof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02F730E-C741-4B65-965C-F46E4A0A246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r>
              <a:rPr lang="en-GB">
                <a:solidFill>
                  <a:schemeClr val="accent4"/>
                </a:solidFill>
              </a:rPr>
              <a:t>Deutsche Börse Group</a:t>
            </a:r>
            <a:endParaRPr lang="en-GB" noProof="0" dirty="0">
              <a:solidFill>
                <a:schemeClr val="accent4"/>
              </a:solidFill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56921DE-D845-44F9-9623-17C052284DF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fld id="{672C9EDE-4A13-4E4A-9EAA-A59A97CC9CE2}" type="slidenum">
              <a:rPr lang="en-GB" noProof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14549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51">
          <p15:clr>
            <a:srgbClr val="F26B43"/>
          </p15:clr>
        </p15:guide>
        <p15:guide id="2" pos="5087">
          <p15:clr>
            <a:srgbClr val="F26B43"/>
          </p15:clr>
        </p15:guide>
        <p15:guide id="3" pos="370">
          <p15:clr>
            <a:srgbClr val="F26B43"/>
          </p15:clr>
        </p15:guide>
        <p15:guide id="4" pos="7310">
          <p15:clr>
            <a:srgbClr val="F26B43"/>
          </p15:clr>
        </p15:guide>
        <p15:guide id="5" orient="horz" pos="1071">
          <p15:clr>
            <a:srgbClr val="F26B43"/>
          </p15:clr>
        </p15:guide>
        <p15:guide id="6" orient="horz" pos="3861">
          <p15:clr>
            <a:srgbClr val="F26B43"/>
          </p15:clr>
        </p15:guide>
        <p15:guide id="7" orient="horz" pos="1207">
          <p15:clr>
            <a:srgbClr val="F26B43"/>
          </p15:clr>
        </p15:guide>
        <p15:guide id="8" orient="horz" pos="935">
          <p15:clr>
            <a:srgbClr val="F26B43"/>
          </p15:clr>
        </p15:guide>
        <p15:guide id="9" orient="horz" pos="232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|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CB02C6AB-5E2F-4DB1-87F5-C644FB7D30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520005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CB02C6AB-5E2F-4DB1-87F5-C644FB7D30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el 1">
            <a:extLst>
              <a:ext uri="{FF2B5EF4-FFF2-40B4-BE49-F238E27FC236}">
                <a16:creationId xmlns:a16="http://schemas.microsoft.com/office/drawing/2014/main" id="{482BD4D3-EEE4-42E0-84FC-23D0304F84E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590345" y="1354352"/>
            <a:ext cx="7272896" cy="1512168"/>
          </a:xfrm>
        </p:spPr>
        <p:txBody>
          <a:bodyPr vert="horz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Presentation </a:t>
            </a:r>
            <a:br>
              <a:rPr lang="en-GB" noProof="0" dirty="0"/>
            </a:br>
            <a:r>
              <a:rPr lang="en-GB" noProof="0" dirty="0"/>
              <a:t>Title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BA55727A-F2D0-4A34-9818-669BAB31ED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590345" y="3111756"/>
            <a:ext cx="5401233" cy="720080"/>
          </a:xfrm>
        </p:spPr>
        <p:txBody>
          <a:bodyPr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  <a:latin typeface="+mn-lt"/>
                <a:cs typeface="Abadi MT Condensed Extra Bold"/>
              </a:defRPr>
            </a:lvl1pPr>
            <a:lvl2pPr marL="0" indent="0" algn="l"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2pPr>
            <a:lvl3pPr marL="0" indent="0" algn="l"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3pPr>
            <a:lvl4pPr marL="0" indent="0" algn="l"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4pPr>
            <a:lvl5pPr marL="0" indent="0" algn="l"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5pPr>
            <a:lvl6pPr marL="0" indent="0" algn="l"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6pPr>
            <a:lvl7pPr marL="0" indent="0" algn="l"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8pPr>
            <a:lvl9pPr marL="0" indent="0" algn="l"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Subtitle</a:t>
            </a:r>
          </a:p>
        </p:txBody>
      </p:sp>
      <p:sp>
        <p:nvSpPr>
          <p:cNvPr id="9" name="Datumsplatzhalter 24">
            <a:extLst>
              <a:ext uri="{FF2B5EF4-FFF2-40B4-BE49-F238E27FC236}">
                <a16:creationId xmlns:a16="http://schemas.microsoft.com/office/drawing/2014/main" id="{16F11FE9-AEA9-4575-AD7C-CD162460E44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02879" y="3933056"/>
            <a:ext cx="3529571" cy="576064"/>
          </a:xfrm>
        </p:spPr>
        <p:txBody>
          <a:bodyPr anchor="t">
            <a:noAutofit/>
          </a:bodyPr>
          <a:lstStyle>
            <a:lvl1pPr marL="0" algn="l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 marL="0">
              <a:lnSpc>
                <a:spcPct val="100000"/>
              </a:lnSpc>
              <a:defRPr sz="1400"/>
            </a:lvl2pPr>
            <a:lvl3pPr marL="0">
              <a:lnSpc>
                <a:spcPct val="100000"/>
              </a:lnSpc>
              <a:defRPr sz="1400"/>
            </a:lvl3pPr>
            <a:lvl4pPr marL="0">
              <a:lnSpc>
                <a:spcPct val="100000"/>
              </a:lnSpc>
              <a:defRPr sz="1400"/>
            </a:lvl4pPr>
            <a:lvl5pPr marL="0">
              <a:lnSpc>
                <a:spcPct val="100000"/>
              </a:lnSpc>
              <a:defRPr sz="1400"/>
            </a:lvl5pPr>
            <a:lvl6pPr marL="0">
              <a:lnSpc>
                <a:spcPct val="100000"/>
              </a:lnSpc>
              <a:defRPr sz="1400"/>
            </a:lvl6pPr>
            <a:lvl7pPr marL="0">
              <a:lnSpc>
                <a:spcPct val="100000"/>
              </a:lnSpc>
              <a:defRPr sz="1400"/>
            </a:lvl7pPr>
            <a:lvl8pPr marL="0">
              <a:lnSpc>
                <a:spcPct val="100000"/>
              </a:lnSpc>
              <a:defRPr sz="1400"/>
            </a:lvl8pPr>
            <a:lvl9pPr marL="0">
              <a:lnSpc>
                <a:spcPct val="100000"/>
              </a:lnSpc>
              <a:defRPr sz="1400"/>
            </a:lvl9pPr>
          </a:lstStyle>
          <a:p>
            <a:fld id="{D8B3BB48-3396-4F8C-A543-3270EFB55DAB}" type="datetime3">
              <a:rPr lang="en-GB"/>
              <a:pPr/>
              <a:t>22 March, 2022</a:t>
            </a:fld>
            <a:endParaRPr lang="en-GB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AAA93AF-3754-4C5B-BDE5-012E1B1632F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 bwMode="gray">
          <a:xfrm>
            <a:off x="587388" y="5787300"/>
            <a:ext cx="2127958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238918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 | Column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CDC50B4-0C64-47DB-B420-DEDF024B76F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888092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CDC50B4-0C64-47DB-B420-DEDF024B76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2FF34E1-4C9D-48A7-8A09-EA237A0DDBC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 bwMode="gray">
          <a:xfrm>
            <a:off x="8075613" y="0"/>
            <a:ext cx="4116387" cy="6858000"/>
          </a:xfrm>
          <a:solidFill>
            <a:schemeClr val="accent1"/>
          </a:solidFill>
        </p:spPr>
        <p:txBody>
          <a:bodyPr lIns="432000" tIns="1908000" rIns="576000" bIns="720000"/>
          <a:lstStyle>
            <a:lvl1pPr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4"/>
            <a:endParaRPr lang="en-GB" noProof="0" dirty="0"/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19A81872-AC37-45B0-9928-42A9B241C55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 bwMode="gray">
          <a:xfrm>
            <a:off x="587374" y="1916113"/>
            <a:ext cx="7272339" cy="4213225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endParaRPr lang="en-GB" noProof="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F969D1-31B2-4F3F-AFBC-AF9E2DF37E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87374" y="368300"/>
            <a:ext cx="7272339" cy="934900"/>
          </a:xfrm>
        </p:spPr>
        <p:txBody>
          <a:bodyPr vert="horz"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276DC46-35EB-4742-AF70-57DA17417F62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884DEB-3262-47EF-93CC-520B9203C440}" type="datetime1">
              <a:rPr lang="en-GB" noProof="0"/>
              <a:t>22/03/2022</a:t>
            </a:fld>
            <a:endParaRPr lang="en-GB" noProof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9B94CCB-B95C-4F1D-933A-60112A98F58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r>
              <a:rPr lang="en-GB">
                <a:solidFill>
                  <a:schemeClr val="accent4"/>
                </a:solidFill>
              </a:rPr>
              <a:t>Deutsche Börse Group</a:t>
            </a:r>
            <a:endParaRPr lang="en-GB" noProof="0" dirty="0">
              <a:solidFill>
                <a:schemeClr val="accent4"/>
              </a:solidFill>
            </a:endParaRP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887F8E3E-FF89-4EBD-A40A-79BA67A4C6B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fld id="{672C9EDE-4A13-4E4A-9EAA-A59A97CC9CE2}" type="slidenum">
              <a:rPr lang="en-GB" noProof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94068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51">
          <p15:clr>
            <a:srgbClr val="F26B43"/>
          </p15:clr>
        </p15:guide>
        <p15:guide id="2" pos="5087">
          <p15:clr>
            <a:srgbClr val="F26B43"/>
          </p15:clr>
        </p15:guide>
        <p15:guide id="3" pos="370">
          <p15:clr>
            <a:srgbClr val="F26B43"/>
          </p15:clr>
        </p15:guide>
        <p15:guide id="4" orient="horz" pos="1071">
          <p15:clr>
            <a:srgbClr val="F26B43"/>
          </p15:clr>
        </p15:guide>
        <p15:guide id="5" orient="horz" pos="3861">
          <p15:clr>
            <a:srgbClr val="F26B43"/>
          </p15:clr>
        </p15:guide>
        <p15:guide id="6" pos="7310">
          <p15:clr>
            <a:srgbClr val="F26B43"/>
          </p15:clr>
        </p15:guide>
        <p15:guide id="7" orient="horz" pos="1207">
          <p15:clr>
            <a:srgbClr val="F26B43"/>
          </p15:clr>
        </p15:guide>
        <p15:guide id="8" orient="horz" pos="935">
          <p15:clr>
            <a:srgbClr val="F26B43"/>
          </p15:clr>
        </p15:guide>
        <p15:guide id="9" orient="horz" pos="232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ent |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5A880A4-6C93-42E2-80BF-139D7F9AE76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966341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5A880A4-6C93-42E2-80BF-139D7F9AE7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344045C6-86A8-4B92-BAB9-D0AA8DAB9AE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8075613" y="0"/>
            <a:ext cx="4116387" cy="6858000"/>
          </a:xfrm>
          <a:solidFill>
            <a:schemeClr val="bg2"/>
          </a:solidFill>
        </p:spPr>
        <p:txBody>
          <a:bodyPr anchor="ctr" anchorCtr="0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GB" noProof="0" dirty="0"/>
              <a:t> 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19A81872-AC37-45B0-9928-42A9B241C55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 bwMode="gray">
          <a:xfrm>
            <a:off x="587374" y="1916113"/>
            <a:ext cx="7272339" cy="4213225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3384399-BA42-4866-93A0-2C69CB4D1E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87373" y="368300"/>
            <a:ext cx="7272339" cy="934900"/>
          </a:xfrm>
        </p:spPr>
        <p:txBody>
          <a:bodyPr vert="horz"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E3AA982-B24F-4198-A304-E82B1A09FC61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19FE1FAD-053C-461F-9642-52D7429183BA}" type="datetime1">
              <a:rPr lang="en-GB" noProof="0"/>
              <a:t>22/03/2022</a:t>
            </a:fld>
            <a:endParaRPr lang="en-GB" noProof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98EDCA2D-7A03-4D1F-AC41-8041AB9DE0C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r>
              <a:rPr lang="en-GB">
                <a:solidFill>
                  <a:schemeClr val="accent4"/>
                </a:solidFill>
              </a:rPr>
              <a:t>Deutsche Börse Group</a:t>
            </a:r>
            <a:endParaRPr lang="en-GB" noProof="0" dirty="0">
              <a:solidFill>
                <a:schemeClr val="accent4"/>
              </a:solidFill>
            </a:endParaRP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A1909576-B0AC-4BD4-88E0-4582B23DB7C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fld id="{672C9EDE-4A13-4E4A-9EAA-A59A97CC9CE2}" type="slidenum">
              <a:rPr lang="en-GB" noProof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465629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51">
          <p15:clr>
            <a:srgbClr val="F26B43"/>
          </p15:clr>
        </p15:guide>
        <p15:guide id="2" pos="5087">
          <p15:clr>
            <a:srgbClr val="F26B43"/>
          </p15:clr>
        </p15:guide>
        <p15:guide id="3" pos="370">
          <p15:clr>
            <a:srgbClr val="F26B43"/>
          </p15:clr>
        </p15:guide>
        <p15:guide id="4" orient="horz" pos="1071">
          <p15:clr>
            <a:srgbClr val="F26B43"/>
          </p15:clr>
        </p15:guide>
        <p15:guide id="5" orient="horz" pos="3861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935">
          <p15:clr>
            <a:srgbClr val="F26B43"/>
          </p15:clr>
        </p15:guide>
        <p15:guide id="8" orient="horz" pos="1207">
          <p15:clr>
            <a:srgbClr val="F26B43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ent |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BAFDA513-AC20-4633-BE9A-97D3064B7E9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601209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BAFDA513-AC20-4633-BE9A-97D3064B7E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19A81872-AC37-45B0-9928-42A9B241C55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 bwMode="gray">
          <a:xfrm>
            <a:off x="587374" y="1916113"/>
            <a:ext cx="5400675" cy="4213225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50FE60-A0D0-4740-B7C3-E22938FC15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87375" y="368300"/>
            <a:ext cx="11017237" cy="934900"/>
          </a:xfrm>
        </p:spPr>
        <p:txBody>
          <a:bodyPr vert="horz"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B39C30A4-9318-46E9-96E1-CBF4EC87E7E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203951" y="1916113"/>
            <a:ext cx="5988050" cy="4213226"/>
          </a:xfrm>
          <a:solidFill>
            <a:schemeClr val="bg2"/>
          </a:solidFill>
        </p:spPr>
        <p:txBody>
          <a:bodyPr anchor="ctr" anchorCtr="0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GB" noProof="0" dirty="0"/>
              <a:t> 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1F43984-7774-45C0-A926-6AAA0374E149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2168F976-D093-4652-9973-F1936EBB636B}" type="datetime1">
              <a:rPr lang="en-GB" noProof="0"/>
              <a:t>22/03/2022</a:t>
            </a:fld>
            <a:endParaRPr lang="en-GB" noProof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62B7F6-C6DC-421C-AE6F-F9828C5F2512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r>
              <a:rPr lang="en-GB">
                <a:solidFill>
                  <a:schemeClr val="accent4"/>
                </a:solidFill>
              </a:rPr>
              <a:t>Deutsche Börse Group</a:t>
            </a:r>
            <a:endParaRPr lang="en-GB" noProof="0" dirty="0">
              <a:solidFill>
                <a:schemeClr val="accent4"/>
              </a:solidFill>
            </a:endParaRP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B0C7D72A-B2DE-4151-9132-6DE65EC9A23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fld id="{672C9EDE-4A13-4E4A-9EAA-A59A97CC9CE2}" type="slidenum">
              <a:rPr lang="en-GB" noProof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18042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72">
          <p15:clr>
            <a:srgbClr val="F26B43"/>
          </p15:clr>
        </p15:guide>
        <p15:guide id="2" pos="3908">
          <p15:clr>
            <a:srgbClr val="F26B43"/>
          </p15:clr>
        </p15:guide>
        <p15:guide id="9" orient="horz" pos="1071">
          <p15:clr>
            <a:srgbClr val="F26B43"/>
          </p15:clr>
        </p15:guide>
        <p15:guide id="10" pos="370">
          <p15:clr>
            <a:srgbClr val="F26B43"/>
          </p15:clr>
        </p15:guide>
        <p15:guide id="11" orient="horz" pos="3861">
          <p15:clr>
            <a:srgbClr val="F26B43"/>
          </p15:clr>
        </p15:guide>
        <p15:guide id="12" orient="horz" pos="1207">
          <p15:clr>
            <a:srgbClr val="F26B43"/>
          </p15:clr>
        </p15:guide>
        <p15:guide id="13" orient="horz" pos="935">
          <p15:clr>
            <a:srgbClr val="F26B43"/>
          </p15:clr>
        </p15:guide>
        <p15:guide id="14" orient="horz" pos="232">
          <p15:clr>
            <a:srgbClr val="F26B43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5E714025-380E-4F46-B9C8-59C7A765CEA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650486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5E714025-380E-4F46-B9C8-59C7A765CE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1520C82C-C608-4908-8693-7A25B3D09F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EE23947-AAD7-46F5-90B9-637E2F2B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A2959973-C543-48F1-9109-C06CD7C56143}" type="datetime1">
              <a:rPr lang="en-GB" noProof="0"/>
              <a:t>22/03/2022</a:t>
            </a:fld>
            <a:endParaRPr lang="en-GB" noProof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3478842-0AA7-46BF-800F-296796A0E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GB">
                <a:solidFill>
                  <a:schemeClr val="accent4"/>
                </a:solidFill>
              </a:rPr>
              <a:t>Deutsche Börse Group</a:t>
            </a:r>
            <a:endParaRPr lang="en-GB" noProof="0" dirty="0">
              <a:solidFill>
                <a:schemeClr val="accent4"/>
              </a:solidFill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650C6F3-DAE8-4445-83E1-2FACDB9D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72C9EDE-4A13-4E4A-9EAA-A59A97CC9CE2}" type="slidenum">
              <a:rPr lang="en-GB" noProof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651506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7310">
          <p15:clr>
            <a:srgbClr val="F26B43"/>
          </p15:clr>
        </p15:guide>
        <p15:guide id="7" pos="370">
          <p15:clr>
            <a:srgbClr val="F26B43"/>
          </p15:clr>
        </p15:guide>
        <p15:guide id="8" orient="horz" pos="1071">
          <p15:clr>
            <a:srgbClr val="F26B43"/>
          </p15:clr>
        </p15:guide>
        <p15:guide id="9" orient="horz" pos="3861">
          <p15:clr>
            <a:srgbClr val="F26B43"/>
          </p15:clr>
        </p15:guide>
        <p15:guide id="10" orient="horz" pos="232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1207">
          <p15:clr>
            <a:srgbClr val="F26B43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27CC6116-9810-4362-BD4E-99C7618CF42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84905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27CC6116-9810-4362-BD4E-99C7618CF4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611C4D44-4894-4762-BD1D-9C1B678495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chemeClr val="bg2"/>
          </a:solidFill>
        </p:spPr>
        <p:txBody>
          <a:bodyPr vert="horz" lIns="3168000" tIns="0" rIns="1368000" bIns="0" rtlCol="0" anchor="ctr" anchorCtr="0">
            <a:noAutofit/>
          </a:bodyPr>
          <a:lstStyle>
            <a:lvl1pPr>
              <a:defRPr lang="en-GB" sz="1200" dirty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8" name="Titel 11">
            <a:extLst>
              <a:ext uri="{FF2B5EF4-FFF2-40B4-BE49-F238E27FC236}">
                <a16:creationId xmlns:a16="http://schemas.microsoft.com/office/drawing/2014/main" id="{2C8BC260-CA5E-4073-978C-7294BED84C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275388" y="728663"/>
            <a:ext cx="5329237" cy="5400674"/>
          </a:xfrm>
          <a:noFill/>
        </p:spPr>
        <p:txBody>
          <a:bodyPr vert="horz" wrap="square" lIns="0" tIns="0" rIns="0" bIns="216000" anchor="b" anchorCtr="0">
            <a:normAutofit/>
          </a:bodyPr>
          <a:lstStyle>
            <a:lvl1pPr>
              <a:lnSpc>
                <a:spcPct val="90000"/>
              </a:lnSpc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Optional title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B6D80FE-A777-4AD1-892A-139250F442DB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fld id="{BB1B1C75-92C6-42F4-910A-6DBF758883EA}" type="datetime1">
              <a:rPr lang="en-GB" noProof="0"/>
              <a:t>22/03/2022</a:t>
            </a:fld>
            <a:endParaRPr lang="en-GB" noProof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3A6D36F7-A7EA-46AC-A529-489224C4B2F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r>
              <a:rPr lang="en-GB">
                <a:solidFill>
                  <a:schemeClr val="accent4"/>
                </a:solidFill>
              </a:rPr>
              <a:t>Deutsche Börse Group</a:t>
            </a:r>
            <a:endParaRPr lang="en-GB" noProof="0" dirty="0">
              <a:solidFill>
                <a:schemeClr val="accent4"/>
              </a:solidFill>
            </a:endParaRP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4851886B-6BEF-490D-A7E5-50C121FE97C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672C9EDE-4A13-4E4A-9EAA-A59A97CC9CE2}" type="slidenum">
              <a:rPr lang="en-GB" noProof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303107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3953">
          <p15:clr>
            <a:srgbClr val="F26B43"/>
          </p15:clr>
        </p15:guide>
        <p15:guide id="7" pos="7310">
          <p15:clr>
            <a:srgbClr val="F26B43"/>
          </p15:clr>
        </p15:guide>
        <p15:guide id="8" orient="horz" pos="459">
          <p15:clr>
            <a:srgbClr val="F26B43"/>
          </p15:clr>
        </p15:guide>
        <p15:guide id="9" orient="horz" pos="3861">
          <p15:clr>
            <a:srgbClr val="F26B43"/>
          </p15:clr>
        </p15:guide>
        <p15:guide id="10" pos="370">
          <p15:clr>
            <a:srgbClr val="F26B43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Message |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71063BDC-03ED-4F78-83E8-01C904F27D7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667823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71063BDC-03ED-4F78-83E8-01C904F27D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CA7ED93-264F-4FB5-815D-4481CAD4A5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87374" y="728662"/>
            <a:ext cx="11017251" cy="5400675"/>
          </a:xfrm>
        </p:spPr>
        <p:txBody>
          <a:bodyPr vert="horz" bIns="288000" anchor="ctr" anchorCtr="0"/>
          <a:lstStyle>
            <a:lvl1pPr algn="ctr">
              <a:lnSpc>
                <a:spcPct val="110000"/>
              </a:lnSpc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to add a message</a:t>
            </a:r>
            <a:br>
              <a:rPr lang="en-GB" noProof="0" dirty="0"/>
            </a:br>
            <a:r>
              <a:rPr lang="en-GB" noProof="0" dirty="0"/>
              <a:t>or quote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07D659B-F43A-4E9F-A3C8-5833F36C9AAA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5CBFD9A3-70A3-42A5-9522-09A9457E2564}" type="datetime1">
              <a:rPr lang="en-GB" noProof="0"/>
              <a:t>22/03/2022</a:t>
            </a:fld>
            <a:endParaRPr lang="en-GB" noProof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F0C786A-43CE-4C61-BF25-95DAC554F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GB">
                <a:solidFill>
                  <a:schemeClr val="accent4"/>
                </a:solidFill>
              </a:rPr>
              <a:t>Deutsche Börse Group</a:t>
            </a:r>
            <a:endParaRPr lang="en-GB" noProof="0" dirty="0">
              <a:solidFill>
                <a:schemeClr val="accent4"/>
              </a:solidFill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4855801-DEF8-4EFB-A449-5F4B4FC3E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72C9EDE-4A13-4E4A-9EAA-A59A97CC9CE2}" type="slidenum">
              <a:rPr lang="en-GB" noProof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45303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9">
          <p15:clr>
            <a:srgbClr val="F26B43"/>
          </p15:clr>
        </p15:guide>
        <p15:guide id="2" pos="7310">
          <p15:clr>
            <a:srgbClr val="F26B43"/>
          </p15:clr>
        </p15:guide>
        <p15:guide id="3" orient="horz" pos="3861">
          <p15:clr>
            <a:srgbClr val="F26B43"/>
          </p15:clr>
        </p15:guide>
        <p15:guide id="4" pos="370">
          <p15:clr>
            <a:srgbClr val="F26B43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y Message | Colou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E6C0DBF4-DE2C-43EB-A33F-9FB936CDDE9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374631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E6C0DBF4-DE2C-43EB-A33F-9FB936CDDE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CA7ED93-264F-4FB5-815D-4481CAD4A5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87375" y="728663"/>
            <a:ext cx="11016574" cy="5400676"/>
          </a:xfrm>
        </p:spPr>
        <p:txBody>
          <a:bodyPr vert="horz" bIns="288000" anchor="ctr" anchorCtr="0"/>
          <a:lstStyle>
            <a:lvl1pPr algn="ctr">
              <a:lnSpc>
                <a:spcPct val="110000"/>
              </a:lnSpc>
              <a:defRPr sz="4300" b="1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a message</a:t>
            </a:r>
            <a:br>
              <a:rPr lang="en-GB" noProof="0" dirty="0"/>
            </a:br>
            <a:r>
              <a:rPr lang="en-GB" noProof="0" dirty="0"/>
              <a:t>or quote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A7AEFA-CB05-44E7-B101-8CF3592F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2B3C68-81BD-40FE-A8DF-495E16B75192}" type="datetime1">
              <a:rPr lang="en-US"/>
              <a:pPr/>
              <a:t>3/22/2022</a:t>
            </a:fld>
            <a:endParaRPr lang="en-US" sz="90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D7614F-6169-4EC0-B420-388BEA801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587388" y="6381352"/>
            <a:ext cx="1928413" cy="1384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accent4"/>
                </a:solidFill>
              </a:rPr>
              <a:t>Deutsche Börse Group</a:t>
            </a:r>
            <a:endParaRPr lang="en-US" sz="900" dirty="0">
              <a:solidFill>
                <a:schemeClr val="accent4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350518-4957-4979-8539-BEE27F47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2C9EDE-4A13-4E4A-9EAA-A59A97CC9CE2}" type="slidenum">
              <a:rPr lang="en-US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31608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  <p:extLst>
    <p:ext uri="{DCECCB84-F9BA-43D5-87BE-67443E8EF086}">
      <p15:sldGuideLst xmlns:p15="http://schemas.microsoft.com/office/powerpoint/2012/main">
        <p15:guide id="1" orient="horz" pos="459">
          <p15:clr>
            <a:srgbClr val="F26B43"/>
          </p15:clr>
        </p15:guide>
        <p15:guide id="2" pos="7310">
          <p15:clr>
            <a:srgbClr val="F26B43"/>
          </p15:clr>
        </p15:guide>
        <p15:guide id="3" pos="370">
          <p15:clr>
            <a:srgbClr val="F26B43"/>
          </p15:clr>
        </p15:guide>
        <p15:guide id="4" orient="horz" pos="3861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|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8A5FFD9-17C6-493E-AAEA-4723FB65E1D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4717286C-325A-4BE5-BBA7-7302892B78A7}" type="datetime1">
              <a:rPr lang="en-GB" noProof="0"/>
              <a:t>22/03/2022</a:t>
            </a:fld>
            <a:endParaRPr lang="en-GB" noProof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F870DAA-DAFD-48D8-B55A-AD46661A4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GB">
                <a:solidFill>
                  <a:schemeClr val="accent4"/>
                </a:solidFill>
              </a:rPr>
              <a:t>Deutsche Börse Group</a:t>
            </a:r>
            <a:endParaRPr lang="en-GB" noProof="0" dirty="0">
              <a:solidFill>
                <a:schemeClr val="accent4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4BA519A-AA8F-4796-A913-15BB2C42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72C9EDE-4A13-4E4A-9EAA-A59A97CC9CE2}" type="slidenum">
              <a:rPr lang="en-GB" noProof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00579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">
          <p15:clr>
            <a:srgbClr val="F26B43"/>
          </p15:clr>
        </p15:guide>
        <p15:guide id="10" pos="7310">
          <p15:clr>
            <a:srgbClr val="F26B43"/>
          </p15:clr>
        </p15:guide>
        <p15:guide id="11" orient="horz" pos="459">
          <p15:clr>
            <a:srgbClr val="F26B43"/>
          </p15:clr>
        </p15:guide>
        <p15:guide id="12" orient="horz" pos="3861">
          <p15:clr>
            <a:srgbClr val="F26B43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| Colou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8248E6FD-15AA-4B89-85F4-20B09D099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806768" y="6381328"/>
            <a:ext cx="576064" cy="216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672C9EDE-4A13-4E4A-9EAA-A59A97CC9CE2}" type="slidenum">
              <a:rPr lang="en-US"/>
              <a:pPr/>
              <a:t>‹#›</a:t>
            </a:fld>
            <a:endParaRPr lang="en-US" sz="900" dirty="0"/>
          </a:p>
        </p:txBody>
      </p:sp>
      <p:sp>
        <p:nvSpPr>
          <p:cNvPr id="14" name="Datumsplatzhalter 2">
            <a:extLst>
              <a:ext uri="{FF2B5EF4-FFF2-40B4-BE49-F238E27FC236}">
                <a16:creationId xmlns:a16="http://schemas.microsoft.com/office/drawing/2014/main" id="{B8A9D196-A2C4-41EF-878D-B1B1BE7017D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8861425" y="6381328"/>
            <a:ext cx="2743200" cy="216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lang="de-DE" sz="900">
                <a:solidFill>
                  <a:schemeClr val="tx1"/>
                </a:solidFill>
              </a:defRPr>
            </a:lvl1pPr>
          </a:lstStyle>
          <a:p>
            <a:fld id="{202B3C68-81BD-40FE-A8DF-495E16B75192}" type="datetime1">
              <a:rPr lang="en-US"/>
              <a:pPr/>
              <a:t>3/22/2022</a:t>
            </a:fld>
            <a:endParaRPr lang="en-US" sz="900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E81712C-DC15-434D-A1F9-92FFF06630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gray">
          <a:xfrm>
            <a:off x="587388" y="6381352"/>
            <a:ext cx="1928413" cy="1384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accent4"/>
                </a:solidFill>
              </a:rPr>
              <a:t>Deutsche Börse Group</a:t>
            </a:r>
            <a:endParaRPr lang="en-US" sz="9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55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  <p:extLst>
    <p:ext uri="{DCECCB84-F9BA-43D5-87BE-67443E8EF086}">
      <p15:sldGuideLst xmlns:p15="http://schemas.microsoft.com/office/powerpoint/2012/main">
        <p15:guide id="3" pos="7310">
          <p15:clr>
            <a:srgbClr val="F26B43"/>
          </p15:clr>
        </p15:guide>
        <p15:guide id="4" pos="370">
          <p15:clr>
            <a:srgbClr val="F26B43"/>
          </p15:clr>
        </p15:guide>
        <p15:guide id="5" orient="horz" pos="459">
          <p15:clr>
            <a:srgbClr val="F26B43"/>
          </p15:clr>
        </p15:guide>
        <p15:guide id="6" orient="horz" pos="3861">
          <p15:clr>
            <a:srgbClr val="F26B43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act |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ABB3F522-8447-4E5E-A321-D191813F8F4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357867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ABB3F522-8447-4E5E-A321-D191813F8F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CA7ED93-264F-4FB5-815D-4481CAD4A5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87822" y="728700"/>
            <a:ext cx="5400228" cy="720000"/>
          </a:xfrm>
        </p:spPr>
        <p:txBody>
          <a:bodyPr vert="horz" bIns="0" anchor="b" anchorCtr="0"/>
          <a:lstStyle>
            <a:lvl1pPr algn="l">
              <a:defRPr sz="43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Thank you!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608446A-11B3-4DB8-BD2F-089747ACC3F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587389" y="5625301"/>
            <a:ext cx="2743267" cy="503999"/>
          </a:xfrm>
          <a:prstGeom prst="rect">
            <a:avLst/>
          </a:prstGeom>
        </p:spPr>
      </p:pic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70DB3614-7B90-4F5C-A1D3-A3493D9BE9D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87388" y="1916113"/>
            <a:ext cx="5400662" cy="2989261"/>
          </a:xfrm>
        </p:spPr>
        <p:txBody>
          <a:bodyPr/>
          <a:lstStyle>
            <a:lvl1pPr>
              <a:spcAft>
                <a:spcPts val="0"/>
              </a:spcAft>
              <a:defRPr sz="1400" b="1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 b="0">
                <a:solidFill>
                  <a:schemeClr val="accent1"/>
                </a:solidFill>
              </a:defRPr>
            </a:lvl2pPr>
            <a:lvl3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3pPr>
            <a:lvl4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4pPr>
            <a:lvl5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5pPr>
            <a:lvl6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6pPr>
            <a:lvl7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7pPr>
            <a:lvl8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8pPr>
            <a:lvl9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70456D1-6A5A-473E-89CD-A8F2AF0A0680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 bwMode="gray">
          <a:xfrm>
            <a:off x="587388" y="5787300"/>
            <a:ext cx="2127958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332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4" pos="370">
          <p15:clr>
            <a:srgbClr val="F26B43"/>
          </p15:clr>
        </p15:guide>
        <p15:guide id="15" orient="horz" pos="459">
          <p15:clr>
            <a:srgbClr val="F26B43"/>
          </p15:clr>
        </p15:guide>
        <p15:guide id="16" orient="horz" pos="3090">
          <p15:clr>
            <a:srgbClr val="A4A3A4"/>
          </p15:clr>
        </p15:guide>
        <p15:guide id="18" pos="7310">
          <p15:clr>
            <a:srgbClr val="F26B43"/>
          </p15:clr>
        </p15:guide>
        <p15:guide id="19" pos="3772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| 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79DB1F12-780B-4457-92FE-697C82B2613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338287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79DB1F12-780B-4457-92FE-697C82B261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el 1">
            <a:extLst>
              <a:ext uri="{FF2B5EF4-FFF2-40B4-BE49-F238E27FC236}">
                <a16:creationId xmlns:a16="http://schemas.microsoft.com/office/drawing/2014/main" id="{ED78BDF4-D19E-42DE-B03D-842CAB4E0E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590318" y="1340768"/>
            <a:ext cx="7272896" cy="1512168"/>
          </a:xfrm>
        </p:spPr>
        <p:txBody>
          <a:bodyPr vert="horz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4300" b="1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Presentation </a:t>
            </a:r>
            <a:br>
              <a:rPr lang="en-GB" noProof="0" dirty="0"/>
            </a:br>
            <a:r>
              <a:rPr lang="en-GB" noProof="0" dirty="0"/>
              <a:t>Title</a:t>
            </a: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B0255F2F-02B4-4535-B2A0-1D1446A0AD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590318" y="3098172"/>
            <a:ext cx="5401233" cy="720080"/>
          </a:xfrm>
        </p:spPr>
        <p:txBody>
          <a:bodyPr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  <a:latin typeface="+mn-lt"/>
                <a:cs typeface="Abadi MT Condensed Extra Bold"/>
              </a:defRPr>
            </a:lvl1pPr>
            <a:lvl2pPr marL="0" indent="0" algn="l">
              <a:spcAft>
                <a:spcPts val="0"/>
              </a:spcAft>
              <a:buNone/>
              <a:defRPr sz="2400"/>
            </a:lvl2pPr>
            <a:lvl3pPr marL="0" indent="0" algn="l">
              <a:spcAft>
                <a:spcPts val="0"/>
              </a:spcAft>
              <a:buNone/>
              <a:defRPr sz="2400"/>
            </a:lvl3pPr>
            <a:lvl4pPr marL="0" indent="0" algn="l">
              <a:spcAft>
                <a:spcPts val="0"/>
              </a:spcAft>
              <a:buNone/>
              <a:defRPr sz="2400"/>
            </a:lvl4pPr>
            <a:lvl5pPr marL="0" indent="0" algn="l">
              <a:spcAft>
                <a:spcPts val="0"/>
              </a:spcAft>
              <a:buNone/>
              <a:defRPr sz="2400"/>
            </a:lvl5pPr>
            <a:lvl6pPr marL="0" indent="0" algn="l">
              <a:spcAft>
                <a:spcPts val="0"/>
              </a:spcAft>
              <a:buNone/>
              <a:defRPr sz="2400"/>
            </a:lvl6pPr>
            <a:lvl7pPr marL="0" indent="0" algn="l">
              <a:spcAft>
                <a:spcPts val="0"/>
              </a:spcAft>
              <a:buNone/>
              <a:defRPr sz="2400"/>
            </a:lvl7pPr>
            <a:lvl8pPr marL="0" indent="0" algn="l">
              <a:spcAft>
                <a:spcPts val="0"/>
              </a:spcAft>
              <a:buNone/>
              <a:defRPr sz="2400"/>
            </a:lvl8pPr>
            <a:lvl9pPr marL="0" indent="0" algn="l">
              <a:spcAft>
                <a:spcPts val="0"/>
              </a:spcAft>
              <a:buNone/>
              <a:defRPr sz="2400"/>
            </a:lvl9pPr>
          </a:lstStyle>
          <a:p>
            <a:r>
              <a:rPr lang="en-GB" noProof="0" dirty="0"/>
              <a:t>Subtitle</a:t>
            </a:r>
          </a:p>
        </p:txBody>
      </p:sp>
      <p:sp>
        <p:nvSpPr>
          <p:cNvPr id="9" name="Datumsplatzhalter 24">
            <a:extLst>
              <a:ext uri="{FF2B5EF4-FFF2-40B4-BE49-F238E27FC236}">
                <a16:creationId xmlns:a16="http://schemas.microsoft.com/office/drawing/2014/main" id="{80D1C763-2B8F-441F-9A03-9467E168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02852" y="3919472"/>
            <a:ext cx="3529571" cy="589648"/>
          </a:xfrm>
        </p:spPr>
        <p:txBody>
          <a:bodyPr anchor="t"/>
          <a:lstStyle>
            <a:lvl1pPr marL="0" algn="l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 marL="0">
              <a:lnSpc>
                <a:spcPct val="100000"/>
              </a:lnSpc>
              <a:defRPr sz="1400"/>
            </a:lvl2pPr>
            <a:lvl3pPr marL="0">
              <a:lnSpc>
                <a:spcPct val="100000"/>
              </a:lnSpc>
              <a:defRPr sz="1400"/>
            </a:lvl3pPr>
            <a:lvl4pPr marL="0">
              <a:lnSpc>
                <a:spcPct val="100000"/>
              </a:lnSpc>
              <a:defRPr sz="1400"/>
            </a:lvl4pPr>
            <a:lvl5pPr marL="0">
              <a:lnSpc>
                <a:spcPct val="100000"/>
              </a:lnSpc>
              <a:defRPr sz="1400"/>
            </a:lvl5pPr>
            <a:lvl6pPr marL="0">
              <a:lnSpc>
                <a:spcPct val="100000"/>
              </a:lnSpc>
              <a:defRPr sz="1400"/>
            </a:lvl6pPr>
            <a:lvl7pPr marL="0">
              <a:lnSpc>
                <a:spcPct val="100000"/>
              </a:lnSpc>
              <a:defRPr sz="1400"/>
            </a:lvl7pPr>
            <a:lvl8pPr marL="0">
              <a:lnSpc>
                <a:spcPct val="100000"/>
              </a:lnSpc>
              <a:defRPr sz="1400"/>
            </a:lvl8pPr>
            <a:lvl9pPr marL="0">
              <a:lnSpc>
                <a:spcPct val="100000"/>
              </a:lnSpc>
              <a:defRPr sz="1400"/>
            </a:lvl9pPr>
          </a:lstStyle>
          <a:p>
            <a:fld id="{202B3C68-81BD-40FE-A8DF-495E16B75192}" type="datetime1">
              <a:rPr lang="en-US"/>
              <a:pPr/>
              <a:t>3/22/2022</a:t>
            </a:fld>
            <a:endParaRPr lang="en-US" sz="900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31D9EF6-C0B2-4932-9F2F-7EBCEF7B316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 bwMode="gray">
          <a:xfrm>
            <a:off x="587388" y="5787300"/>
            <a:ext cx="2127958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253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act | Colou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374ED0C7-F172-403B-8CCF-4A59F17BE7E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023121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374ED0C7-F172-403B-8CCF-4A59F17BE7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CA7ED93-264F-4FB5-815D-4481CAD4A5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87822" y="720001"/>
            <a:ext cx="5400228" cy="720000"/>
          </a:xfrm>
        </p:spPr>
        <p:txBody>
          <a:bodyPr vert="horz" bIns="0" anchor="b" anchorCtr="0"/>
          <a:lstStyle>
            <a:lvl1pPr algn="l">
              <a:defRPr sz="43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Thank you!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B5F4F39-9BD2-4A66-B513-1788650F19B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87388" y="1916113"/>
            <a:ext cx="5400662" cy="2989261"/>
          </a:xfrm>
        </p:spPr>
        <p:txBody>
          <a:bodyPr/>
          <a:lstStyle>
            <a:lvl1pPr>
              <a:spcAft>
                <a:spcPts val="0"/>
              </a:spcAft>
              <a:defRPr sz="1400" b="1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 b="0">
                <a:solidFill>
                  <a:schemeClr val="tx1"/>
                </a:solidFill>
              </a:defRPr>
            </a:lvl2pPr>
            <a:lvl3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3pPr>
            <a:lvl4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4pPr>
            <a:lvl5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5pPr>
            <a:lvl6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6pPr>
            <a:lvl7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7pPr>
            <a:lvl8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8pPr>
            <a:lvl9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7E30FE6-34FE-44B0-991B-825BA39184E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 bwMode="gray">
          <a:xfrm>
            <a:off x="587388" y="5787300"/>
            <a:ext cx="2127958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436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  <p:extLst>
    <p:ext uri="{DCECCB84-F9BA-43D5-87BE-67443E8EF086}">
      <p15:sldGuideLst xmlns:p15="http://schemas.microsoft.com/office/powerpoint/2012/main">
        <p15:guide id="3" pos="3772">
          <p15:clr>
            <a:srgbClr val="F26B43"/>
          </p15:clr>
        </p15:guide>
        <p15:guide id="14" pos="370">
          <p15:clr>
            <a:srgbClr val="F26B43"/>
          </p15:clr>
        </p15:guide>
        <p15:guide id="15" orient="horz" pos="459">
          <p15:clr>
            <a:srgbClr val="F26B43"/>
          </p15:clr>
        </p15:guide>
        <p15:guide id="16" orient="horz" pos="3090">
          <p15:clr>
            <a:srgbClr val="A4A3A4"/>
          </p15:clr>
        </p15:guide>
        <p15:guide id="18" pos="7310">
          <p15:clr>
            <a:srgbClr val="F26B43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acts |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8C6DE9DE-F2F9-4FDA-8FA3-8BF1AF25037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025843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8C6DE9DE-F2F9-4FDA-8FA3-8BF1AF2503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CA7ED93-264F-4FB5-815D-4481CAD4A5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87375" y="728700"/>
            <a:ext cx="5400669" cy="719783"/>
          </a:xfrm>
        </p:spPr>
        <p:txBody>
          <a:bodyPr vert="horz" bIns="0" anchor="b" anchorCtr="0"/>
          <a:lstStyle>
            <a:lvl1pPr algn="l">
              <a:defRPr sz="43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Contact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608446A-11B3-4DB8-BD2F-089747ACC3F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731404" y="5625301"/>
            <a:ext cx="2743267" cy="503999"/>
          </a:xfrm>
          <a:prstGeom prst="rect">
            <a:avLst/>
          </a:prstGeom>
        </p:spPr>
      </p:pic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5B0ABBEB-0D17-4549-8CD5-306502D090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87375" y="1916113"/>
            <a:ext cx="5400675" cy="2989261"/>
          </a:xfrm>
        </p:spPr>
        <p:txBody>
          <a:bodyPr/>
          <a:lstStyle>
            <a:lvl1pPr>
              <a:spcAft>
                <a:spcPts val="0"/>
              </a:spcAft>
              <a:defRPr sz="1400" b="1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 b="0">
                <a:solidFill>
                  <a:schemeClr val="accent1"/>
                </a:solidFill>
              </a:defRPr>
            </a:lvl2pPr>
            <a:lvl3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3pPr>
            <a:lvl4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4pPr>
            <a:lvl5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5pPr>
            <a:lvl6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6pPr>
            <a:lvl7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7pPr>
            <a:lvl8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8pPr>
            <a:lvl9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D28366E5-48C1-48F5-9172-04DA025F08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03949" y="1916113"/>
            <a:ext cx="5400675" cy="2989261"/>
          </a:xfrm>
        </p:spPr>
        <p:txBody>
          <a:bodyPr/>
          <a:lstStyle>
            <a:lvl1pPr>
              <a:spcAft>
                <a:spcPts val="0"/>
              </a:spcAft>
              <a:defRPr sz="1400" b="1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 b="0">
                <a:solidFill>
                  <a:schemeClr val="accent1"/>
                </a:solidFill>
              </a:defRPr>
            </a:lvl2pPr>
            <a:lvl3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3pPr>
            <a:lvl4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4pPr>
            <a:lvl5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5pPr>
            <a:lvl6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6pPr>
            <a:lvl7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7pPr>
            <a:lvl8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8pPr>
            <a:lvl9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678DBDE-080C-48C1-B2B5-6B1C4289C2F0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 bwMode="gray">
          <a:xfrm>
            <a:off x="587388" y="5787300"/>
            <a:ext cx="2127958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016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772">
          <p15:clr>
            <a:srgbClr val="F26B43"/>
          </p15:clr>
        </p15:guide>
        <p15:guide id="14" pos="370">
          <p15:clr>
            <a:srgbClr val="F26B43"/>
          </p15:clr>
        </p15:guide>
        <p15:guide id="15" pos="7310">
          <p15:clr>
            <a:srgbClr val="F26B43"/>
          </p15:clr>
        </p15:guide>
        <p15:guide id="16" pos="3908">
          <p15:clr>
            <a:srgbClr val="F26B43"/>
          </p15:clr>
        </p15:guide>
        <p15:guide id="17" orient="horz" pos="459">
          <p15:clr>
            <a:srgbClr val="F26B43"/>
          </p15:clr>
        </p15:guide>
        <p15:guide id="18" orient="horz" pos="3090">
          <p15:clr>
            <a:srgbClr val="A4A3A4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acts | Colou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9F2D65AD-575D-4A11-A63F-A6D9520871C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333967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9F2D65AD-575D-4A11-A63F-A6D9520871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CA7ED93-264F-4FB5-815D-4481CAD4A5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87375" y="720001"/>
            <a:ext cx="5400675" cy="720000"/>
          </a:xfrm>
        </p:spPr>
        <p:txBody>
          <a:bodyPr vert="horz" bIns="0" anchor="b" anchorCtr="0"/>
          <a:lstStyle>
            <a:lvl1pPr algn="l">
              <a:defRPr sz="43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Contact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3516DCBD-CE02-4D01-B758-CD2777F4698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87375" y="1916113"/>
            <a:ext cx="5400675" cy="2989261"/>
          </a:xfrm>
        </p:spPr>
        <p:txBody>
          <a:bodyPr/>
          <a:lstStyle>
            <a:lvl1pPr>
              <a:spcAft>
                <a:spcPts val="0"/>
              </a:spcAft>
              <a:defRPr sz="1400" b="1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 b="0">
                <a:solidFill>
                  <a:schemeClr val="tx1"/>
                </a:solidFill>
              </a:defRPr>
            </a:lvl2pPr>
            <a:lvl3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3pPr>
            <a:lvl4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4pPr>
            <a:lvl5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5pPr>
            <a:lvl6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6pPr>
            <a:lvl7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7pPr>
            <a:lvl8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8pPr>
            <a:lvl9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BAC1541-3AFA-41EF-A61C-2D0163E866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03949" y="1916113"/>
            <a:ext cx="5400675" cy="2989261"/>
          </a:xfrm>
        </p:spPr>
        <p:txBody>
          <a:bodyPr/>
          <a:lstStyle>
            <a:lvl1pPr>
              <a:spcAft>
                <a:spcPts val="0"/>
              </a:spcAft>
              <a:defRPr sz="1400" b="1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 b="0">
                <a:solidFill>
                  <a:schemeClr val="tx1"/>
                </a:solidFill>
              </a:defRPr>
            </a:lvl2pPr>
            <a:lvl3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3pPr>
            <a:lvl4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4pPr>
            <a:lvl5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5pPr>
            <a:lvl6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6pPr>
            <a:lvl7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7pPr>
            <a:lvl8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8pPr>
            <a:lvl9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3CDEE5C-0EA4-4C8C-859C-F8AE0B63185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 bwMode="gray">
          <a:xfrm>
            <a:off x="587388" y="5787300"/>
            <a:ext cx="2127958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43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  <p:extLst>
    <p:ext uri="{DCECCB84-F9BA-43D5-87BE-67443E8EF086}">
      <p15:sldGuideLst xmlns:p15="http://schemas.microsoft.com/office/powerpoint/2012/main">
        <p15:guide id="3" pos="3772">
          <p15:clr>
            <a:srgbClr val="F26B43"/>
          </p15:clr>
        </p15:guide>
        <p15:guide id="14" pos="370">
          <p15:clr>
            <a:srgbClr val="F26B43"/>
          </p15:clr>
        </p15:guide>
        <p15:guide id="15" pos="7310">
          <p15:clr>
            <a:srgbClr val="F26B43"/>
          </p15:clr>
        </p15:guide>
        <p15:guide id="16" pos="3908">
          <p15:clr>
            <a:srgbClr val="F26B43"/>
          </p15:clr>
        </p15:guide>
        <p15:guide id="17" orient="horz" pos="3090">
          <p15:clr>
            <a:srgbClr val="A4A3A4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acts | With pictur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57E08914-4F7D-47AA-A3A7-6D253E93C06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547899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57E08914-4F7D-47AA-A3A7-6D253E93C0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CA7ED93-264F-4FB5-815D-4481CAD4A5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87821" y="728700"/>
            <a:ext cx="5400229" cy="719783"/>
          </a:xfrm>
        </p:spPr>
        <p:txBody>
          <a:bodyPr vert="horz" bIns="0" anchor="b" anchorCtr="0"/>
          <a:lstStyle>
            <a:lvl1pPr algn="l">
              <a:defRPr sz="43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Contact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DFF918B5-B02B-4208-A4BD-44A1934589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2603735" y="1916832"/>
            <a:ext cx="3384315" cy="2160000"/>
          </a:xfrm>
        </p:spPr>
        <p:txBody>
          <a:bodyPr/>
          <a:lstStyle>
            <a:lvl1pPr>
              <a:spcAft>
                <a:spcPts val="0"/>
              </a:spcAft>
              <a:defRPr sz="1400" b="1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 b="0">
                <a:solidFill>
                  <a:schemeClr val="accent1"/>
                </a:solidFill>
              </a:defRPr>
            </a:lvl2pPr>
            <a:lvl3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3pPr>
            <a:lvl4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4pPr>
            <a:lvl5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5pPr>
            <a:lvl6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6pPr>
            <a:lvl7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7pPr>
            <a:lvl8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8pPr>
            <a:lvl9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608446A-11B3-4DB8-BD2F-089747ACC3F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587388" y="5625301"/>
            <a:ext cx="2743267" cy="503999"/>
          </a:xfrm>
          <a:prstGeom prst="rect">
            <a:avLst/>
          </a:prstGeom>
        </p:spPr>
      </p:pic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B79BC713-A99B-43A2-91AC-046C8300FF0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587822" y="1916832"/>
            <a:ext cx="1872000" cy="2160000"/>
          </a:xfrm>
          <a:solidFill>
            <a:schemeClr val="bg2"/>
          </a:solidFill>
        </p:spPr>
        <p:txBody>
          <a:bodyPr vert="horz" lIns="0" tIns="0" rIns="0" bIns="0" rtlCol="0" anchor="ctr" anchorCtr="0">
            <a:noAutofit/>
          </a:bodyPr>
          <a:lstStyle>
            <a:lvl1pPr algn="ctr">
              <a:defRPr lang="en-GB" sz="1200" dirty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0BD15FDB-083E-4985-A9EB-DFF55C0EDF3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6204012" y="1916832"/>
            <a:ext cx="1872000" cy="2160000"/>
          </a:xfrm>
          <a:solidFill>
            <a:schemeClr val="bg2"/>
          </a:solidFill>
        </p:spPr>
        <p:txBody>
          <a:bodyPr vert="horz" lIns="0" tIns="0" rIns="0" bIns="0" rtlCol="0" anchor="ctr" anchorCtr="0">
            <a:noAutofit/>
          </a:bodyPr>
          <a:lstStyle>
            <a:lvl1pPr algn="ctr">
              <a:defRPr lang="en-GB" sz="1200" dirty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FC48ECE3-E1B3-44A7-8B8E-3039F0D734B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220359" y="1916832"/>
            <a:ext cx="3384266" cy="2160000"/>
          </a:xfrm>
        </p:spPr>
        <p:txBody>
          <a:bodyPr/>
          <a:lstStyle>
            <a:lvl1pPr>
              <a:spcAft>
                <a:spcPts val="0"/>
              </a:spcAft>
              <a:defRPr sz="1400" b="1">
                <a:solidFill>
                  <a:schemeClr val="tx1"/>
                </a:solidFill>
              </a:defRPr>
            </a:lvl1pPr>
            <a:lvl2pPr marL="0" indent="0">
              <a:spcAft>
                <a:spcPts val="1000"/>
              </a:spcAft>
              <a:buFontTx/>
              <a:buNone/>
              <a:tabLst>
                <a:tab pos="623888" algn="l"/>
              </a:tabLst>
              <a:defRPr sz="1400" b="0">
                <a:solidFill>
                  <a:schemeClr val="accent1"/>
                </a:solidFill>
              </a:defRPr>
            </a:lvl2pPr>
            <a:lvl3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3pPr>
            <a:lvl4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4pPr>
            <a:lvl5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5pPr>
            <a:lvl6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6pPr>
            <a:lvl7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7pPr>
            <a:lvl8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8pPr>
            <a:lvl9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E84ED6F-4E06-48C0-AC78-4A54245E4063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 bwMode="gray">
          <a:xfrm>
            <a:off x="587388" y="5787300"/>
            <a:ext cx="2127958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823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772">
          <p15:clr>
            <a:srgbClr val="F26B43"/>
          </p15:clr>
        </p15:guide>
        <p15:guide id="14" pos="370">
          <p15:clr>
            <a:srgbClr val="F26B43"/>
          </p15:clr>
        </p15:guide>
        <p15:guide id="15" pos="7310">
          <p15:clr>
            <a:srgbClr val="F26B43"/>
          </p15:clr>
        </p15:guide>
        <p15:guide id="16" pos="3908">
          <p15:clr>
            <a:srgbClr val="F26B43"/>
          </p15:clr>
        </p15:guide>
        <p15:guide id="17" orient="horz" pos="3090">
          <p15:clr>
            <a:srgbClr val="A4A3A4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ght Contac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11B426E2-92A5-4526-8C5D-265264575D2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247919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11B426E2-92A5-4526-8C5D-265264575D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el 16">
            <a:extLst>
              <a:ext uri="{FF2B5EF4-FFF2-40B4-BE49-F238E27FC236}">
                <a16:creationId xmlns:a16="http://schemas.microsoft.com/office/drawing/2014/main" id="{C807CB8B-53B8-4CA1-BF87-9EE1A5B71D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42" name="Text Placeholder 11">
            <a:extLst>
              <a:ext uri="{FF2B5EF4-FFF2-40B4-BE49-F238E27FC236}">
                <a16:creationId xmlns:a16="http://schemas.microsoft.com/office/drawing/2014/main" id="{7B772AC2-B821-4D39-98E5-ED66EF3A8C5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587388" y="1484784"/>
            <a:ext cx="2592000" cy="2088000"/>
          </a:xfrm>
        </p:spPr>
        <p:txBody>
          <a:bodyPr/>
          <a:lstStyle>
            <a:lvl1pPr>
              <a:spcAft>
                <a:spcPts val="0"/>
              </a:spcAft>
              <a:tabLst>
                <a:tab pos="542925" algn="l"/>
              </a:tabLst>
              <a:defRPr sz="1200" b="1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 b="0">
                <a:solidFill>
                  <a:schemeClr val="accent1"/>
                </a:solidFill>
              </a:defRPr>
            </a:lvl2pPr>
            <a:lvl3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3pPr>
            <a:lvl4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4pPr>
            <a:lvl5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5pPr>
            <a:lvl6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200">
                <a:solidFill>
                  <a:schemeClr val="tx1"/>
                </a:solidFill>
              </a:defRPr>
            </a:lvl6pPr>
            <a:lvl7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7pPr>
            <a:lvl8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8pPr>
            <a:lvl9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7" name="Text Placeholder 11">
            <a:extLst>
              <a:ext uri="{FF2B5EF4-FFF2-40B4-BE49-F238E27FC236}">
                <a16:creationId xmlns:a16="http://schemas.microsoft.com/office/drawing/2014/main" id="{797CE1B8-2B93-45C0-8A35-3A842D1DFB3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3395700" y="1484809"/>
            <a:ext cx="2592000" cy="2088000"/>
          </a:xfrm>
        </p:spPr>
        <p:txBody>
          <a:bodyPr/>
          <a:lstStyle>
            <a:lvl1pPr>
              <a:spcAft>
                <a:spcPts val="0"/>
              </a:spcAft>
              <a:tabLst>
                <a:tab pos="542925" algn="l"/>
              </a:tabLst>
              <a:defRPr sz="1200" b="1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 b="0">
                <a:solidFill>
                  <a:schemeClr val="accent1"/>
                </a:solidFill>
              </a:defRPr>
            </a:lvl2pPr>
            <a:lvl3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3pPr>
            <a:lvl4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4pPr>
            <a:lvl5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5pPr>
            <a:lvl6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200">
                <a:solidFill>
                  <a:schemeClr val="tx1"/>
                </a:solidFill>
              </a:defRPr>
            </a:lvl6pPr>
            <a:lvl7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7pPr>
            <a:lvl8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8pPr>
            <a:lvl9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8" name="Text Placeholder 11">
            <a:extLst>
              <a:ext uri="{FF2B5EF4-FFF2-40B4-BE49-F238E27FC236}">
                <a16:creationId xmlns:a16="http://schemas.microsoft.com/office/drawing/2014/main" id="{41D846FD-B215-4B9D-82E7-8B832F16349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6204012" y="1484834"/>
            <a:ext cx="2592000" cy="2088000"/>
          </a:xfrm>
        </p:spPr>
        <p:txBody>
          <a:bodyPr/>
          <a:lstStyle>
            <a:lvl1pPr>
              <a:spcAft>
                <a:spcPts val="0"/>
              </a:spcAft>
              <a:tabLst>
                <a:tab pos="542925" algn="l"/>
              </a:tabLst>
              <a:defRPr sz="1200" b="1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 b="0">
                <a:solidFill>
                  <a:schemeClr val="accent1"/>
                </a:solidFill>
              </a:defRPr>
            </a:lvl2pPr>
            <a:lvl3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3pPr>
            <a:lvl4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4pPr>
            <a:lvl5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5pPr>
            <a:lvl6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200">
                <a:solidFill>
                  <a:schemeClr val="tx1"/>
                </a:solidFill>
              </a:defRPr>
            </a:lvl6pPr>
            <a:lvl7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7pPr>
            <a:lvl8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8pPr>
            <a:lvl9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9" name="Text Placeholder 11">
            <a:extLst>
              <a:ext uri="{FF2B5EF4-FFF2-40B4-BE49-F238E27FC236}">
                <a16:creationId xmlns:a16="http://schemas.microsoft.com/office/drawing/2014/main" id="{E9F48218-7F0A-4A67-BE5A-A7F3A870AF1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9012324" y="1484859"/>
            <a:ext cx="2592000" cy="2088000"/>
          </a:xfrm>
        </p:spPr>
        <p:txBody>
          <a:bodyPr/>
          <a:lstStyle>
            <a:lvl1pPr>
              <a:spcAft>
                <a:spcPts val="0"/>
              </a:spcAft>
              <a:tabLst>
                <a:tab pos="542925" algn="l"/>
              </a:tabLst>
              <a:defRPr sz="1200" b="1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 b="0">
                <a:solidFill>
                  <a:schemeClr val="accent1"/>
                </a:solidFill>
              </a:defRPr>
            </a:lvl2pPr>
            <a:lvl3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3pPr>
            <a:lvl4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4pPr>
            <a:lvl5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5pPr>
            <a:lvl6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200">
                <a:solidFill>
                  <a:schemeClr val="tx1"/>
                </a:solidFill>
              </a:defRPr>
            </a:lvl6pPr>
            <a:lvl7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7pPr>
            <a:lvl8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8pPr>
            <a:lvl9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6"/>
            <a:endParaRPr lang="en-GB" noProof="0" dirty="0"/>
          </a:p>
        </p:txBody>
      </p:sp>
      <p:sp>
        <p:nvSpPr>
          <p:cNvPr id="64" name="Text Placeholder 11">
            <a:extLst>
              <a:ext uri="{FF2B5EF4-FFF2-40B4-BE49-F238E27FC236}">
                <a16:creationId xmlns:a16="http://schemas.microsoft.com/office/drawing/2014/main" id="{BCDEAB69-53DB-41BD-9D36-2DD288423A9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 bwMode="gray">
          <a:xfrm>
            <a:off x="587388" y="4041209"/>
            <a:ext cx="2592000" cy="2088000"/>
          </a:xfrm>
        </p:spPr>
        <p:txBody>
          <a:bodyPr/>
          <a:lstStyle>
            <a:lvl1pPr>
              <a:spcAft>
                <a:spcPts val="0"/>
              </a:spcAft>
              <a:tabLst>
                <a:tab pos="542925" algn="l"/>
              </a:tabLst>
              <a:defRPr sz="1200" b="1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 b="0">
                <a:solidFill>
                  <a:schemeClr val="accent1"/>
                </a:solidFill>
              </a:defRPr>
            </a:lvl2pPr>
            <a:lvl3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3pPr>
            <a:lvl4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4pPr>
            <a:lvl5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5pPr>
            <a:lvl6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200">
                <a:solidFill>
                  <a:schemeClr val="tx1"/>
                </a:solidFill>
              </a:defRPr>
            </a:lvl6pPr>
            <a:lvl7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7pPr>
            <a:lvl8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8pPr>
            <a:lvl9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5" name="Text Placeholder 11">
            <a:extLst>
              <a:ext uri="{FF2B5EF4-FFF2-40B4-BE49-F238E27FC236}">
                <a16:creationId xmlns:a16="http://schemas.microsoft.com/office/drawing/2014/main" id="{0A5CD25A-0DD9-494E-AE9C-AFD959E1017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3395700" y="4041234"/>
            <a:ext cx="2592000" cy="2088000"/>
          </a:xfrm>
        </p:spPr>
        <p:txBody>
          <a:bodyPr/>
          <a:lstStyle>
            <a:lvl1pPr>
              <a:spcAft>
                <a:spcPts val="0"/>
              </a:spcAft>
              <a:tabLst>
                <a:tab pos="542925" algn="l"/>
              </a:tabLst>
              <a:defRPr sz="1200" b="1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 b="0">
                <a:solidFill>
                  <a:schemeClr val="accent1"/>
                </a:solidFill>
              </a:defRPr>
            </a:lvl2pPr>
            <a:lvl3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3pPr>
            <a:lvl4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4pPr>
            <a:lvl5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5pPr>
            <a:lvl6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200">
                <a:solidFill>
                  <a:schemeClr val="tx1"/>
                </a:solidFill>
              </a:defRPr>
            </a:lvl6pPr>
            <a:lvl7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7pPr>
            <a:lvl8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8pPr>
            <a:lvl9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6" name="Text Placeholder 11">
            <a:extLst>
              <a:ext uri="{FF2B5EF4-FFF2-40B4-BE49-F238E27FC236}">
                <a16:creationId xmlns:a16="http://schemas.microsoft.com/office/drawing/2014/main" id="{E8A1B30F-757E-4AAF-A95E-E9B0D0FDD96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 bwMode="gray">
          <a:xfrm>
            <a:off x="6204012" y="4041259"/>
            <a:ext cx="2592000" cy="2088000"/>
          </a:xfrm>
        </p:spPr>
        <p:txBody>
          <a:bodyPr/>
          <a:lstStyle>
            <a:lvl1pPr>
              <a:spcAft>
                <a:spcPts val="0"/>
              </a:spcAft>
              <a:tabLst>
                <a:tab pos="542925" algn="l"/>
              </a:tabLst>
              <a:defRPr sz="1200" b="1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 b="0">
                <a:solidFill>
                  <a:schemeClr val="accent1"/>
                </a:solidFill>
              </a:defRPr>
            </a:lvl2pPr>
            <a:lvl3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3pPr>
            <a:lvl4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4pPr>
            <a:lvl5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5pPr>
            <a:lvl6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200">
                <a:solidFill>
                  <a:schemeClr val="tx1"/>
                </a:solidFill>
              </a:defRPr>
            </a:lvl6pPr>
            <a:lvl7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7pPr>
            <a:lvl8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8pPr>
            <a:lvl9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7" name="Text Placeholder 11">
            <a:extLst>
              <a:ext uri="{FF2B5EF4-FFF2-40B4-BE49-F238E27FC236}">
                <a16:creationId xmlns:a16="http://schemas.microsoft.com/office/drawing/2014/main" id="{99CF1FAE-CCF4-4690-9846-795DDD5114B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 bwMode="gray">
          <a:xfrm>
            <a:off x="9012324" y="4041284"/>
            <a:ext cx="2592000" cy="2088000"/>
          </a:xfrm>
        </p:spPr>
        <p:txBody>
          <a:bodyPr/>
          <a:lstStyle>
            <a:lvl1pPr>
              <a:spcAft>
                <a:spcPts val="0"/>
              </a:spcAft>
              <a:tabLst>
                <a:tab pos="542925" algn="l"/>
              </a:tabLst>
              <a:defRPr sz="1200" b="1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 b="0">
                <a:solidFill>
                  <a:schemeClr val="accent1"/>
                </a:solidFill>
              </a:defRPr>
            </a:lvl2pPr>
            <a:lvl3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3pPr>
            <a:lvl4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4pPr>
            <a:lvl5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5pPr>
            <a:lvl6pPr marL="0" indent="0">
              <a:spcAft>
                <a:spcPts val="1200"/>
              </a:spcAft>
              <a:buFontTx/>
              <a:buNone/>
              <a:tabLst>
                <a:tab pos="623888" algn="l"/>
              </a:tabLst>
              <a:defRPr sz="1200">
                <a:solidFill>
                  <a:schemeClr val="tx1"/>
                </a:solidFill>
              </a:defRPr>
            </a:lvl6pPr>
            <a:lvl7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7pPr>
            <a:lvl8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8pPr>
            <a:lvl9pPr marL="0" indent="0">
              <a:spcAft>
                <a:spcPts val="1200"/>
              </a:spcAft>
              <a:buFontTx/>
              <a:buNone/>
              <a:tabLst>
                <a:tab pos="542925" algn="l"/>
              </a:tabLs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6"/>
            <a:endParaRPr lang="en-GB" noProof="0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9EDB3AE-B641-4061-8B21-63E4B215070F}"/>
              </a:ext>
            </a:extLst>
          </p:cNvPr>
          <p:cNvSpPr>
            <a:spLocks noGrp="1"/>
          </p:cNvSpPr>
          <p:nvPr>
            <p:ph type="dt" sz="half" idx="38"/>
          </p:nvPr>
        </p:nvSpPr>
        <p:spPr bwMode="gray"/>
        <p:txBody>
          <a:bodyPr/>
          <a:lstStyle/>
          <a:p>
            <a:fld id="{6CA2CD96-2A84-44F6-B336-27A94B63DA3C}" type="datetime1">
              <a:rPr lang="en-GB" noProof="0"/>
              <a:t>22/03/2022</a:t>
            </a:fld>
            <a:endParaRPr lang="en-GB" noProof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A8C0908-9F71-43F7-934C-1397264E6D73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 bwMode="gray"/>
        <p:txBody>
          <a:bodyPr/>
          <a:lstStyle/>
          <a:p>
            <a:r>
              <a:rPr lang="en-GB">
                <a:solidFill>
                  <a:schemeClr val="accent4"/>
                </a:solidFill>
              </a:rPr>
              <a:t>Deutsche Börse Group</a:t>
            </a:r>
            <a:endParaRPr lang="en-GB" noProof="0" dirty="0">
              <a:solidFill>
                <a:schemeClr val="accent4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1F0E2F-BFEC-48E3-BF96-A331862EE402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 bwMode="gray"/>
        <p:txBody>
          <a:bodyPr/>
          <a:lstStyle/>
          <a:p>
            <a:fld id="{672C9EDE-4A13-4E4A-9EAA-A59A97CC9CE2}" type="slidenum">
              <a:rPr lang="en-GB" noProof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78370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772">
          <p15:clr>
            <a:srgbClr val="F26B43"/>
          </p15:clr>
        </p15:guide>
        <p15:guide id="14" pos="370">
          <p15:clr>
            <a:srgbClr val="F26B43"/>
          </p15:clr>
        </p15:guide>
        <p15:guide id="15" pos="7310">
          <p15:clr>
            <a:srgbClr val="F26B43"/>
          </p15:clr>
        </p15:guide>
        <p15:guide id="16" pos="3908">
          <p15:clr>
            <a:srgbClr val="F26B43"/>
          </p15:clr>
        </p15:guide>
        <p15:guide id="17" orient="horz" pos="1071">
          <p15:clr>
            <a:srgbClr val="F26B43"/>
          </p15:clr>
        </p15:guide>
        <p15:guide id="18" orient="horz" pos="3861">
          <p15:clr>
            <a:srgbClr val="F26B43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 |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2FFC22F4-DBFC-4B88-9AE7-1E17DD97040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387163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2FFC22F4-DBFC-4B88-9AE7-1E17DD9704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76713BB-6DEF-4943-8D41-279B0471E5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587376" y="1916113"/>
            <a:ext cx="11017250" cy="4213224"/>
          </a:xfrm>
        </p:spPr>
        <p:txBody>
          <a:bodyPr numCol="2" spcCol="432000"/>
          <a:lstStyle>
            <a:lvl1pPr>
              <a:lnSpc>
                <a:spcPct val="110000"/>
              </a:lnSpc>
              <a:defRPr sz="800" b="1">
                <a:solidFill>
                  <a:schemeClr val="tx1"/>
                </a:solidFill>
              </a:defRPr>
            </a:lvl1pPr>
            <a:lvl2pPr marL="0" indent="0">
              <a:lnSpc>
                <a:spcPct val="110000"/>
              </a:lnSpc>
              <a:spcAft>
                <a:spcPts val="400"/>
              </a:spcAft>
              <a:buFontTx/>
              <a:buNone/>
              <a:defRPr sz="800">
                <a:solidFill>
                  <a:schemeClr val="tx1"/>
                </a:solidFill>
              </a:defRPr>
            </a:lvl2pPr>
            <a:lvl3pPr marL="108000" indent="-108000">
              <a:lnSpc>
                <a:spcPct val="110000"/>
              </a:lnSpc>
              <a:spcAft>
                <a:spcPts val="400"/>
              </a:spcAft>
              <a:defRPr sz="800">
                <a:solidFill>
                  <a:schemeClr val="tx1"/>
                </a:solidFill>
              </a:defRPr>
            </a:lvl3pPr>
            <a:lvl4pPr marL="216000" indent="-108000">
              <a:lnSpc>
                <a:spcPct val="110000"/>
              </a:lnSpc>
              <a:spcAft>
                <a:spcPts val="400"/>
              </a:spcAft>
              <a:defRPr sz="800">
                <a:solidFill>
                  <a:schemeClr val="tx1"/>
                </a:solidFill>
              </a:defRPr>
            </a:lvl4pPr>
            <a:lvl5pPr marL="324000" indent="-108000">
              <a:lnSpc>
                <a:spcPct val="110000"/>
              </a:lnSpc>
              <a:spcAft>
                <a:spcPts val="400"/>
              </a:spcAft>
              <a:defRPr sz="800">
                <a:solidFill>
                  <a:schemeClr val="tx1"/>
                </a:solidFill>
              </a:defRPr>
            </a:lvl5pPr>
            <a:lvl6pPr marL="432000" indent="-108000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  <a:defRPr sz="800">
                <a:solidFill>
                  <a:schemeClr val="tx1"/>
                </a:solidFill>
              </a:defRPr>
            </a:lvl6pPr>
            <a:lvl7pPr marL="432000" indent="-108000">
              <a:lnSpc>
                <a:spcPct val="110000"/>
              </a:lnSpc>
              <a:spcAft>
                <a:spcPts val="400"/>
              </a:spcAft>
              <a:defRPr sz="800">
                <a:solidFill>
                  <a:schemeClr val="tx1"/>
                </a:solidFill>
              </a:defRPr>
            </a:lvl7pPr>
            <a:lvl8pPr marL="432000" indent="-108000">
              <a:lnSpc>
                <a:spcPct val="110000"/>
              </a:lnSpc>
              <a:spcAft>
                <a:spcPts val="400"/>
              </a:spcAft>
              <a:defRPr sz="800">
                <a:solidFill>
                  <a:schemeClr val="tx1"/>
                </a:solidFill>
              </a:defRPr>
            </a:lvl8pPr>
            <a:lvl9pPr marL="432000" indent="-108000">
              <a:lnSpc>
                <a:spcPct val="110000"/>
              </a:lnSpc>
              <a:spcAft>
                <a:spcPts val="400"/>
              </a:spcAft>
              <a:defRPr sz="8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  <a:p>
            <a:pPr lvl="0"/>
            <a:endParaRPr lang="en-GB" noProof="0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EA3474D0-42D7-4108-BB28-3A894871C1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/>
            </a:lvl1pPr>
          </a:lstStyle>
          <a:p>
            <a:r>
              <a:rPr lang="en-GB" noProof="0" dirty="0"/>
              <a:t>Disclaimer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3423B9-9043-4ACE-837B-D85F06B747A7}"/>
              </a:ext>
            </a:extLst>
          </p:cNvPr>
          <p:cNvSpPr>
            <a:spLocks noGrp="1"/>
          </p:cNvSpPr>
          <p:nvPr>
            <p:ph type="dt" sz="half" idx="13"/>
          </p:nvPr>
        </p:nvSpPr>
        <p:spPr bwMode="gray"/>
        <p:txBody>
          <a:bodyPr/>
          <a:lstStyle/>
          <a:p>
            <a:fld id="{0B8A01BC-6D56-4B5A-9F67-B94E20217B0A}" type="datetime1">
              <a:rPr lang="en-GB" noProof="0"/>
              <a:t>22/03/2022</a:t>
            </a:fld>
            <a:endParaRPr lang="en-GB" noProof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473A93CA-DA9C-45DE-8427-78C9297CFDD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/>
          <a:p>
            <a:r>
              <a:rPr lang="en-GB">
                <a:solidFill>
                  <a:schemeClr val="accent4"/>
                </a:solidFill>
              </a:rPr>
              <a:t>Deutsche Börse Group</a:t>
            </a:r>
            <a:endParaRPr lang="en-GB" noProof="0" dirty="0">
              <a:solidFill>
                <a:schemeClr val="accent4"/>
              </a:solidFill>
            </a:endParaRP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6D2806F9-E0E2-44F1-B868-B91A0D0E18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 bwMode="gray"/>
        <p:txBody>
          <a:bodyPr/>
          <a:lstStyle/>
          <a:p>
            <a:fld id="{672C9EDE-4A13-4E4A-9EAA-A59A97CC9CE2}" type="slidenum">
              <a:rPr lang="en-GB" noProof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302172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">
          <p15:clr>
            <a:srgbClr val="F26B43"/>
          </p15:clr>
        </p15:guide>
        <p15:guide id="3" orient="horz" pos="3861">
          <p15:clr>
            <a:srgbClr val="F26B43"/>
          </p15:clr>
        </p15:guide>
        <p15:guide id="4" orient="horz" pos="1071">
          <p15:clr>
            <a:srgbClr val="F26B43"/>
          </p15:clr>
        </p15:guide>
        <p15:guide id="5" pos="7310">
          <p15:clr>
            <a:srgbClr val="F26B43"/>
          </p15:clr>
        </p15:guide>
        <p15:guide id="6" pos="3772">
          <p15:clr>
            <a:srgbClr val="F26B43"/>
          </p15:clr>
        </p15:guide>
        <p15:guide id="7" pos="3908">
          <p15:clr>
            <a:srgbClr val="F26B43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 | Colou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6BAB18FD-2557-4F6F-BF48-60BACDF83AD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652512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6BAB18FD-2557-4F6F-BF48-60BACDF83A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76713BB-6DEF-4943-8D41-279B0471E5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587376" y="1916113"/>
            <a:ext cx="11017250" cy="4213224"/>
          </a:xfrm>
        </p:spPr>
        <p:txBody>
          <a:bodyPr numCol="2" spcCol="432000"/>
          <a:lstStyle>
            <a:lvl1pPr>
              <a:defRPr sz="800" b="1">
                <a:solidFill>
                  <a:schemeClr val="tx1"/>
                </a:solidFill>
              </a:defRPr>
            </a:lvl1pPr>
            <a:lvl2pPr marL="0" indent="0">
              <a:spcAft>
                <a:spcPts val="400"/>
              </a:spcAft>
              <a:buFontTx/>
              <a:buNone/>
              <a:defRPr sz="800">
                <a:solidFill>
                  <a:schemeClr val="tx1"/>
                </a:solidFill>
              </a:defRPr>
            </a:lvl2pPr>
            <a:lvl3pPr marL="108000" indent="-108000">
              <a:spcAft>
                <a:spcPts val="400"/>
              </a:spcAft>
              <a:defRPr sz="800">
                <a:solidFill>
                  <a:schemeClr val="tx1"/>
                </a:solidFill>
              </a:defRPr>
            </a:lvl3pPr>
            <a:lvl4pPr marL="216000" indent="-108000">
              <a:spcAft>
                <a:spcPts val="400"/>
              </a:spcAft>
              <a:defRPr sz="800">
                <a:solidFill>
                  <a:schemeClr val="tx1"/>
                </a:solidFill>
              </a:defRPr>
            </a:lvl4pPr>
            <a:lvl5pPr marL="324000" indent="-108000">
              <a:spcAft>
                <a:spcPts val="400"/>
              </a:spcAft>
              <a:defRPr sz="800">
                <a:solidFill>
                  <a:schemeClr val="tx1"/>
                </a:solidFill>
              </a:defRPr>
            </a:lvl5pPr>
            <a:lvl6pPr marL="432000" indent="-108000">
              <a:spcAft>
                <a:spcPts val="400"/>
              </a:spcAft>
              <a:buFont typeface="Wingdings" panose="05000000000000000000" pitchFamily="2" charset="2"/>
              <a:buChar char="§"/>
              <a:defRPr sz="800">
                <a:solidFill>
                  <a:schemeClr val="tx1"/>
                </a:solidFill>
              </a:defRPr>
            </a:lvl6pPr>
            <a:lvl7pPr marL="432000" indent="-108000">
              <a:spcAft>
                <a:spcPts val="400"/>
              </a:spcAft>
              <a:defRPr sz="800">
                <a:solidFill>
                  <a:schemeClr val="tx1"/>
                </a:solidFill>
              </a:defRPr>
            </a:lvl7pPr>
            <a:lvl8pPr marL="432000" indent="-108000">
              <a:spcAft>
                <a:spcPts val="400"/>
              </a:spcAft>
              <a:defRPr sz="800">
                <a:solidFill>
                  <a:schemeClr val="tx1"/>
                </a:solidFill>
              </a:defRPr>
            </a:lvl8pPr>
            <a:lvl9pPr marL="432000" indent="-108000">
              <a:spcAft>
                <a:spcPts val="400"/>
              </a:spcAft>
              <a:defRPr sz="8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EA3474D0-42D7-4108-BB28-3A894871C1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Disclaimer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321931A-9137-494C-8BCE-8980E0B2ADE4}"/>
              </a:ext>
            </a:extLst>
          </p:cNvPr>
          <p:cNvSpPr>
            <a:spLocks noGrp="1"/>
          </p:cNvSpPr>
          <p:nvPr>
            <p:ph type="dt" sz="half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2B3C68-81BD-40FE-A8DF-495E16B75192}" type="datetime1">
              <a:rPr lang="en-US"/>
              <a:pPr/>
              <a:t>3/22/2022</a:t>
            </a:fld>
            <a:endParaRPr lang="en-US" sz="9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FF10BA4-FECB-4BD7-90FB-52B537E389E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 bwMode="gray">
          <a:xfrm>
            <a:off x="587388" y="6381352"/>
            <a:ext cx="1928413" cy="1384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accent4"/>
                </a:solidFill>
              </a:rPr>
              <a:t>Deutsche Börse Group</a:t>
            </a:r>
            <a:endParaRPr lang="en-US" sz="900" dirty="0">
              <a:solidFill>
                <a:schemeClr val="accent4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261C2A8-A340-48D3-BE8B-3EAF39322E0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2C9EDE-4A13-4E4A-9EAA-A59A97CC9CE2}" type="slidenum">
              <a:rPr lang="en-US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7556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  <p:extLst>
    <p:ext uri="{DCECCB84-F9BA-43D5-87BE-67443E8EF086}">
      <p15:sldGuideLst xmlns:p15="http://schemas.microsoft.com/office/powerpoint/2012/main">
        <p15:guide id="1" pos="370">
          <p15:clr>
            <a:srgbClr val="F26B43"/>
          </p15:clr>
        </p15:guide>
        <p15:guide id="3" orient="horz" pos="3861">
          <p15:clr>
            <a:srgbClr val="F26B43"/>
          </p15:clr>
        </p15:guide>
        <p15:guide id="4" orient="horz" pos="1071">
          <p15:clr>
            <a:srgbClr val="F26B43"/>
          </p15:clr>
        </p15:guide>
        <p15:guide id="5" pos="7310">
          <p15:clr>
            <a:srgbClr val="F26B43"/>
          </p15:clr>
        </p15:guide>
        <p15:guide id="6" pos="3772">
          <p15:clr>
            <a:srgbClr val="F26B43"/>
          </p15:clr>
        </p15:guide>
        <p15:guide id="7" pos="3908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| Gre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44EF0DCB-8CD4-4133-91C8-7785BC331A6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076553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44EF0DCB-8CD4-4133-91C8-7785BC331A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el 1">
            <a:extLst>
              <a:ext uri="{FF2B5EF4-FFF2-40B4-BE49-F238E27FC236}">
                <a16:creationId xmlns:a16="http://schemas.microsoft.com/office/drawing/2014/main" id="{100FA83C-1D22-4C72-9931-4F272EE70A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590345" y="1340768"/>
            <a:ext cx="7272896" cy="1512168"/>
          </a:xfrm>
        </p:spPr>
        <p:txBody>
          <a:bodyPr vert="horz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Presentation </a:t>
            </a:r>
            <a:br>
              <a:rPr lang="en-GB" noProof="0" dirty="0"/>
            </a:br>
            <a:r>
              <a:rPr lang="en-GB" noProof="0" dirty="0"/>
              <a:t>Title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D165CAAA-142D-476B-8DC8-74F66B5533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590345" y="3098172"/>
            <a:ext cx="5401233" cy="720080"/>
          </a:xfrm>
        </p:spPr>
        <p:txBody>
          <a:bodyPr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  <a:latin typeface="+mn-lt"/>
                <a:cs typeface="Abadi MT Condensed Extra Bold"/>
              </a:defRPr>
            </a:lvl1pPr>
            <a:lvl2pPr marL="0" indent="0" algn="l">
              <a:spcAft>
                <a:spcPts val="0"/>
              </a:spcAft>
              <a:buNone/>
              <a:defRPr sz="2400"/>
            </a:lvl2pPr>
            <a:lvl3pPr marL="0" indent="0" algn="l">
              <a:spcAft>
                <a:spcPts val="0"/>
              </a:spcAft>
              <a:buNone/>
              <a:defRPr sz="2400"/>
            </a:lvl3pPr>
            <a:lvl4pPr marL="0" indent="0" algn="l">
              <a:spcAft>
                <a:spcPts val="0"/>
              </a:spcAft>
              <a:buNone/>
              <a:defRPr sz="2400"/>
            </a:lvl4pPr>
            <a:lvl5pPr marL="0" indent="0" algn="l">
              <a:spcAft>
                <a:spcPts val="0"/>
              </a:spcAft>
              <a:buNone/>
              <a:defRPr sz="2400"/>
            </a:lvl5pPr>
            <a:lvl6pPr marL="0" indent="0" algn="l">
              <a:spcAft>
                <a:spcPts val="0"/>
              </a:spcAft>
              <a:buNone/>
              <a:defRPr sz="2400"/>
            </a:lvl6pPr>
            <a:lvl7pPr marL="0" indent="0" algn="l">
              <a:spcAft>
                <a:spcPts val="0"/>
              </a:spcAft>
              <a:buNone/>
              <a:defRPr sz="2400"/>
            </a:lvl7pPr>
            <a:lvl8pPr marL="0" indent="0" algn="l">
              <a:spcAft>
                <a:spcPts val="0"/>
              </a:spcAft>
              <a:buNone/>
              <a:defRPr sz="2400"/>
            </a:lvl8pPr>
            <a:lvl9pPr marL="0" indent="0" algn="l">
              <a:spcAft>
                <a:spcPts val="0"/>
              </a:spcAft>
              <a:buNone/>
              <a:defRPr sz="2400"/>
            </a:lvl9pPr>
          </a:lstStyle>
          <a:p>
            <a:r>
              <a:rPr lang="en-GB" noProof="0" dirty="0"/>
              <a:t>Subtitle</a:t>
            </a:r>
          </a:p>
        </p:txBody>
      </p:sp>
      <p:sp>
        <p:nvSpPr>
          <p:cNvPr id="8" name="Datumsplatzhalter 24">
            <a:extLst>
              <a:ext uri="{FF2B5EF4-FFF2-40B4-BE49-F238E27FC236}">
                <a16:creationId xmlns:a16="http://schemas.microsoft.com/office/drawing/2014/main" id="{8C240F6A-1488-4B7E-8E07-B209A45FFB7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02879" y="3919472"/>
            <a:ext cx="3529571" cy="589648"/>
          </a:xfrm>
        </p:spPr>
        <p:txBody>
          <a:bodyPr anchor="t"/>
          <a:lstStyle>
            <a:lvl1pPr marL="0" algn="l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 marL="0">
              <a:lnSpc>
                <a:spcPct val="100000"/>
              </a:lnSpc>
              <a:defRPr sz="1400"/>
            </a:lvl2pPr>
            <a:lvl3pPr marL="0">
              <a:lnSpc>
                <a:spcPct val="100000"/>
              </a:lnSpc>
              <a:defRPr sz="1400"/>
            </a:lvl3pPr>
            <a:lvl4pPr marL="0">
              <a:lnSpc>
                <a:spcPct val="100000"/>
              </a:lnSpc>
              <a:defRPr sz="1400"/>
            </a:lvl4pPr>
            <a:lvl5pPr marL="0">
              <a:lnSpc>
                <a:spcPct val="100000"/>
              </a:lnSpc>
              <a:defRPr sz="1400"/>
            </a:lvl5pPr>
            <a:lvl6pPr marL="0">
              <a:lnSpc>
                <a:spcPct val="100000"/>
              </a:lnSpc>
              <a:defRPr sz="1400"/>
            </a:lvl6pPr>
            <a:lvl7pPr marL="0">
              <a:lnSpc>
                <a:spcPct val="100000"/>
              </a:lnSpc>
              <a:defRPr sz="1400"/>
            </a:lvl7pPr>
            <a:lvl8pPr marL="0">
              <a:lnSpc>
                <a:spcPct val="100000"/>
              </a:lnSpc>
              <a:defRPr sz="1400"/>
            </a:lvl8pPr>
            <a:lvl9pPr marL="0">
              <a:lnSpc>
                <a:spcPct val="100000"/>
              </a:lnSpc>
              <a:defRPr sz="1400"/>
            </a:lvl9pPr>
          </a:lstStyle>
          <a:p>
            <a:fld id="{AB26A170-B22D-4AC0-BB6E-ED96EEE28048}" type="datetime3">
              <a:rPr lang="en-GB"/>
              <a:pPr/>
              <a:t>22 March, 2022</a:t>
            </a:fld>
            <a:endParaRPr lang="en-GB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4A7B63CB-3FB4-49B7-AFCE-C1F42A53893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 bwMode="gray">
          <a:xfrm>
            <a:off x="587388" y="5787300"/>
            <a:ext cx="2127958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889573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left |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699DFD9-25B7-4BE0-9032-02051080271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750767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5699DFD9-25B7-4BE0-9032-0205108027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43C8737-CA51-4148-81DC-F9C80508A1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chemeClr val="bg2"/>
          </a:solidFill>
        </p:spPr>
        <p:txBody>
          <a:bodyPr lIns="6912000" tIns="0" rIns="1368000" anchor="ctr" anchorCtr="0"/>
          <a:lstStyle>
            <a:lvl1pPr>
              <a:defRPr sz="1200">
                <a:solidFill>
                  <a:schemeClr val="accent4"/>
                </a:solidFill>
              </a:defRPr>
            </a:lvl1pPr>
            <a:lvl2pPr marL="0" indent="0">
              <a:buFontTx/>
              <a:buNone/>
              <a:defRPr sz="1200"/>
            </a:lvl2pPr>
            <a:lvl3pPr marL="0" indent="0">
              <a:buFontTx/>
              <a:buNone/>
              <a:defRPr sz="1200"/>
            </a:lvl3pPr>
            <a:lvl4pPr marL="0" indent="0">
              <a:buFontTx/>
              <a:buNone/>
              <a:tabLst/>
              <a:defRPr sz="1200"/>
            </a:lvl4pPr>
            <a:lvl5pPr marL="0" indent="0">
              <a:buFontTx/>
              <a:buNone/>
              <a:defRPr sz="1200"/>
            </a:lvl5pPr>
            <a:lvl6pPr marL="0" indent="0">
              <a:buFontTx/>
              <a:buNone/>
              <a:defRPr sz="1200"/>
            </a:lvl6pPr>
            <a:lvl7pPr marL="0" indent="0">
              <a:buFontTx/>
              <a:buNone/>
              <a:defRPr sz="1200"/>
            </a:lvl7pPr>
            <a:lvl8pPr marL="0" indent="0">
              <a:buFontTx/>
              <a:buNone/>
              <a:defRPr sz="1200"/>
            </a:lvl8pPr>
            <a:lvl9pPr marL="0" indent="0">
              <a:buFontTx/>
              <a:buNone/>
              <a:defRPr sz="1200"/>
            </a:lvl9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F63CF737-36F6-441D-B92C-EC5D22B3B1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87388" y="5787300"/>
            <a:ext cx="2127600" cy="342000"/>
          </a:xfrm>
          <a:prstGeom prst="rect">
            <a:avLst/>
          </a:prstGeom>
          <a:blipFill dpi="0" rotWithShape="1"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0B56861E-14AD-46E2-ABEF-F27C362850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590949" y="1340768"/>
            <a:ext cx="7272896" cy="1512168"/>
          </a:xfrm>
        </p:spPr>
        <p:txBody>
          <a:bodyPr vert="horz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Presentation </a:t>
            </a:r>
            <a:br>
              <a:rPr lang="en-GB" noProof="0" dirty="0"/>
            </a:br>
            <a:r>
              <a:rPr lang="en-GB" noProof="0" dirty="0"/>
              <a:t>Title</a:t>
            </a: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E6AD8C72-018C-4BD6-A7A6-5999612434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590949" y="3098172"/>
            <a:ext cx="5401233" cy="720080"/>
          </a:xfrm>
        </p:spPr>
        <p:txBody>
          <a:bodyPr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  <a:latin typeface="+mn-lt"/>
                <a:cs typeface="Abadi MT Condensed Extra Bold"/>
              </a:defRPr>
            </a:lvl1pPr>
            <a:lvl2pPr marL="0" indent="0" algn="l">
              <a:spcAft>
                <a:spcPts val="0"/>
              </a:spcAft>
              <a:buNone/>
              <a:defRPr sz="2400"/>
            </a:lvl2pPr>
            <a:lvl3pPr marL="0" indent="0" algn="l">
              <a:spcAft>
                <a:spcPts val="0"/>
              </a:spcAft>
              <a:buNone/>
              <a:defRPr sz="2400"/>
            </a:lvl3pPr>
            <a:lvl4pPr marL="0" indent="0" algn="l">
              <a:spcAft>
                <a:spcPts val="0"/>
              </a:spcAft>
              <a:buNone/>
              <a:defRPr sz="2400"/>
            </a:lvl4pPr>
            <a:lvl5pPr marL="0" indent="0" algn="l">
              <a:spcAft>
                <a:spcPts val="0"/>
              </a:spcAft>
              <a:buNone/>
              <a:defRPr sz="2400"/>
            </a:lvl5pPr>
            <a:lvl6pPr marL="0" indent="0" algn="l">
              <a:spcAft>
                <a:spcPts val="0"/>
              </a:spcAft>
              <a:buNone/>
              <a:defRPr sz="2400"/>
            </a:lvl6pPr>
            <a:lvl7pPr marL="0" indent="0" algn="l">
              <a:spcAft>
                <a:spcPts val="0"/>
              </a:spcAft>
              <a:buNone/>
              <a:defRPr sz="2400"/>
            </a:lvl7pPr>
            <a:lvl8pPr marL="0" indent="0" algn="l">
              <a:spcAft>
                <a:spcPts val="0"/>
              </a:spcAft>
              <a:buNone/>
              <a:defRPr sz="2400"/>
            </a:lvl8pPr>
            <a:lvl9pPr marL="0" indent="0" algn="l">
              <a:spcAft>
                <a:spcPts val="0"/>
              </a:spcAft>
              <a:buNone/>
              <a:defRPr sz="2400"/>
            </a:lvl9pPr>
          </a:lstStyle>
          <a:p>
            <a:r>
              <a:rPr lang="en-GB" noProof="0" dirty="0"/>
              <a:t>Subtitle</a:t>
            </a:r>
          </a:p>
        </p:txBody>
      </p:sp>
      <p:sp>
        <p:nvSpPr>
          <p:cNvPr id="10" name="Datumsplatzhalter 24">
            <a:extLst>
              <a:ext uri="{FF2B5EF4-FFF2-40B4-BE49-F238E27FC236}">
                <a16:creationId xmlns:a16="http://schemas.microsoft.com/office/drawing/2014/main" id="{8D360B2C-CC91-4F38-A3C3-C91528777F0B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03483" y="3919472"/>
            <a:ext cx="3529571" cy="697660"/>
          </a:xfrm>
        </p:spPr>
        <p:txBody>
          <a:bodyPr anchor="t"/>
          <a:lstStyle>
            <a:lvl1pPr marL="0" algn="l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 marL="0">
              <a:lnSpc>
                <a:spcPct val="100000"/>
              </a:lnSpc>
              <a:defRPr sz="1400"/>
            </a:lvl2pPr>
            <a:lvl3pPr marL="0">
              <a:lnSpc>
                <a:spcPct val="100000"/>
              </a:lnSpc>
              <a:defRPr sz="1400"/>
            </a:lvl3pPr>
            <a:lvl4pPr marL="0">
              <a:lnSpc>
                <a:spcPct val="100000"/>
              </a:lnSpc>
              <a:defRPr sz="1400"/>
            </a:lvl4pPr>
            <a:lvl5pPr marL="0">
              <a:lnSpc>
                <a:spcPct val="100000"/>
              </a:lnSpc>
              <a:defRPr sz="1400"/>
            </a:lvl5pPr>
            <a:lvl6pPr marL="0">
              <a:lnSpc>
                <a:spcPct val="100000"/>
              </a:lnSpc>
              <a:defRPr sz="1400"/>
            </a:lvl6pPr>
            <a:lvl7pPr marL="0">
              <a:lnSpc>
                <a:spcPct val="100000"/>
              </a:lnSpc>
              <a:defRPr sz="1400"/>
            </a:lvl7pPr>
            <a:lvl8pPr marL="0">
              <a:lnSpc>
                <a:spcPct val="100000"/>
              </a:lnSpc>
              <a:defRPr sz="1400"/>
            </a:lvl8pPr>
            <a:lvl9pPr marL="0">
              <a:lnSpc>
                <a:spcPct val="100000"/>
              </a:lnSpc>
              <a:defRPr sz="1400"/>
            </a:lvl9pPr>
          </a:lstStyle>
          <a:p>
            <a:fld id="{15DDD105-9082-479A-9633-A04EA63E74F4}" type="datetime3">
              <a:rPr lang="en-GB"/>
              <a:pPr/>
              <a:t>22 March,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505747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right |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291AE47F-1AB7-4157-9796-935829F0CF7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971846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291AE47F-1AB7-4157-9796-935829F0CF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43C8737-CA51-4148-81DC-F9C80508A1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chemeClr val="bg2"/>
          </a:solidFill>
        </p:spPr>
        <p:txBody>
          <a:bodyPr lIns="3168000" tIns="0" rIns="1368000" anchor="ctr" anchorCtr="0"/>
          <a:lstStyle>
            <a:lvl1pPr algn="l">
              <a:defRPr sz="1200">
                <a:solidFill>
                  <a:schemeClr val="accent4"/>
                </a:solidFill>
              </a:defRPr>
            </a:lvl1pPr>
            <a:lvl2pPr marL="0" indent="0">
              <a:buFontTx/>
              <a:buNone/>
              <a:defRPr sz="1200"/>
            </a:lvl2pPr>
            <a:lvl3pPr marL="0" indent="0">
              <a:buFontTx/>
              <a:buNone/>
              <a:defRPr sz="1200"/>
            </a:lvl3pPr>
            <a:lvl4pPr marL="0" indent="0">
              <a:buFontTx/>
              <a:buNone/>
              <a:tabLst/>
              <a:defRPr sz="1200"/>
            </a:lvl4pPr>
            <a:lvl5pPr marL="0" indent="0">
              <a:buFontTx/>
              <a:buNone/>
              <a:defRPr sz="1200"/>
            </a:lvl5pPr>
            <a:lvl6pPr marL="0" indent="0">
              <a:buFontTx/>
              <a:buNone/>
              <a:defRPr sz="1200"/>
            </a:lvl6pPr>
            <a:lvl7pPr marL="0" indent="0">
              <a:buFontTx/>
              <a:buNone/>
              <a:defRPr sz="1200"/>
            </a:lvl7pPr>
            <a:lvl8pPr marL="0" indent="0">
              <a:buFontTx/>
              <a:buNone/>
              <a:defRPr sz="1200"/>
            </a:lvl8pPr>
            <a:lvl9pPr marL="0" indent="0">
              <a:buFontTx/>
              <a:buNone/>
              <a:defRPr sz="1200"/>
            </a:lvl9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F63CF737-36F6-441D-B92C-EC5D22B3B1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108534" y="5787300"/>
            <a:ext cx="2127600" cy="342000"/>
          </a:xfrm>
          <a:prstGeom prst="rect">
            <a:avLst/>
          </a:prstGeom>
          <a:blipFill dpi="0" rotWithShape="1"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FF39224A-A56A-43F5-BAFF-53A0170232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6096000" y="1340768"/>
            <a:ext cx="5508625" cy="1512168"/>
          </a:xfrm>
        </p:spPr>
        <p:txBody>
          <a:bodyPr vert="horz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Presentation </a:t>
            </a:r>
            <a:br>
              <a:rPr lang="en-GB" noProof="0" dirty="0"/>
            </a:br>
            <a:r>
              <a:rPr lang="en-GB" noProof="0" dirty="0"/>
              <a:t>Title</a:t>
            </a:r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D115BE72-B330-4170-AF5B-0ABD75C4C44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6096000" y="3098172"/>
            <a:ext cx="5508625" cy="720080"/>
          </a:xfrm>
        </p:spPr>
        <p:txBody>
          <a:bodyPr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  <a:latin typeface="+mn-lt"/>
                <a:cs typeface="Abadi MT Condensed Extra Bold"/>
              </a:defRPr>
            </a:lvl1pPr>
            <a:lvl2pPr marL="0" indent="0" algn="l">
              <a:spcAft>
                <a:spcPts val="0"/>
              </a:spcAft>
              <a:buNone/>
              <a:defRPr sz="2400"/>
            </a:lvl2pPr>
            <a:lvl3pPr marL="0" indent="0" algn="l">
              <a:spcAft>
                <a:spcPts val="0"/>
              </a:spcAft>
              <a:buNone/>
              <a:defRPr sz="2400"/>
            </a:lvl3pPr>
            <a:lvl4pPr marL="0" indent="0" algn="l">
              <a:spcAft>
                <a:spcPts val="0"/>
              </a:spcAft>
              <a:buNone/>
              <a:defRPr sz="2400"/>
            </a:lvl4pPr>
            <a:lvl5pPr marL="0" indent="0" algn="l">
              <a:spcAft>
                <a:spcPts val="0"/>
              </a:spcAft>
              <a:buNone/>
              <a:defRPr sz="2400"/>
            </a:lvl5pPr>
            <a:lvl6pPr marL="0" indent="0" algn="l">
              <a:spcAft>
                <a:spcPts val="0"/>
              </a:spcAft>
              <a:buNone/>
              <a:defRPr sz="2400"/>
            </a:lvl6pPr>
            <a:lvl7pPr marL="0" indent="0" algn="l">
              <a:spcAft>
                <a:spcPts val="0"/>
              </a:spcAft>
              <a:buNone/>
              <a:defRPr sz="2400"/>
            </a:lvl7pPr>
            <a:lvl8pPr marL="0" indent="0" algn="l">
              <a:spcAft>
                <a:spcPts val="0"/>
              </a:spcAft>
              <a:buNone/>
              <a:defRPr sz="2400"/>
            </a:lvl8pPr>
            <a:lvl9pPr marL="0" indent="0" algn="l">
              <a:spcAft>
                <a:spcPts val="0"/>
              </a:spcAft>
              <a:buNone/>
              <a:defRPr sz="2400"/>
            </a:lvl9pPr>
          </a:lstStyle>
          <a:p>
            <a:r>
              <a:rPr lang="en-GB" noProof="0" dirty="0"/>
              <a:t>Subtitle</a:t>
            </a:r>
          </a:p>
        </p:txBody>
      </p:sp>
      <p:sp>
        <p:nvSpPr>
          <p:cNvPr id="12" name="Datumsplatzhalter 24">
            <a:extLst>
              <a:ext uri="{FF2B5EF4-FFF2-40B4-BE49-F238E27FC236}">
                <a16:creationId xmlns:a16="http://schemas.microsoft.com/office/drawing/2014/main" id="{AA24ACD6-0C7C-4440-8465-8DCFBE4F146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108534" y="3919472"/>
            <a:ext cx="3529571" cy="625652"/>
          </a:xfrm>
        </p:spPr>
        <p:txBody>
          <a:bodyPr anchor="t"/>
          <a:lstStyle>
            <a:lvl1pPr marL="0" algn="l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 marL="0">
              <a:lnSpc>
                <a:spcPct val="100000"/>
              </a:lnSpc>
              <a:defRPr sz="1400"/>
            </a:lvl2pPr>
            <a:lvl3pPr marL="0">
              <a:lnSpc>
                <a:spcPct val="100000"/>
              </a:lnSpc>
              <a:defRPr sz="1400"/>
            </a:lvl3pPr>
            <a:lvl4pPr marL="0">
              <a:lnSpc>
                <a:spcPct val="100000"/>
              </a:lnSpc>
              <a:defRPr sz="1400"/>
            </a:lvl4pPr>
            <a:lvl5pPr marL="0">
              <a:lnSpc>
                <a:spcPct val="100000"/>
              </a:lnSpc>
              <a:defRPr sz="1400"/>
            </a:lvl5pPr>
            <a:lvl6pPr marL="0">
              <a:lnSpc>
                <a:spcPct val="100000"/>
              </a:lnSpc>
              <a:defRPr sz="1400"/>
            </a:lvl6pPr>
            <a:lvl7pPr marL="0">
              <a:lnSpc>
                <a:spcPct val="100000"/>
              </a:lnSpc>
              <a:defRPr sz="1400"/>
            </a:lvl7pPr>
            <a:lvl8pPr marL="0">
              <a:lnSpc>
                <a:spcPct val="100000"/>
              </a:lnSpc>
              <a:defRPr sz="1400"/>
            </a:lvl8pPr>
            <a:lvl9pPr marL="0">
              <a:lnSpc>
                <a:spcPct val="100000"/>
              </a:lnSpc>
              <a:defRPr sz="1400"/>
            </a:lvl9pPr>
          </a:lstStyle>
          <a:p>
            <a:fld id="{566DDD1F-3B94-4BCB-AE8C-AC692BC36DA3}" type="datetime3">
              <a:rPr lang="en-GB"/>
              <a:pPr/>
              <a:t>22 March,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361618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| 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B1D23C85-731B-4E5C-8084-B011A3177A1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376071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B1D23C85-731B-4E5C-8084-B011A3177A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7CC918-2B9B-4962-B282-A1B2E4A3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9221773" y="6381352"/>
            <a:ext cx="2382839" cy="21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2B3C68-81BD-40FE-A8DF-495E16B75192}" type="datetime1">
              <a:rPr lang="en-US"/>
              <a:pPr/>
              <a:t>3/22/2022</a:t>
            </a:fld>
            <a:endParaRPr lang="en-US" sz="90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0876D4-6CA0-4B4D-9189-1A1F7EB0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587388" y="6381352"/>
            <a:ext cx="1928413" cy="1384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accent4"/>
                </a:solidFill>
              </a:rPr>
              <a:t>Deutsche Börse Group</a:t>
            </a:r>
            <a:endParaRPr lang="en-US" sz="900" dirty="0">
              <a:solidFill>
                <a:schemeClr val="accent4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F790DC-3392-42D2-A3F7-B31765189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2C9EDE-4A13-4E4A-9EAA-A59A97CC9CE2}" type="slidenum">
              <a:rPr lang="en-US"/>
              <a:pPr/>
              <a:t>‹#›</a:t>
            </a:fld>
            <a:endParaRPr lang="en-US" sz="900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1C149DD-8B9F-499F-9F9D-D3C010AB07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87388" y="1917008"/>
            <a:ext cx="7776430" cy="1584000"/>
          </a:xfrm>
        </p:spPr>
        <p:txBody>
          <a:bodyPr vert="horz"/>
          <a:lstStyle>
            <a:lvl1pPr>
              <a:lnSpc>
                <a:spcPct val="100000"/>
              </a:lnSpc>
              <a:defRPr sz="3800" b="1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1 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7272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|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B1D23C85-731B-4E5C-8084-B011A3177A1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42639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B1D23C85-731B-4E5C-8084-B011A3177A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7CC918-2B9B-4962-B282-A1B2E4A3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9221773" y="6381352"/>
            <a:ext cx="2382839" cy="21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6AE422D-5601-496E-AFE9-4E8C541A9A6A}" type="datetime1">
              <a:rPr lang="en-GB" noProof="0"/>
              <a:t>22/03/2022</a:t>
            </a:fld>
            <a:endParaRPr lang="en-GB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0876D4-6CA0-4B4D-9189-1A1F7EB0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587388" y="6381352"/>
            <a:ext cx="1928413" cy="1384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Deutsche Börse Group</a:t>
            </a:r>
            <a:endParaRPr lang="en-GB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F790DC-3392-42D2-A3F7-B31765189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2C9EDE-4A13-4E4A-9EAA-A59A97CC9CE2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1C149DD-8B9F-499F-9F9D-D3C010AB07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87388" y="1916832"/>
            <a:ext cx="7776430" cy="1584000"/>
          </a:xfrm>
        </p:spPr>
        <p:txBody>
          <a:bodyPr vert="horz"/>
          <a:lstStyle>
            <a:lvl1pPr>
              <a:lnSpc>
                <a:spcPct val="100000"/>
              </a:lnSpc>
              <a:defRPr sz="3800" b="1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1 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9700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| Violette">
    <p:bg>
      <p:bgPr>
        <a:solidFill>
          <a:srgbClr val="5F37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B1D23C85-731B-4E5C-8084-B011A3177A1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319338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59" imgH="358" progId="TCLayout.ActiveDocument.1">
                  <p:embed/>
                </p:oleObj>
              </mc:Choice>
              <mc:Fallback>
                <p:oleObj name="think-cell Folie" r:id="rId3" imgW="359" imgH="358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B1D23C85-731B-4E5C-8084-B011A3177A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7CC918-2B9B-4962-B282-A1B2E4A3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9221773" y="6381352"/>
            <a:ext cx="2382839" cy="21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2B3C68-81BD-40FE-A8DF-495E16B75192}" type="datetime1">
              <a:rPr lang="en-US"/>
              <a:pPr/>
              <a:t>3/22/2022</a:t>
            </a:fld>
            <a:endParaRPr lang="en-US" sz="90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0876D4-6CA0-4B4D-9189-1A1F7EB0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587388" y="6381352"/>
            <a:ext cx="1928413" cy="1384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accent4"/>
                </a:solidFill>
              </a:rPr>
              <a:t>Deutsche Börse Group</a:t>
            </a:r>
            <a:endParaRPr lang="en-US" sz="900" dirty="0">
              <a:solidFill>
                <a:schemeClr val="accent4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F790DC-3392-42D2-A3F7-B31765189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2C9EDE-4A13-4E4A-9EAA-A59A97CC9CE2}" type="slidenum">
              <a:rPr lang="en-US"/>
              <a:pPr/>
              <a:t>‹#›</a:t>
            </a:fld>
            <a:endParaRPr lang="en-US" sz="900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1C149DD-8B9F-499F-9F9D-D3C010AB07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87388" y="1916832"/>
            <a:ext cx="7776430" cy="1584000"/>
          </a:xfrm>
        </p:spPr>
        <p:txBody>
          <a:bodyPr vert="horz"/>
          <a:lstStyle>
            <a:lvl1pPr>
              <a:lnSpc>
                <a:spcPct val="100000"/>
              </a:lnSpc>
              <a:defRPr sz="3800" b="1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1 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888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40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19F596-05E3-44AB-BEC2-525D3E5EB60E}"/>
              </a:ext>
            </a:extLst>
          </p:cNvPr>
          <p:cNvCxnSpPr/>
          <p:nvPr/>
        </p:nvCxnSpPr>
        <p:spPr bwMode="gray">
          <a:xfrm>
            <a:off x="4331804" y="-171000"/>
            <a:ext cx="0" cy="72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6FAE3F-DF50-4F5D-A33B-7F9644FD4086}"/>
              </a:ext>
            </a:extLst>
          </p:cNvPr>
          <p:cNvCxnSpPr>
            <a:cxnSpLocks/>
          </p:cNvCxnSpPr>
          <p:nvPr/>
        </p:nvCxnSpPr>
        <p:spPr bwMode="gray">
          <a:xfrm>
            <a:off x="11604626" y="-171000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558267-B187-4531-BCCC-F83FA4CAA964}"/>
              </a:ext>
            </a:extLst>
          </p:cNvPr>
          <p:cNvCxnSpPr/>
          <p:nvPr/>
        </p:nvCxnSpPr>
        <p:spPr bwMode="gray">
          <a:xfrm>
            <a:off x="6204012" y="-171000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9766BB2-DB3D-4AE7-85BC-A9F0D2529F08}"/>
              </a:ext>
            </a:extLst>
          </p:cNvPr>
          <p:cNvCxnSpPr/>
          <p:nvPr/>
        </p:nvCxnSpPr>
        <p:spPr bwMode="gray">
          <a:xfrm>
            <a:off x="4115780" y="-171000"/>
            <a:ext cx="0" cy="72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E3C6509-678A-481D-AC02-D2722AEAE8EE}"/>
              </a:ext>
            </a:extLst>
          </p:cNvPr>
          <p:cNvCxnSpPr/>
          <p:nvPr/>
        </p:nvCxnSpPr>
        <p:spPr bwMode="gray">
          <a:xfrm>
            <a:off x="8076220" y="-171000"/>
            <a:ext cx="0" cy="72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F0331AD-31BE-48EC-A28C-7312CB5C917B}"/>
              </a:ext>
            </a:extLst>
          </p:cNvPr>
          <p:cNvCxnSpPr/>
          <p:nvPr/>
        </p:nvCxnSpPr>
        <p:spPr bwMode="gray">
          <a:xfrm>
            <a:off x="7860196" y="-171000"/>
            <a:ext cx="0" cy="72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F1F113-7125-4472-895A-085A88F45A97}"/>
              </a:ext>
            </a:extLst>
          </p:cNvPr>
          <p:cNvCxnSpPr/>
          <p:nvPr/>
        </p:nvCxnSpPr>
        <p:spPr bwMode="gray">
          <a:xfrm>
            <a:off x="-168000" y="6129300"/>
            <a:ext cx="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C0A000A-F87F-4C42-A9AA-20CAD0E07E37}"/>
              </a:ext>
            </a:extLst>
          </p:cNvPr>
          <p:cNvCxnSpPr/>
          <p:nvPr/>
        </p:nvCxnSpPr>
        <p:spPr bwMode="gray">
          <a:xfrm>
            <a:off x="-168000" y="1700808"/>
            <a:ext cx="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6B9062C-1B9D-42DC-9F72-885BC17B7A30}"/>
              </a:ext>
            </a:extLst>
          </p:cNvPr>
          <p:cNvCxnSpPr/>
          <p:nvPr/>
        </p:nvCxnSpPr>
        <p:spPr bwMode="gray">
          <a:xfrm>
            <a:off x="-168000" y="368660"/>
            <a:ext cx="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16B3DF8-8E73-4629-8416-3164F44999CE}"/>
              </a:ext>
            </a:extLst>
          </p:cNvPr>
          <p:cNvCxnSpPr>
            <a:cxnSpLocks/>
          </p:cNvCxnSpPr>
          <p:nvPr/>
        </p:nvCxnSpPr>
        <p:spPr bwMode="gray">
          <a:xfrm>
            <a:off x="587375" y="-171000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2ADCE2D-DC10-46C8-AEC3-E40ACA3C27FF}"/>
              </a:ext>
            </a:extLst>
          </p:cNvPr>
          <p:cNvCxnSpPr/>
          <p:nvPr/>
        </p:nvCxnSpPr>
        <p:spPr bwMode="gray">
          <a:xfrm>
            <a:off x="5987988" y="-171000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A89E88-C154-435E-8232-5EB90B965D97}"/>
              </a:ext>
            </a:extLst>
          </p:cNvPr>
          <p:cNvGraphicFramePr>
            <a:graphicFrameLocks noChangeAspect="1"/>
          </p:cNvGraphicFramePr>
          <p:nvPr>
            <p:custDataLst>
              <p:tags r:id="rId38"/>
            </p:custDataLst>
            <p:extLst>
              <p:ext uri="{D42A27DB-BD31-4B8C-83A1-F6EECF244321}">
                <p14:modId xmlns:p14="http://schemas.microsoft.com/office/powerpoint/2010/main" val="10119277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1" imgW="286" imgH="286" progId="TCLayout.ActiveDocument.1">
                  <p:embed/>
                </p:oleObj>
              </mc:Choice>
              <mc:Fallback>
                <p:oleObj name="think-cell Folie" r:id="rId41" imgW="286" imgH="286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A89E88-C154-435E-8232-5EB90B965D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6D63CA78-0FB3-48B5-A9D7-A04CC8D648A5}"/>
              </a:ext>
            </a:extLst>
          </p:cNvPr>
          <p:cNvSpPr/>
          <p:nvPr>
            <p:custDataLst>
              <p:tags r:id="rId39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buFontTx/>
              <a:buNone/>
            </a:pPr>
            <a:endParaRPr lang="en-GB" sz="3000" b="1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AB26C2F-D9F3-400B-A4CB-4A13AFC3507A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587388" y="368300"/>
            <a:ext cx="11017224" cy="9349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add title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C74AA6-244A-46E9-A2CF-06F7214DD4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806768" y="6381234"/>
            <a:ext cx="576064" cy="216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672C9EDE-4A13-4E4A-9EAA-A59A97CC9CE2}" type="slidenum">
              <a:rPr lang="en-US"/>
              <a:pPr/>
              <a:t>‹#›</a:t>
            </a:fld>
            <a:endParaRPr lang="en-US" sz="9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F1E4DB-B8AA-4767-B630-DDDF47F8E9BA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587388" y="1916112"/>
            <a:ext cx="11017224" cy="42132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FB6AC57-3D0F-4843-BD6B-516A10349FC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8861412" y="6381352"/>
            <a:ext cx="2743200" cy="216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lang="de-DE" sz="900">
                <a:solidFill>
                  <a:schemeClr val="tx1"/>
                </a:solidFill>
              </a:defRPr>
            </a:lvl1pPr>
          </a:lstStyle>
          <a:p>
            <a:fld id="{202B3C68-81BD-40FE-A8DF-495E16B75192}" type="datetime1">
              <a:rPr lang="en-US"/>
              <a:pPr/>
              <a:t>3/22/2022</a:t>
            </a:fld>
            <a:endParaRPr lang="en-US" sz="9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53C3E1A-11EC-4425-AE08-5F4089F59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587388" y="6381352"/>
            <a:ext cx="1896353" cy="138499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accent4"/>
                </a:solidFill>
              </a:rPr>
              <a:t>Deutsche Börse Group</a:t>
            </a:r>
            <a:endParaRPr lang="en-US" sz="900" dirty="0">
              <a:solidFill>
                <a:schemeClr val="accent4"/>
              </a:solidFill>
            </a:endParaRPr>
          </a:p>
        </p:txBody>
      </p:sp>
      <p:sp>
        <p:nvSpPr>
          <p:cNvPr id="5" name="empower - DO NOT DELETE!!!" hidden="1">
            <a:extLst>
              <a:ext uri="{FF2B5EF4-FFF2-40B4-BE49-F238E27FC236}">
                <a16:creationId xmlns:a16="http://schemas.microsoft.com/office/drawing/2014/main" id="{EBB2EE60-53AE-47EF-9F98-08E3D8665809}"/>
              </a:ext>
            </a:extLst>
          </p:cNvPr>
          <p:cNvSpPr/>
          <p:nvPr>
            <p:custDataLst>
              <p:tags r:id="rId40"/>
            </p:custDataLst>
          </p:nvPr>
        </p:nvSpPr>
        <p:spPr bwMode="gray">
          <a:xfrm>
            <a:off x="0" y="0"/>
            <a:ext cx="0" cy="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3" name="MSIPCMContentMarking" descr="{&quot;HashCode&quot;:442047029,&quot;Placement&quot;:&quot;Footer&quot;,&quot;Top&quot;:519.343,&quot;Left&quot;:453.295349,&quot;SlideWidth&quot;:960,&quot;SlideHeight&quot;:540}">
            <a:extLst>
              <a:ext uri="{FF2B5EF4-FFF2-40B4-BE49-F238E27FC236}">
                <a16:creationId xmlns:a16="http://schemas.microsoft.com/office/drawing/2014/main" id="{9E1E866A-F452-4705-83EB-833A7E98217A}"/>
              </a:ext>
            </a:extLst>
          </p:cNvPr>
          <p:cNvSpPr txBox="1"/>
          <p:nvPr userDrawn="1"/>
        </p:nvSpPr>
        <p:spPr>
          <a:xfrm>
            <a:off x="5756851" y="6595656"/>
            <a:ext cx="67829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Internal</a:t>
            </a:r>
            <a:endParaRPr lang="en-GB" sz="1000" dirty="0" err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94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  <p:sldLayoutId id="2147483812" r:id="rId18"/>
    <p:sldLayoutId id="2147483813" r:id="rId19"/>
    <p:sldLayoutId id="2147483814" r:id="rId20"/>
    <p:sldLayoutId id="2147483815" r:id="rId21"/>
    <p:sldLayoutId id="2147483816" r:id="rId22"/>
    <p:sldLayoutId id="2147483817" r:id="rId23"/>
    <p:sldLayoutId id="2147483818" r:id="rId24"/>
    <p:sldLayoutId id="2147483819" r:id="rId25"/>
    <p:sldLayoutId id="2147483820" r:id="rId26"/>
    <p:sldLayoutId id="2147483821" r:id="rId27"/>
    <p:sldLayoutId id="2147483822" r:id="rId28"/>
    <p:sldLayoutId id="2147483823" r:id="rId29"/>
    <p:sldLayoutId id="2147483824" r:id="rId30"/>
    <p:sldLayoutId id="2147483825" r:id="rId31"/>
    <p:sldLayoutId id="2147483826" r:id="rId32"/>
    <p:sldLayoutId id="2147483827" r:id="rId33"/>
    <p:sldLayoutId id="2147483828" r:id="rId34"/>
    <p:sldLayoutId id="2147483829" r:id="rId35"/>
    <p:sldLayoutId id="2147483830" r:id="rId36"/>
  </p:sldLayoutIdLst>
  <p:hf hdr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2160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2160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2160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2160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2160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864000" indent="-2160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864000" indent="-2160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864000" indent="-2160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71">
          <p15:clr>
            <a:srgbClr val="F26B43"/>
          </p15:clr>
        </p15:guide>
        <p15:guide id="2" pos="370">
          <p15:clr>
            <a:srgbClr val="F26B43"/>
          </p15:clr>
        </p15:guide>
        <p15:guide id="3" pos="7310">
          <p15:clr>
            <a:srgbClr val="F26B43"/>
          </p15:clr>
        </p15:guide>
        <p15:guide id="4" orient="horz" pos="3861">
          <p15:clr>
            <a:srgbClr val="F26B43"/>
          </p15:clr>
        </p15:guide>
        <p15:guide id="5" orient="horz" pos="1207">
          <p15:clr>
            <a:srgbClr val="F26B43"/>
          </p15:clr>
        </p15:guide>
        <p15:guide id="6" orient="horz" pos="935">
          <p15:clr>
            <a:srgbClr val="F26B43"/>
          </p15:clr>
        </p15:guide>
        <p15:guide id="7" orient="horz" pos="2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457DF34-B47F-4679-BB93-55D3F936B1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Meeting Events</a:t>
            </a:r>
            <a:br>
              <a:rPr lang="en-GB" dirty="0"/>
            </a:br>
            <a:r>
              <a:rPr lang="en-GB" dirty="0"/>
              <a:t>with Fees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FE43CCFC-2D75-4B0E-A280-CB36E6EFCE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International Securities - Eurobonds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DF4469B-4A1E-4FAB-BBF2-CE985941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1BAE-3288-40D9-B2E7-FF6E5DDA309B}" type="datetime1">
              <a:rPr lang="en-US" noProof="0"/>
              <a:pPr/>
              <a:t>3/22/2022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6032379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32D3E6E-3F3A-4D60-9C1E-444FEB41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Process flow – Scenario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E76BF-3526-4375-A4AF-7EE2730B83B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B3BB48-3396-4F8C-A543-3270EFB55DAB}" type="datetime3">
              <a:rPr lang="en-GB"/>
              <a:pPr/>
              <a:t>22 March, 2022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3DD254-8CE2-4A69-A6CB-D3EBA37F10AB}"/>
              </a:ext>
            </a:extLst>
          </p:cNvPr>
          <p:cNvSpPr/>
          <p:nvPr/>
        </p:nvSpPr>
        <p:spPr>
          <a:xfrm>
            <a:off x="732451" y="1916113"/>
            <a:ext cx="2917811" cy="75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Issuer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6257CB-9A48-4864-B0E4-A276C418173D}"/>
              </a:ext>
            </a:extLst>
          </p:cNvPr>
          <p:cNvSpPr/>
          <p:nvPr/>
        </p:nvSpPr>
        <p:spPr>
          <a:xfrm>
            <a:off x="5334000" y="3417886"/>
            <a:ext cx="2765412" cy="75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Custodian / CSD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9D31ED-5541-4DE9-B730-D4DE76A911D3}"/>
              </a:ext>
            </a:extLst>
          </p:cNvPr>
          <p:cNvSpPr/>
          <p:nvPr/>
        </p:nvSpPr>
        <p:spPr>
          <a:xfrm>
            <a:off x="732451" y="3428997"/>
            <a:ext cx="2917811" cy="75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Intermediary (Proxy)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7D2D42-8163-41DF-8356-A5A94EAA20D5}"/>
              </a:ext>
            </a:extLst>
          </p:cNvPr>
          <p:cNvSpPr/>
          <p:nvPr/>
        </p:nvSpPr>
        <p:spPr>
          <a:xfrm>
            <a:off x="5334000" y="1916112"/>
            <a:ext cx="2765412" cy="75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Paying Agent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5F4FEB-7046-4EC9-A71E-FACCA46C460E}"/>
              </a:ext>
            </a:extLst>
          </p:cNvPr>
          <p:cNvSpPr/>
          <p:nvPr/>
        </p:nvSpPr>
        <p:spPr>
          <a:xfrm>
            <a:off x="2971800" y="4941878"/>
            <a:ext cx="2765412" cy="75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Client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3001A4D-A88A-4AF7-AD6D-7EE71C099E04}"/>
              </a:ext>
            </a:extLst>
          </p:cNvPr>
          <p:cNvCxnSpPr>
            <a:cxnSpLocks/>
          </p:cNvCxnSpPr>
          <p:nvPr/>
        </p:nvCxnSpPr>
        <p:spPr>
          <a:xfrm>
            <a:off x="2431064" y="2694324"/>
            <a:ext cx="0" cy="76199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D652B1E-7D14-41AC-B40C-F21EFE9D730B}"/>
              </a:ext>
            </a:extLst>
          </p:cNvPr>
          <p:cNvCxnSpPr/>
          <p:nvPr/>
        </p:nvCxnSpPr>
        <p:spPr>
          <a:xfrm>
            <a:off x="3200400" y="4168773"/>
            <a:ext cx="0" cy="76199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16D274A-5731-45C1-80E4-E651C680646A}"/>
              </a:ext>
            </a:extLst>
          </p:cNvPr>
          <p:cNvCxnSpPr/>
          <p:nvPr/>
        </p:nvCxnSpPr>
        <p:spPr>
          <a:xfrm>
            <a:off x="7540069" y="2685935"/>
            <a:ext cx="0" cy="76199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6228B1B-0719-42E4-B579-1B0F0F26B519}"/>
              </a:ext>
            </a:extLst>
          </p:cNvPr>
          <p:cNvCxnSpPr>
            <a:cxnSpLocks/>
            <a:stCxn id="7" idx="3"/>
            <a:endCxn id="6" idx="1"/>
          </p:cNvCxnSpPr>
          <p:nvPr/>
        </p:nvCxnSpPr>
        <p:spPr>
          <a:xfrm flipV="1">
            <a:off x="3650262" y="3793330"/>
            <a:ext cx="1683738" cy="11111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FECE99B-32D2-44D6-8745-296301B795C6}"/>
              </a:ext>
            </a:extLst>
          </p:cNvPr>
          <p:cNvCxnSpPr/>
          <p:nvPr/>
        </p:nvCxnSpPr>
        <p:spPr>
          <a:xfrm>
            <a:off x="5528104" y="4179881"/>
            <a:ext cx="0" cy="76199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98E4DA3-9A23-4E8C-A411-3E984ED1D56A}"/>
              </a:ext>
            </a:extLst>
          </p:cNvPr>
          <p:cNvSpPr txBox="1"/>
          <p:nvPr/>
        </p:nvSpPr>
        <p:spPr>
          <a:xfrm>
            <a:off x="788352" y="2720122"/>
            <a:ext cx="1633073" cy="2450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en-US" sz="1400" b="0" i="0" dirty="0">
                <a:solidFill>
                  <a:schemeClr val="accent4"/>
                </a:solidFill>
                <a:effectLst/>
                <a:latin typeface="Helvetica Neue"/>
              </a:rPr>
              <a:t>seev.001.001.09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E2EF72-419C-4742-8ED6-FE534F7841A9}"/>
              </a:ext>
            </a:extLst>
          </p:cNvPr>
          <p:cNvSpPr txBox="1"/>
          <p:nvPr/>
        </p:nvSpPr>
        <p:spPr>
          <a:xfrm>
            <a:off x="3716142" y="3874610"/>
            <a:ext cx="1402888" cy="2605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400" b="0" i="0">
                <a:solidFill>
                  <a:srgbClr val="E00034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seev.042.001.11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157019B-E6C3-4246-A731-EA173B5B6FA3}"/>
              </a:ext>
            </a:extLst>
          </p:cNvPr>
          <p:cNvCxnSpPr/>
          <p:nvPr/>
        </p:nvCxnSpPr>
        <p:spPr>
          <a:xfrm flipV="1">
            <a:off x="2607294" y="2682518"/>
            <a:ext cx="0" cy="757362"/>
          </a:xfrm>
          <a:prstGeom prst="straightConnector1">
            <a:avLst/>
          </a:prstGeom>
          <a:ln w="22225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E43994-7928-4640-908A-2A2EBC2E57FD}"/>
              </a:ext>
            </a:extLst>
          </p:cNvPr>
          <p:cNvSpPr txBox="1"/>
          <p:nvPr/>
        </p:nvSpPr>
        <p:spPr>
          <a:xfrm>
            <a:off x="1712391" y="4258756"/>
            <a:ext cx="1633073" cy="2450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en-US" sz="1400" b="0" i="0" dirty="0">
                <a:solidFill>
                  <a:schemeClr val="accent4"/>
                </a:solidFill>
                <a:effectLst/>
                <a:latin typeface="Helvetica Neue"/>
              </a:rPr>
              <a:t>seev.001.001.09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CEF247-300F-49E5-B756-13D8AC75235C}"/>
              </a:ext>
            </a:extLst>
          </p:cNvPr>
          <p:cNvSpPr txBox="1"/>
          <p:nvPr/>
        </p:nvSpPr>
        <p:spPr>
          <a:xfrm>
            <a:off x="917127" y="5022975"/>
            <a:ext cx="1931767" cy="33855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chemeClr val="accent4"/>
                </a:solidFill>
              </a:rPr>
              <a:t>seev.004.001.08</a:t>
            </a: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93EBF7E6-1A38-4B67-90F4-8E0708E05CB9}"/>
              </a:ext>
            </a:extLst>
          </p:cNvPr>
          <p:cNvCxnSpPr>
            <a:stCxn id="9" idx="1"/>
          </p:cNvCxnSpPr>
          <p:nvPr/>
        </p:nvCxnSpPr>
        <p:spPr>
          <a:xfrm rot="10800000">
            <a:off x="816434" y="4168774"/>
            <a:ext cx="2155367" cy="1148549"/>
          </a:xfrm>
          <a:prstGeom prst="bentConnector3">
            <a:avLst>
              <a:gd name="adj1" fmla="val 99495"/>
            </a:avLst>
          </a:prstGeom>
          <a:ln w="254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3BA6457-4606-4F7E-BEB5-25CBE3574965}"/>
              </a:ext>
            </a:extLst>
          </p:cNvPr>
          <p:cNvSpPr txBox="1"/>
          <p:nvPr/>
        </p:nvSpPr>
        <p:spPr>
          <a:xfrm>
            <a:off x="3716768" y="3471765"/>
            <a:ext cx="1565603" cy="25605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400" b="0" i="0">
                <a:solidFill>
                  <a:srgbClr val="E00034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seev.031.001.12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B3CEFE1-1E3B-4954-9E88-0AEC32D4EF5C}"/>
              </a:ext>
            </a:extLst>
          </p:cNvPr>
          <p:cNvSpPr txBox="1"/>
          <p:nvPr/>
        </p:nvSpPr>
        <p:spPr>
          <a:xfrm>
            <a:off x="788352" y="3020429"/>
            <a:ext cx="1609017" cy="26601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chemeClr val="accent4"/>
                </a:solidFill>
              </a:rPr>
              <a:t>seev.007.001.08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F3EC806-EF66-45BC-9F03-E84EB5F6BFF4}"/>
              </a:ext>
            </a:extLst>
          </p:cNvPr>
          <p:cNvSpPr txBox="1"/>
          <p:nvPr/>
        </p:nvSpPr>
        <p:spPr>
          <a:xfrm>
            <a:off x="2684378" y="2740327"/>
            <a:ext cx="1931767" cy="33855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400" b="0" i="0">
                <a:solidFill>
                  <a:schemeClr val="accent4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seev.004.001.08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E8C3D6C-4CE0-4769-85B3-D8608043A8C5}"/>
              </a:ext>
            </a:extLst>
          </p:cNvPr>
          <p:cNvSpPr txBox="1"/>
          <p:nvPr/>
        </p:nvSpPr>
        <p:spPr>
          <a:xfrm>
            <a:off x="5737212" y="4522575"/>
            <a:ext cx="1557096" cy="26601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rgbClr val="E00034"/>
                </a:solidFill>
              </a:rPr>
              <a:t>seev.036.001.13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F259DC8-A7E6-4F8C-A6C0-C191C863C33D}"/>
              </a:ext>
            </a:extLst>
          </p:cNvPr>
          <p:cNvSpPr txBox="1"/>
          <p:nvPr/>
        </p:nvSpPr>
        <p:spPr>
          <a:xfrm>
            <a:off x="5737212" y="4247635"/>
            <a:ext cx="1565603" cy="25605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rgbClr val="E00034"/>
                </a:solidFill>
              </a:rPr>
              <a:t>seev.031.001.12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6E56A1A-D65E-44FC-B2C6-394820E07D15}"/>
              </a:ext>
            </a:extLst>
          </p:cNvPr>
          <p:cNvSpPr txBox="1"/>
          <p:nvPr/>
        </p:nvSpPr>
        <p:spPr>
          <a:xfrm>
            <a:off x="8272785" y="4740121"/>
            <a:ext cx="33682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14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Financial Institution Credit Transfer V10 (pacs.009.001.10)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ECE7375-9145-4A35-81A6-2F547B9E21C5}"/>
              </a:ext>
            </a:extLst>
          </p:cNvPr>
          <p:cNvSpPr/>
          <p:nvPr/>
        </p:nvSpPr>
        <p:spPr>
          <a:xfrm>
            <a:off x="457200" y="2725960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3C906E6-D515-4F68-94F4-C8623C0153CC}"/>
              </a:ext>
            </a:extLst>
          </p:cNvPr>
          <p:cNvSpPr/>
          <p:nvPr/>
        </p:nvSpPr>
        <p:spPr>
          <a:xfrm>
            <a:off x="1404530" y="4258637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C055CE-0CA8-48AB-8A9C-4AF7B8DF4593}"/>
              </a:ext>
            </a:extLst>
          </p:cNvPr>
          <p:cNvSpPr txBox="1"/>
          <p:nvPr/>
        </p:nvSpPr>
        <p:spPr>
          <a:xfrm>
            <a:off x="8230800" y="3030913"/>
            <a:ext cx="33940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  <a:latin typeface="Helvetica Neue"/>
              </a:rPr>
              <a:t>Meeting Vote Execution Confirmation V08 (seev.007.001.08)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6B64C45F-2AAB-48DC-BB96-BD059324BB0E}"/>
              </a:ext>
            </a:extLst>
          </p:cNvPr>
          <p:cNvSpPr/>
          <p:nvPr/>
        </p:nvSpPr>
        <p:spPr>
          <a:xfrm>
            <a:off x="2265761" y="4985204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064DB84-FE39-497B-9280-10DBE7F771EE}"/>
              </a:ext>
            </a:extLst>
          </p:cNvPr>
          <p:cNvSpPr/>
          <p:nvPr/>
        </p:nvSpPr>
        <p:spPr>
          <a:xfrm>
            <a:off x="4042270" y="2725960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1139A9E-F6C9-4BB6-BE03-B0DCCB500A0C}"/>
              </a:ext>
            </a:extLst>
          </p:cNvPr>
          <p:cNvSpPr txBox="1"/>
          <p:nvPr/>
        </p:nvSpPr>
        <p:spPr>
          <a:xfrm>
            <a:off x="8230800" y="2458512"/>
            <a:ext cx="33940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  <a:latin typeface="Helvetica Neue"/>
              </a:rPr>
              <a:t>Meeting Instruction V08 (seev.004.001.08)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E7D2826C-BEA0-42B5-943D-28756F6FE50F}"/>
              </a:ext>
            </a:extLst>
          </p:cNvPr>
          <p:cNvSpPr/>
          <p:nvPr/>
        </p:nvSpPr>
        <p:spPr>
          <a:xfrm>
            <a:off x="457200" y="3030913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814102F-18B4-48A9-9194-A03628E7F196}"/>
              </a:ext>
            </a:extLst>
          </p:cNvPr>
          <p:cNvSpPr/>
          <p:nvPr/>
        </p:nvSpPr>
        <p:spPr>
          <a:xfrm>
            <a:off x="5070785" y="3453535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87268A1-818B-46E6-956C-E5C79039A671}"/>
              </a:ext>
            </a:extLst>
          </p:cNvPr>
          <p:cNvSpPr/>
          <p:nvPr/>
        </p:nvSpPr>
        <p:spPr>
          <a:xfrm>
            <a:off x="7187833" y="4224300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EA62C70-E8CC-43B9-82BA-C60A3BF79716}"/>
              </a:ext>
            </a:extLst>
          </p:cNvPr>
          <p:cNvSpPr/>
          <p:nvPr/>
        </p:nvSpPr>
        <p:spPr>
          <a:xfrm>
            <a:off x="5070785" y="3857523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9198A31D-4595-49EC-8A9B-8951AF5ED6FB}"/>
              </a:ext>
            </a:extLst>
          </p:cNvPr>
          <p:cNvSpPr/>
          <p:nvPr/>
        </p:nvSpPr>
        <p:spPr>
          <a:xfrm>
            <a:off x="7180640" y="2747350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8FE246E3-06BF-4D10-9F1B-36859B9BF2B7}"/>
              </a:ext>
            </a:extLst>
          </p:cNvPr>
          <p:cNvSpPr/>
          <p:nvPr/>
        </p:nvSpPr>
        <p:spPr>
          <a:xfrm>
            <a:off x="7180640" y="4517313"/>
            <a:ext cx="542106" cy="325586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2153C2E-72FC-4893-9A68-ABECDAF02397}"/>
              </a:ext>
            </a:extLst>
          </p:cNvPr>
          <p:cNvSpPr txBox="1"/>
          <p:nvPr/>
        </p:nvSpPr>
        <p:spPr>
          <a:xfrm>
            <a:off x="8230800" y="2096164"/>
            <a:ext cx="34102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14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Meeting Notification (seev.001.001.xx)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1DF3A60-8AA1-4F66-8115-8159A888D3BB}"/>
              </a:ext>
            </a:extLst>
          </p:cNvPr>
          <p:cNvSpPr txBox="1"/>
          <p:nvPr/>
        </p:nvSpPr>
        <p:spPr>
          <a:xfrm>
            <a:off x="8230800" y="3587367"/>
            <a:ext cx="34507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14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Corporate Action Notification (seev.031.001.xx)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3154068-3D5E-401C-A14C-918574C68ACE}"/>
              </a:ext>
            </a:extLst>
          </p:cNvPr>
          <p:cNvSpPr txBox="1"/>
          <p:nvPr/>
        </p:nvSpPr>
        <p:spPr>
          <a:xfrm>
            <a:off x="8342386" y="4140768"/>
            <a:ext cx="3282484" cy="4996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>
              <a:defRPr sz="1400" b="0" i="0">
                <a:solidFill>
                  <a:srgbClr val="E00034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Corporate Action Instruction Statement Report (seev.042.001.xx)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58E963B-9B4B-4F9D-8CC4-D5A9538A3D30}"/>
              </a:ext>
            </a:extLst>
          </p:cNvPr>
          <p:cNvSpPr/>
          <p:nvPr/>
        </p:nvSpPr>
        <p:spPr>
          <a:xfrm>
            <a:off x="11508830" y="2127528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F5013292-E81D-4C03-B7E1-5AC1DAA9C805}"/>
              </a:ext>
            </a:extLst>
          </p:cNvPr>
          <p:cNvSpPr/>
          <p:nvPr/>
        </p:nvSpPr>
        <p:spPr>
          <a:xfrm>
            <a:off x="11803008" y="2127528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D627F53-445A-4E46-9190-D9FDF7D71172}"/>
              </a:ext>
            </a:extLst>
          </p:cNvPr>
          <p:cNvSpPr/>
          <p:nvPr/>
        </p:nvSpPr>
        <p:spPr>
          <a:xfrm>
            <a:off x="11508830" y="2610090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6393BBDD-6B78-4280-A5C4-0D7197AE224B}"/>
              </a:ext>
            </a:extLst>
          </p:cNvPr>
          <p:cNvSpPr/>
          <p:nvPr/>
        </p:nvSpPr>
        <p:spPr>
          <a:xfrm>
            <a:off x="11508830" y="3064380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AC3283B9-0D5A-4BB4-8B59-0D515A9E6291}"/>
              </a:ext>
            </a:extLst>
          </p:cNvPr>
          <p:cNvSpPr/>
          <p:nvPr/>
        </p:nvSpPr>
        <p:spPr>
          <a:xfrm>
            <a:off x="11508830" y="3682306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7A16865-A7D3-401F-AD60-744593EDDD4B}"/>
              </a:ext>
            </a:extLst>
          </p:cNvPr>
          <p:cNvSpPr/>
          <p:nvPr/>
        </p:nvSpPr>
        <p:spPr>
          <a:xfrm>
            <a:off x="11824724" y="3682306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DDD9690C-D0B1-4D85-8ED4-9EB064593E00}"/>
              </a:ext>
            </a:extLst>
          </p:cNvPr>
          <p:cNvSpPr/>
          <p:nvPr/>
        </p:nvSpPr>
        <p:spPr>
          <a:xfrm>
            <a:off x="11495705" y="4269299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27D78801-CBEA-4D87-AD38-D8530121FBCA}"/>
              </a:ext>
            </a:extLst>
          </p:cNvPr>
          <p:cNvSpPr/>
          <p:nvPr/>
        </p:nvSpPr>
        <p:spPr>
          <a:xfrm>
            <a:off x="11528456" y="4854883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E80DCC5-E13E-4428-A35A-C6568537B116}"/>
              </a:ext>
            </a:extLst>
          </p:cNvPr>
          <p:cNvSpPr txBox="1"/>
          <p:nvPr/>
        </p:nvSpPr>
        <p:spPr>
          <a:xfrm>
            <a:off x="8272785" y="5335918"/>
            <a:ext cx="3273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14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Corporate Action Movement Confirmation V13 (seev.036.001.13)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3A9DB5F-2C37-452C-8E39-14644B998C65}"/>
              </a:ext>
            </a:extLst>
          </p:cNvPr>
          <p:cNvSpPr/>
          <p:nvPr/>
        </p:nvSpPr>
        <p:spPr>
          <a:xfrm>
            <a:off x="11524117" y="5459969"/>
            <a:ext cx="542106" cy="325586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C5F7715-ADFB-47AD-A934-E99FA260C162}"/>
              </a:ext>
            </a:extLst>
          </p:cNvPr>
          <p:cNvCxnSpPr/>
          <p:nvPr/>
        </p:nvCxnSpPr>
        <p:spPr>
          <a:xfrm>
            <a:off x="600843" y="6248400"/>
            <a:ext cx="1380357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C655AFB-48E2-454E-A63E-4E24877A0F5E}"/>
              </a:ext>
            </a:extLst>
          </p:cNvPr>
          <p:cNvCxnSpPr>
            <a:cxnSpLocks/>
          </p:cNvCxnSpPr>
          <p:nvPr/>
        </p:nvCxnSpPr>
        <p:spPr>
          <a:xfrm>
            <a:off x="576502" y="6488685"/>
            <a:ext cx="1404698" cy="66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0A367300-B77D-47DA-B31B-D675389CD47A}"/>
              </a:ext>
            </a:extLst>
          </p:cNvPr>
          <p:cNvSpPr txBox="1"/>
          <p:nvPr/>
        </p:nvSpPr>
        <p:spPr>
          <a:xfrm>
            <a:off x="2071727" y="6166849"/>
            <a:ext cx="914400" cy="30479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 algn="l">
              <a:spcAft>
                <a:spcPts val="600"/>
              </a:spcAft>
              <a:buFontTx/>
              <a:buNone/>
            </a:pPr>
            <a:r>
              <a:rPr lang="en-US" sz="1100" dirty="0"/>
              <a:t>Inbound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B2F794E-6D84-4427-ABBC-E519ED8434DB}"/>
              </a:ext>
            </a:extLst>
          </p:cNvPr>
          <p:cNvSpPr txBox="1"/>
          <p:nvPr/>
        </p:nvSpPr>
        <p:spPr>
          <a:xfrm>
            <a:off x="2071727" y="6401947"/>
            <a:ext cx="914400" cy="30479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 algn="l">
              <a:spcAft>
                <a:spcPts val="600"/>
              </a:spcAft>
              <a:buFontTx/>
              <a:buNone/>
            </a:pPr>
            <a:r>
              <a:rPr lang="en-US" sz="1100" dirty="0"/>
              <a:t>Outbound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5147AD0-B6C3-4EDB-A7E2-868EE33EE5BB}"/>
              </a:ext>
            </a:extLst>
          </p:cNvPr>
          <p:cNvSpPr txBox="1"/>
          <p:nvPr/>
        </p:nvSpPr>
        <p:spPr>
          <a:xfrm>
            <a:off x="2966660" y="6177306"/>
            <a:ext cx="1931767" cy="33855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chemeClr val="accent4"/>
                </a:solidFill>
              </a:rPr>
              <a:t>Message before meeting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AB153A3-6022-4D83-9E48-26E37A07B73A}"/>
              </a:ext>
            </a:extLst>
          </p:cNvPr>
          <p:cNvSpPr txBox="1"/>
          <p:nvPr/>
        </p:nvSpPr>
        <p:spPr>
          <a:xfrm>
            <a:off x="2966659" y="6416156"/>
            <a:ext cx="1931767" cy="33855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rgbClr val="E00034"/>
                </a:solidFill>
              </a:rPr>
              <a:t>Message after meeting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071146D0-84FF-41ED-98D4-C36DB81E9823}"/>
              </a:ext>
            </a:extLst>
          </p:cNvPr>
          <p:cNvSpPr/>
          <p:nvPr/>
        </p:nvSpPr>
        <p:spPr>
          <a:xfrm>
            <a:off x="11803008" y="2597982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5004C99-EB85-4FA8-B64D-A20588EB6591}"/>
              </a:ext>
            </a:extLst>
          </p:cNvPr>
          <p:cNvSpPr txBox="1"/>
          <p:nvPr/>
        </p:nvSpPr>
        <p:spPr>
          <a:xfrm>
            <a:off x="5702997" y="2727601"/>
            <a:ext cx="1454959" cy="23546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400" b="0" i="0">
                <a:solidFill>
                  <a:srgbClr val="E00034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pacs.009.001.10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B2285A8-F907-4E5C-88DE-99655C159A38}"/>
              </a:ext>
            </a:extLst>
          </p:cNvPr>
          <p:cNvSpPr txBox="1"/>
          <p:nvPr/>
        </p:nvSpPr>
        <p:spPr>
          <a:xfrm>
            <a:off x="1731227" y="4569397"/>
            <a:ext cx="1609017" cy="26601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chemeClr val="accent4"/>
                </a:solidFill>
              </a:rPr>
              <a:t>seev.007.001.08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A7CC5966-0C84-45CF-B6AB-5264BA195C5A}"/>
              </a:ext>
            </a:extLst>
          </p:cNvPr>
          <p:cNvSpPr/>
          <p:nvPr/>
        </p:nvSpPr>
        <p:spPr>
          <a:xfrm>
            <a:off x="1400075" y="4579881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5655438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32D3E6E-3F3A-4D60-9C1E-444FEB41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Process flow – Scenario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E76BF-3526-4375-A4AF-7EE2730B83B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B3BB48-3396-4F8C-A543-3270EFB55DAB}" type="datetime3">
              <a:rPr lang="en-GB"/>
              <a:pPr/>
              <a:t>22 March, 2022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3DD254-8CE2-4A69-A6CB-D3EBA37F10AB}"/>
              </a:ext>
            </a:extLst>
          </p:cNvPr>
          <p:cNvSpPr/>
          <p:nvPr/>
        </p:nvSpPr>
        <p:spPr>
          <a:xfrm>
            <a:off x="732451" y="1916113"/>
            <a:ext cx="2917811" cy="75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Issuer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6257CB-9A48-4864-B0E4-A276C418173D}"/>
              </a:ext>
            </a:extLst>
          </p:cNvPr>
          <p:cNvSpPr/>
          <p:nvPr/>
        </p:nvSpPr>
        <p:spPr>
          <a:xfrm>
            <a:off x="5334000" y="3417886"/>
            <a:ext cx="2765412" cy="75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Custodian / CSD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9D31ED-5541-4DE9-B730-D4DE76A911D3}"/>
              </a:ext>
            </a:extLst>
          </p:cNvPr>
          <p:cNvSpPr/>
          <p:nvPr/>
        </p:nvSpPr>
        <p:spPr>
          <a:xfrm>
            <a:off x="732451" y="3428997"/>
            <a:ext cx="2917811" cy="75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Intermediary (Proxy)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7D2D42-8163-41DF-8356-A5A94EAA20D5}"/>
              </a:ext>
            </a:extLst>
          </p:cNvPr>
          <p:cNvSpPr/>
          <p:nvPr/>
        </p:nvSpPr>
        <p:spPr>
          <a:xfrm>
            <a:off x="5334000" y="1916112"/>
            <a:ext cx="2765412" cy="75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Paying Agent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5F4FEB-7046-4EC9-A71E-FACCA46C460E}"/>
              </a:ext>
            </a:extLst>
          </p:cNvPr>
          <p:cNvSpPr/>
          <p:nvPr/>
        </p:nvSpPr>
        <p:spPr>
          <a:xfrm>
            <a:off x="2971800" y="4941878"/>
            <a:ext cx="2765412" cy="75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Client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3001A4D-A88A-4AF7-AD6D-7EE71C099E04}"/>
              </a:ext>
            </a:extLst>
          </p:cNvPr>
          <p:cNvCxnSpPr>
            <a:cxnSpLocks/>
          </p:cNvCxnSpPr>
          <p:nvPr/>
        </p:nvCxnSpPr>
        <p:spPr>
          <a:xfrm>
            <a:off x="2431064" y="2694324"/>
            <a:ext cx="0" cy="76199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D652B1E-7D14-41AC-B40C-F21EFE9D730B}"/>
              </a:ext>
            </a:extLst>
          </p:cNvPr>
          <p:cNvCxnSpPr/>
          <p:nvPr/>
        </p:nvCxnSpPr>
        <p:spPr>
          <a:xfrm>
            <a:off x="3200400" y="4168773"/>
            <a:ext cx="0" cy="76199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16D274A-5731-45C1-80E4-E651C680646A}"/>
              </a:ext>
            </a:extLst>
          </p:cNvPr>
          <p:cNvCxnSpPr/>
          <p:nvPr/>
        </p:nvCxnSpPr>
        <p:spPr>
          <a:xfrm>
            <a:off x="7540069" y="2685935"/>
            <a:ext cx="0" cy="76199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6228B1B-0719-42E4-B579-1B0F0F26B519}"/>
              </a:ext>
            </a:extLst>
          </p:cNvPr>
          <p:cNvCxnSpPr>
            <a:cxnSpLocks/>
            <a:stCxn id="7" idx="3"/>
            <a:endCxn id="6" idx="1"/>
          </p:cNvCxnSpPr>
          <p:nvPr/>
        </p:nvCxnSpPr>
        <p:spPr>
          <a:xfrm flipV="1">
            <a:off x="3650262" y="3793330"/>
            <a:ext cx="1683738" cy="11111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FECE99B-32D2-44D6-8745-296301B795C6}"/>
              </a:ext>
            </a:extLst>
          </p:cNvPr>
          <p:cNvCxnSpPr/>
          <p:nvPr/>
        </p:nvCxnSpPr>
        <p:spPr>
          <a:xfrm>
            <a:off x="5528104" y="4179881"/>
            <a:ext cx="0" cy="76199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98E4DA3-9A23-4E8C-A411-3E984ED1D56A}"/>
              </a:ext>
            </a:extLst>
          </p:cNvPr>
          <p:cNvSpPr txBox="1"/>
          <p:nvPr/>
        </p:nvSpPr>
        <p:spPr>
          <a:xfrm>
            <a:off x="788352" y="2720122"/>
            <a:ext cx="1633073" cy="2450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en-US" sz="1400" b="0" i="0" dirty="0">
                <a:solidFill>
                  <a:schemeClr val="accent4"/>
                </a:solidFill>
                <a:effectLst/>
                <a:latin typeface="Helvetica Neue"/>
              </a:rPr>
              <a:t>seev.001.001.09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157019B-E6C3-4246-A731-EA173B5B6FA3}"/>
              </a:ext>
            </a:extLst>
          </p:cNvPr>
          <p:cNvCxnSpPr/>
          <p:nvPr/>
        </p:nvCxnSpPr>
        <p:spPr>
          <a:xfrm flipV="1">
            <a:off x="2607294" y="2682518"/>
            <a:ext cx="0" cy="757362"/>
          </a:xfrm>
          <a:prstGeom prst="straightConnector1">
            <a:avLst/>
          </a:prstGeom>
          <a:ln w="22225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E43994-7928-4640-908A-2A2EBC2E57FD}"/>
              </a:ext>
            </a:extLst>
          </p:cNvPr>
          <p:cNvSpPr txBox="1"/>
          <p:nvPr/>
        </p:nvSpPr>
        <p:spPr>
          <a:xfrm>
            <a:off x="1712391" y="4258756"/>
            <a:ext cx="1633073" cy="2450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en-US" sz="1400" b="0" i="0" dirty="0">
                <a:solidFill>
                  <a:schemeClr val="accent4"/>
                </a:solidFill>
                <a:effectLst/>
                <a:latin typeface="Helvetica Neue"/>
              </a:rPr>
              <a:t>seev.001.001.09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CEF247-300F-49E5-B756-13D8AC75235C}"/>
              </a:ext>
            </a:extLst>
          </p:cNvPr>
          <p:cNvSpPr txBox="1"/>
          <p:nvPr/>
        </p:nvSpPr>
        <p:spPr>
          <a:xfrm>
            <a:off x="917127" y="5022975"/>
            <a:ext cx="1931767" cy="33855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chemeClr val="accent4"/>
                </a:solidFill>
              </a:rPr>
              <a:t>seev.004.001.08</a:t>
            </a: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93EBF7E6-1A38-4B67-90F4-8E0708E05CB9}"/>
              </a:ext>
            </a:extLst>
          </p:cNvPr>
          <p:cNvCxnSpPr>
            <a:stCxn id="9" idx="1"/>
          </p:cNvCxnSpPr>
          <p:nvPr/>
        </p:nvCxnSpPr>
        <p:spPr>
          <a:xfrm rot="10800000">
            <a:off x="816434" y="4168774"/>
            <a:ext cx="2155367" cy="1148549"/>
          </a:xfrm>
          <a:prstGeom prst="bentConnector3">
            <a:avLst>
              <a:gd name="adj1" fmla="val 99495"/>
            </a:avLst>
          </a:prstGeom>
          <a:ln w="254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3BA6457-4606-4F7E-BEB5-25CBE3574965}"/>
              </a:ext>
            </a:extLst>
          </p:cNvPr>
          <p:cNvSpPr txBox="1"/>
          <p:nvPr/>
        </p:nvSpPr>
        <p:spPr>
          <a:xfrm>
            <a:off x="3716768" y="3471765"/>
            <a:ext cx="1565603" cy="25605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400" b="0" i="0">
                <a:solidFill>
                  <a:srgbClr val="E00034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seev.031.001.12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B3CEFE1-1E3B-4954-9E88-0AEC32D4EF5C}"/>
              </a:ext>
            </a:extLst>
          </p:cNvPr>
          <p:cNvSpPr txBox="1"/>
          <p:nvPr/>
        </p:nvSpPr>
        <p:spPr>
          <a:xfrm>
            <a:off x="788352" y="3020429"/>
            <a:ext cx="1609017" cy="26601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chemeClr val="accent4"/>
                </a:solidFill>
              </a:rPr>
              <a:t>seev.007.001.08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F3EC806-EF66-45BC-9F03-E84EB5F6BFF4}"/>
              </a:ext>
            </a:extLst>
          </p:cNvPr>
          <p:cNvSpPr txBox="1"/>
          <p:nvPr/>
        </p:nvSpPr>
        <p:spPr>
          <a:xfrm>
            <a:off x="2684378" y="2740327"/>
            <a:ext cx="1931767" cy="33855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400" b="0" i="0">
                <a:solidFill>
                  <a:schemeClr val="accent4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seev.004.001.08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E8C3D6C-4CE0-4769-85B3-D8608043A8C5}"/>
              </a:ext>
            </a:extLst>
          </p:cNvPr>
          <p:cNvSpPr txBox="1"/>
          <p:nvPr/>
        </p:nvSpPr>
        <p:spPr>
          <a:xfrm>
            <a:off x="5737212" y="4522575"/>
            <a:ext cx="1557096" cy="26601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rgbClr val="E00034"/>
                </a:solidFill>
              </a:rPr>
              <a:t>seev.036.001.13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F259DC8-A7E6-4F8C-A6C0-C191C863C33D}"/>
              </a:ext>
            </a:extLst>
          </p:cNvPr>
          <p:cNvSpPr txBox="1"/>
          <p:nvPr/>
        </p:nvSpPr>
        <p:spPr>
          <a:xfrm>
            <a:off x="5737212" y="4247635"/>
            <a:ext cx="1565603" cy="25605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rgbClr val="E00034"/>
                </a:solidFill>
              </a:rPr>
              <a:t>seev.031.001.12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ECE7375-9145-4A35-81A6-2F547B9E21C5}"/>
              </a:ext>
            </a:extLst>
          </p:cNvPr>
          <p:cNvSpPr/>
          <p:nvPr/>
        </p:nvSpPr>
        <p:spPr>
          <a:xfrm>
            <a:off x="457200" y="2725960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3C906E6-D515-4F68-94F4-C8623C0153CC}"/>
              </a:ext>
            </a:extLst>
          </p:cNvPr>
          <p:cNvSpPr/>
          <p:nvPr/>
        </p:nvSpPr>
        <p:spPr>
          <a:xfrm>
            <a:off x="1404530" y="4258637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C055CE-0CA8-48AB-8A9C-4AF7B8DF4593}"/>
              </a:ext>
            </a:extLst>
          </p:cNvPr>
          <p:cNvSpPr txBox="1"/>
          <p:nvPr/>
        </p:nvSpPr>
        <p:spPr>
          <a:xfrm>
            <a:off x="8307102" y="3029780"/>
            <a:ext cx="3297523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>
              <a:defRPr sz="1400" b="0" i="0">
                <a:solidFill>
                  <a:srgbClr val="E00034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Meeting Vote Execution Confirmation V08 (seev.007.001.08)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6B64C45F-2AAB-48DC-BB96-BD059324BB0E}"/>
              </a:ext>
            </a:extLst>
          </p:cNvPr>
          <p:cNvSpPr/>
          <p:nvPr/>
        </p:nvSpPr>
        <p:spPr>
          <a:xfrm>
            <a:off x="2265761" y="4985204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064DB84-FE39-497B-9280-10DBE7F771EE}"/>
              </a:ext>
            </a:extLst>
          </p:cNvPr>
          <p:cNvSpPr/>
          <p:nvPr/>
        </p:nvSpPr>
        <p:spPr>
          <a:xfrm>
            <a:off x="4042270" y="2725960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1139A9E-F6C9-4BB6-BE03-B0DCCB500A0C}"/>
              </a:ext>
            </a:extLst>
          </p:cNvPr>
          <p:cNvSpPr txBox="1"/>
          <p:nvPr/>
        </p:nvSpPr>
        <p:spPr>
          <a:xfrm>
            <a:off x="8205161" y="2458512"/>
            <a:ext cx="33940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  <a:latin typeface="Helvetica Neue"/>
              </a:rPr>
              <a:t>Meeting Instruction V08 (seev.004.001.08)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E7D2826C-BEA0-42B5-943D-28756F6FE50F}"/>
              </a:ext>
            </a:extLst>
          </p:cNvPr>
          <p:cNvSpPr/>
          <p:nvPr/>
        </p:nvSpPr>
        <p:spPr>
          <a:xfrm>
            <a:off x="457200" y="3030913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814102F-18B4-48A9-9194-A03628E7F196}"/>
              </a:ext>
            </a:extLst>
          </p:cNvPr>
          <p:cNvSpPr/>
          <p:nvPr/>
        </p:nvSpPr>
        <p:spPr>
          <a:xfrm>
            <a:off x="5070785" y="3453535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87268A1-818B-46E6-956C-E5C79039A671}"/>
              </a:ext>
            </a:extLst>
          </p:cNvPr>
          <p:cNvSpPr/>
          <p:nvPr/>
        </p:nvSpPr>
        <p:spPr>
          <a:xfrm>
            <a:off x="7207809" y="4203182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EA62C70-E8CC-43B9-82BA-C60A3BF79716}"/>
              </a:ext>
            </a:extLst>
          </p:cNvPr>
          <p:cNvSpPr/>
          <p:nvPr/>
        </p:nvSpPr>
        <p:spPr>
          <a:xfrm>
            <a:off x="5070785" y="3857523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9198A31D-4595-49EC-8A9B-8951AF5ED6FB}"/>
              </a:ext>
            </a:extLst>
          </p:cNvPr>
          <p:cNvSpPr/>
          <p:nvPr/>
        </p:nvSpPr>
        <p:spPr>
          <a:xfrm>
            <a:off x="7189084" y="2740327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8FE246E3-06BF-4D10-9F1B-36859B9BF2B7}"/>
              </a:ext>
            </a:extLst>
          </p:cNvPr>
          <p:cNvSpPr/>
          <p:nvPr/>
        </p:nvSpPr>
        <p:spPr>
          <a:xfrm>
            <a:off x="7189084" y="4469592"/>
            <a:ext cx="542106" cy="325586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2153C2E-72FC-4893-9A68-ABECDAF02397}"/>
              </a:ext>
            </a:extLst>
          </p:cNvPr>
          <p:cNvSpPr txBox="1"/>
          <p:nvPr/>
        </p:nvSpPr>
        <p:spPr>
          <a:xfrm>
            <a:off x="8205161" y="2096164"/>
            <a:ext cx="34102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14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Meeting Notification (seev.001.001.xx)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1DF3A60-8AA1-4F66-8115-8159A888D3BB}"/>
              </a:ext>
            </a:extLst>
          </p:cNvPr>
          <p:cNvSpPr txBox="1"/>
          <p:nvPr/>
        </p:nvSpPr>
        <p:spPr>
          <a:xfrm>
            <a:off x="8205161" y="3587367"/>
            <a:ext cx="34507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14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Corporate Action Notification (seev.031.001.xx)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58E963B-9B4B-4F9D-8CC4-D5A9538A3D30}"/>
              </a:ext>
            </a:extLst>
          </p:cNvPr>
          <p:cNvSpPr/>
          <p:nvPr/>
        </p:nvSpPr>
        <p:spPr>
          <a:xfrm>
            <a:off x="11508830" y="2127528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F5013292-E81D-4C03-B7E1-5AC1DAA9C805}"/>
              </a:ext>
            </a:extLst>
          </p:cNvPr>
          <p:cNvSpPr/>
          <p:nvPr/>
        </p:nvSpPr>
        <p:spPr>
          <a:xfrm>
            <a:off x="11803008" y="2127528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D627F53-445A-4E46-9190-D9FDF7D71172}"/>
              </a:ext>
            </a:extLst>
          </p:cNvPr>
          <p:cNvSpPr/>
          <p:nvPr/>
        </p:nvSpPr>
        <p:spPr>
          <a:xfrm>
            <a:off x="11508830" y="2610090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6393BBDD-6B78-4280-A5C4-0D7197AE224B}"/>
              </a:ext>
            </a:extLst>
          </p:cNvPr>
          <p:cNvSpPr/>
          <p:nvPr/>
        </p:nvSpPr>
        <p:spPr>
          <a:xfrm>
            <a:off x="11508830" y="3233664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AC3283B9-0D5A-4BB4-8B59-0D515A9E6291}"/>
              </a:ext>
            </a:extLst>
          </p:cNvPr>
          <p:cNvSpPr/>
          <p:nvPr/>
        </p:nvSpPr>
        <p:spPr>
          <a:xfrm>
            <a:off x="11508830" y="3682306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7A16865-A7D3-401F-AD60-744593EDDD4B}"/>
              </a:ext>
            </a:extLst>
          </p:cNvPr>
          <p:cNvSpPr/>
          <p:nvPr/>
        </p:nvSpPr>
        <p:spPr>
          <a:xfrm>
            <a:off x="11824724" y="3682306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DDD9690C-D0B1-4D85-8ED4-9EB064593E00}"/>
              </a:ext>
            </a:extLst>
          </p:cNvPr>
          <p:cNvSpPr/>
          <p:nvPr/>
        </p:nvSpPr>
        <p:spPr>
          <a:xfrm>
            <a:off x="11508830" y="4273319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27D78801-CBEA-4D87-AD38-D8530121FBCA}"/>
              </a:ext>
            </a:extLst>
          </p:cNvPr>
          <p:cNvSpPr/>
          <p:nvPr/>
        </p:nvSpPr>
        <p:spPr>
          <a:xfrm>
            <a:off x="11508830" y="4788119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E80DCC5-E13E-4428-A35A-C6568537B116}"/>
              </a:ext>
            </a:extLst>
          </p:cNvPr>
          <p:cNvSpPr txBox="1"/>
          <p:nvPr/>
        </p:nvSpPr>
        <p:spPr>
          <a:xfrm>
            <a:off x="8205161" y="5361152"/>
            <a:ext cx="3273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14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Corporate Action Movement Confirmation V13 (seev.036.001.13)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3A9DB5F-2C37-452C-8E39-14644B998C65}"/>
              </a:ext>
            </a:extLst>
          </p:cNvPr>
          <p:cNvSpPr/>
          <p:nvPr/>
        </p:nvSpPr>
        <p:spPr>
          <a:xfrm>
            <a:off x="11517048" y="5420317"/>
            <a:ext cx="542106" cy="325586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C5F7715-ADFB-47AD-A934-E99FA260C162}"/>
              </a:ext>
            </a:extLst>
          </p:cNvPr>
          <p:cNvCxnSpPr/>
          <p:nvPr/>
        </p:nvCxnSpPr>
        <p:spPr>
          <a:xfrm>
            <a:off x="600843" y="6248400"/>
            <a:ext cx="1380357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C655AFB-48E2-454E-A63E-4E24877A0F5E}"/>
              </a:ext>
            </a:extLst>
          </p:cNvPr>
          <p:cNvCxnSpPr>
            <a:cxnSpLocks/>
          </p:cNvCxnSpPr>
          <p:nvPr/>
        </p:nvCxnSpPr>
        <p:spPr>
          <a:xfrm>
            <a:off x="576502" y="6488685"/>
            <a:ext cx="1404698" cy="66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0A367300-B77D-47DA-B31B-D675389CD47A}"/>
              </a:ext>
            </a:extLst>
          </p:cNvPr>
          <p:cNvSpPr txBox="1"/>
          <p:nvPr/>
        </p:nvSpPr>
        <p:spPr>
          <a:xfrm>
            <a:off x="2071727" y="6166849"/>
            <a:ext cx="914400" cy="30479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 algn="l">
              <a:spcAft>
                <a:spcPts val="600"/>
              </a:spcAft>
              <a:buFontTx/>
              <a:buNone/>
            </a:pPr>
            <a:r>
              <a:rPr lang="en-US" sz="1100" dirty="0"/>
              <a:t>Inbound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B2F794E-6D84-4427-ABBC-E519ED8434DB}"/>
              </a:ext>
            </a:extLst>
          </p:cNvPr>
          <p:cNvSpPr txBox="1"/>
          <p:nvPr/>
        </p:nvSpPr>
        <p:spPr>
          <a:xfrm>
            <a:off x="2071727" y="6401947"/>
            <a:ext cx="914400" cy="30479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 algn="l">
              <a:spcAft>
                <a:spcPts val="600"/>
              </a:spcAft>
              <a:buFontTx/>
              <a:buNone/>
            </a:pPr>
            <a:r>
              <a:rPr lang="en-US" sz="1100" dirty="0"/>
              <a:t>Outbound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5147AD0-B6C3-4EDB-A7E2-868EE33EE5BB}"/>
              </a:ext>
            </a:extLst>
          </p:cNvPr>
          <p:cNvSpPr txBox="1"/>
          <p:nvPr/>
        </p:nvSpPr>
        <p:spPr>
          <a:xfrm>
            <a:off x="2966660" y="6177306"/>
            <a:ext cx="1931767" cy="33855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chemeClr val="accent4"/>
                </a:solidFill>
              </a:rPr>
              <a:t>Message before meeting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AB153A3-6022-4D83-9E48-26E37A07B73A}"/>
              </a:ext>
            </a:extLst>
          </p:cNvPr>
          <p:cNvSpPr txBox="1"/>
          <p:nvPr/>
        </p:nvSpPr>
        <p:spPr>
          <a:xfrm>
            <a:off x="2966659" y="6416156"/>
            <a:ext cx="1931767" cy="33855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rgbClr val="E00034"/>
                </a:solidFill>
              </a:rPr>
              <a:t>Message after meeting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071146D0-84FF-41ED-98D4-C36DB81E9823}"/>
              </a:ext>
            </a:extLst>
          </p:cNvPr>
          <p:cNvSpPr/>
          <p:nvPr/>
        </p:nvSpPr>
        <p:spPr>
          <a:xfrm>
            <a:off x="11803008" y="2597982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A247115-533E-4476-979F-EF0CCCA55FD5}"/>
              </a:ext>
            </a:extLst>
          </p:cNvPr>
          <p:cNvSpPr txBox="1"/>
          <p:nvPr/>
        </p:nvSpPr>
        <p:spPr>
          <a:xfrm>
            <a:off x="3724984" y="3885094"/>
            <a:ext cx="1345802" cy="2450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400" b="0" i="0">
                <a:solidFill>
                  <a:srgbClr val="E00034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seev.007.001.08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A5B7003-556E-43F0-BF73-45F9CC279144}"/>
              </a:ext>
            </a:extLst>
          </p:cNvPr>
          <p:cNvSpPr txBox="1"/>
          <p:nvPr/>
        </p:nvSpPr>
        <p:spPr>
          <a:xfrm>
            <a:off x="8205161" y="4164097"/>
            <a:ext cx="33940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  <a:latin typeface="Helvetica Neue"/>
              </a:rPr>
              <a:t>Meeting Vote Execution Confirmation V08 (seev.007.001.08)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562415-C7F1-4424-A7E9-4C2E9B183824}"/>
              </a:ext>
            </a:extLst>
          </p:cNvPr>
          <p:cNvSpPr txBox="1"/>
          <p:nvPr/>
        </p:nvSpPr>
        <p:spPr>
          <a:xfrm>
            <a:off x="6172200" y="6324600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 algn="l">
              <a:spcAft>
                <a:spcPts val="600"/>
              </a:spcAft>
              <a:buFontTx/>
              <a:buNone/>
            </a:pPr>
            <a:endParaRPr lang="en-US" sz="1600" dirty="0" err="1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AC54B18-3AF8-4150-98BC-356122715B1A}"/>
              </a:ext>
            </a:extLst>
          </p:cNvPr>
          <p:cNvSpPr txBox="1"/>
          <p:nvPr/>
        </p:nvSpPr>
        <p:spPr>
          <a:xfrm>
            <a:off x="8272785" y="4740121"/>
            <a:ext cx="33682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14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Financial Institution Credit Transfer V10 (pacs.009.001.10)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AEE55D0-82EB-4C22-B143-CE5AEFB7B065}"/>
              </a:ext>
            </a:extLst>
          </p:cNvPr>
          <p:cNvSpPr txBox="1"/>
          <p:nvPr/>
        </p:nvSpPr>
        <p:spPr>
          <a:xfrm>
            <a:off x="5702997" y="2727601"/>
            <a:ext cx="1454959" cy="23546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400" b="0" i="0">
                <a:solidFill>
                  <a:srgbClr val="E00034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pacs.009.001.10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FAF30B4-2524-43E4-A557-6D8D92A94789}"/>
              </a:ext>
            </a:extLst>
          </p:cNvPr>
          <p:cNvSpPr txBox="1"/>
          <p:nvPr/>
        </p:nvSpPr>
        <p:spPr>
          <a:xfrm>
            <a:off x="1731227" y="4569397"/>
            <a:ext cx="1609017" cy="26601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chemeClr val="accent4"/>
                </a:solidFill>
              </a:rPr>
              <a:t>seev.007.001.08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F35A163-032F-47B2-9E38-EC1CFD2C09DA}"/>
              </a:ext>
            </a:extLst>
          </p:cNvPr>
          <p:cNvSpPr/>
          <p:nvPr/>
        </p:nvSpPr>
        <p:spPr>
          <a:xfrm>
            <a:off x="1400075" y="4579881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4586454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32D3E6E-3F3A-4D60-9C1E-444FEB41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Process flow – Scenario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E76BF-3526-4375-A4AF-7EE2730B83B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B3BB48-3396-4F8C-A543-3270EFB55DAB}" type="datetime3">
              <a:rPr lang="en-GB"/>
              <a:pPr/>
              <a:t>22 March, 2022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3DD254-8CE2-4A69-A6CB-D3EBA37F10AB}"/>
              </a:ext>
            </a:extLst>
          </p:cNvPr>
          <p:cNvSpPr/>
          <p:nvPr/>
        </p:nvSpPr>
        <p:spPr>
          <a:xfrm>
            <a:off x="732451" y="1916113"/>
            <a:ext cx="2917811" cy="75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Issuer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6257CB-9A48-4864-B0E4-A276C418173D}"/>
              </a:ext>
            </a:extLst>
          </p:cNvPr>
          <p:cNvSpPr/>
          <p:nvPr/>
        </p:nvSpPr>
        <p:spPr>
          <a:xfrm>
            <a:off x="5334000" y="3417886"/>
            <a:ext cx="2765412" cy="75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Custodian / CSD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9D31ED-5541-4DE9-B730-D4DE76A911D3}"/>
              </a:ext>
            </a:extLst>
          </p:cNvPr>
          <p:cNvSpPr/>
          <p:nvPr/>
        </p:nvSpPr>
        <p:spPr>
          <a:xfrm>
            <a:off x="732451" y="3428997"/>
            <a:ext cx="2917811" cy="75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Intermediary (Proxy)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7D2D42-8163-41DF-8356-A5A94EAA20D5}"/>
              </a:ext>
            </a:extLst>
          </p:cNvPr>
          <p:cNvSpPr/>
          <p:nvPr/>
        </p:nvSpPr>
        <p:spPr>
          <a:xfrm>
            <a:off x="5334000" y="1916112"/>
            <a:ext cx="2765412" cy="75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Paying Agent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5F4FEB-7046-4EC9-A71E-FACCA46C460E}"/>
              </a:ext>
            </a:extLst>
          </p:cNvPr>
          <p:cNvSpPr/>
          <p:nvPr/>
        </p:nvSpPr>
        <p:spPr>
          <a:xfrm>
            <a:off x="2971800" y="4941878"/>
            <a:ext cx="2765412" cy="75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Client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3001A4D-A88A-4AF7-AD6D-7EE71C099E04}"/>
              </a:ext>
            </a:extLst>
          </p:cNvPr>
          <p:cNvCxnSpPr>
            <a:cxnSpLocks/>
          </p:cNvCxnSpPr>
          <p:nvPr/>
        </p:nvCxnSpPr>
        <p:spPr>
          <a:xfrm>
            <a:off x="2431064" y="2694324"/>
            <a:ext cx="0" cy="76199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D652B1E-7D14-41AC-B40C-F21EFE9D730B}"/>
              </a:ext>
            </a:extLst>
          </p:cNvPr>
          <p:cNvCxnSpPr/>
          <p:nvPr/>
        </p:nvCxnSpPr>
        <p:spPr>
          <a:xfrm>
            <a:off x="3200400" y="4168773"/>
            <a:ext cx="0" cy="76199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16D274A-5731-45C1-80E4-E651C680646A}"/>
              </a:ext>
            </a:extLst>
          </p:cNvPr>
          <p:cNvCxnSpPr/>
          <p:nvPr/>
        </p:nvCxnSpPr>
        <p:spPr>
          <a:xfrm>
            <a:off x="7540069" y="2685935"/>
            <a:ext cx="0" cy="76199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6228B1B-0719-42E4-B579-1B0F0F26B519}"/>
              </a:ext>
            </a:extLst>
          </p:cNvPr>
          <p:cNvCxnSpPr>
            <a:cxnSpLocks/>
            <a:stCxn id="7" idx="3"/>
            <a:endCxn id="6" idx="1"/>
          </p:cNvCxnSpPr>
          <p:nvPr/>
        </p:nvCxnSpPr>
        <p:spPr>
          <a:xfrm flipV="1">
            <a:off x="3650262" y="3793330"/>
            <a:ext cx="1683738" cy="11111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FECE99B-32D2-44D6-8745-296301B795C6}"/>
              </a:ext>
            </a:extLst>
          </p:cNvPr>
          <p:cNvCxnSpPr/>
          <p:nvPr/>
        </p:nvCxnSpPr>
        <p:spPr>
          <a:xfrm>
            <a:off x="5528104" y="4179881"/>
            <a:ext cx="0" cy="76199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98E4DA3-9A23-4E8C-A411-3E984ED1D56A}"/>
              </a:ext>
            </a:extLst>
          </p:cNvPr>
          <p:cNvSpPr txBox="1"/>
          <p:nvPr/>
        </p:nvSpPr>
        <p:spPr>
          <a:xfrm>
            <a:off x="788352" y="2720122"/>
            <a:ext cx="1633073" cy="2450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en-US" sz="1400" b="0" i="0" dirty="0">
                <a:solidFill>
                  <a:schemeClr val="accent4"/>
                </a:solidFill>
                <a:effectLst/>
                <a:latin typeface="Helvetica Neue"/>
              </a:rPr>
              <a:t>seev.001.001.09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157019B-E6C3-4246-A731-EA173B5B6FA3}"/>
              </a:ext>
            </a:extLst>
          </p:cNvPr>
          <p:cNvCxnSpPr/>
          <p:nvPr/>
        </p:nvCxnSpPr>
        <p:spPr>
          <a:xfrm flipV="1">
            <a:off x="2607294" y="2682518"/>
            <a:ext cx="0" cy="757362"/>
          </a:xfrm>
          <a:prstGeom prst="straightConnector1">
            <a:avLst/>
          </a:prstGeom>
          <a:ln w="22225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E43994-7928-4640-908A-2A2EBC2E57FD}"/>
              </a:ext>
            </a:extLst>
          </p:cNvPr>
          <p:cNvSpPr txBox="1"/>
          <p:nvPr/>
        </p:nvSpPr>
        <p:spPr>
          <a:xfrm>
            <a:off x="1712391" y="4258756"/>
            <a:ext cx="1633073" cy="2450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en-US" sz="1400" b="0" i="0" dirty="0">
                <a:solidFill>
                  <a:schemeClr val="accent4"/>
                </a:solidFill>
                <a:effectLst/>
                <a:latin typeface="Helvetica Neue"/>
              </a:rPr>
              <a:t>seev.001.001.09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CEF247-300F-49E5-B756-13D8AC75235C}"/>
              </a:ext>
            </a:extLst>
          </p:cNvPr>
          <p:cNvSpPr txBox="1"/>
          <p:nvPr/>
        </p:nvSpPr>
        <p:spPr>
          <a:xfrm>
            <a:off x="917127" y="5022975"/>
            <a:ext cx="1931767" cy="33855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chemeClr val="accent4"/>
                </a:solidFill>
              </a:rPr>
              <a:t>seev.004.001.08</a:t>
            </a: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93EBF7E6-1A38-4B67-90F4-8E0708E05CB9}"/>
              </a:ext>
            </a:extLst>
          </p:cNvPr>
          <p:cNvCxnSpPr>
            <a:stCxn id="9" idx="1"/>
          </p:cNvCxnSpPr>
          <p:nvPr/>
        </p:nvCxnSpPr>
        <p:spPr>
          <a:xfrm rot="10800000">
            <a:off x="816434" y="4168774"/>
            <a:ext cx="2155367" cy="1148549"/>
          </a:xfrm>
          <a:prstGeom prst="bentConnector3">
            <a:avLst>
              <a:gd name="adj1" fmla="val 99495"/>
            </a:avLst>
          </a:prstGeom>
          <a:ln w="254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3BA6457-4606-4F7E-BEB5-25CBE3574965}"/>
              </a:ext>
            </a:extLst>
          </p:cNvPr>
          <p:cNvSpPr txBox="1"/>
          <p:nvPr/>
        </p:nvSpPr>
        <p:spPr>
          <a:xfrm>
            <a:off x="3716768" y="3471765"/>
            <a:ext cx="1565603" cy="25605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400" b="0" i="0">
                <a:solidFill>
                  <a:srgbClr val="E00034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seev.031.001.12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B3CEFE1-1E3B-4954-9E88-0AEC32D4EF5C}"/>
              </a:ext>
            </a:extLst>
          </p:cNvPr>
          <p:cNvSpPr txBox="1"/>
          <p:nvPr/>
        </p:nvSpPr>
        <p:spPr>
          <a:xfrm>
            <a:off x="788352" y="3020429"/>
            <a:ext cx="1609017" cy="26601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chemeClr val="accent4"/>
                </a:solidFill>
              </a:rPr>
              <a:t>seev.007.001.08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F3EC806-EF66-45BC-9F03-E84EB5F6BFF4}"/>
              </a:ext>
            </a:extLst>
          </p:cNvPr>
          <p:cNvSpPr txBox="1"/>
          <p:nvPr/>
        </p:nvSpPr>
        <p:spPr>
          <a:xfrm>
            <a:off x="2684378" y="2740327"/>
            <a:ext cx="1931767" cy="33855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400" b="0" i="0">
                <a:solidFill>
                  <a:schemeClr val="accent4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seev.004.001.08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E8C3D6C-4CE0-4769-85B3-D8608043A8C5}"/>
              </a:ext>
            </a:extLst>
          </p:cNvPr>
          <p:cNvSpPr txBox="1"/>
          <p:nvPr/>
        </p:nvSpPr>
        <p:spPr>
          <a:xfrm>
            <a:off x="5737212" y="4522575"/>
            <a:ext cx="1557096" cy="26601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rgbClr val="E00034"/>
                </a:solidFill>
              </a:rPr>
              <a:t>seev.036.001.13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F259DC8-A7E6-4F8C-A6C0-C191C863C33D}"/>
              </a:ext>
            </a:extLst>
          </p:cNvPr>
          <p:cNvSpPr txBox="1"/>
          <p:nvPr/>
        </p:nvSpPr>
        <p:spPr>
          <a:xfrm>
            <a:off x="5737212" y="4247635"/>
            <a:ext cx="1565603" cy="25605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rgbClr val="E00034"/>
                </a:solidFill>
              </a:rPr>
              <a:t>seev.031.001.12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ECE7375-9145-4A35-81A6-2F547B9E21C5}"/>
              </a:ext>
            </a:extLst>
          </p:cNvPr>
          <p:cNvSpPr/>
          <p:nvPr/>
        </p:nvSpPr>
        <p:spPr>
          <a:xfrm>
            <a:off x="457200" y="2725960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3C906E6-D515-4F68-94F4-C8623C0153CC}"/>
              </a:ext>
            </a:extLst>
          </p:cNvPr>
          <p:cNvSpPr/>
          <p:nvPr/>
        </p:nvSpPr>
        <p:spPr>
          <a:xfrm>
            <a:off x="1404530" y="4258637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C055CE-0CA8-48AB-8A9C-4AF7B8DF4593}"/>
              </a:ext>
            </a:extLst>
          </p:cNvPr>
          <p:cNvSpPr txBox="1"/>
          <p:nvPr/>
        </p:nvSpPr>
        <p:spPr>
          <a:xfrm>
            <a:off x="8307102" y="3029780"/>
            <a:ext cx="3297523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>
              <a:defRPr sz="1400" b="0" i="0">
                <a:solidFill>
                  <a:srgbClr val="E00034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Corporate Action Movement Preliminary Advice V13 (seev.035.001.13)</a:t>
            </a:r>
            <a:r>
              <a:rPr lang="en-US" b="1" dirty="0"/>
              <a:t> (1)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6B64C45F-2AAB-48DC-BB96-BD059324BB0E}"/>
              </a:ext>
            </a:extLst>
          </p:cNvPr>
          <p:cNvSpPr/>
          <p:nvPr/>
        </p:nvSpPr>
        <p:spPr>
          <a:xfrm>
            <a:off x="2265761" y="4985204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064DB84-FE39-497B-9280-10DBE7F771EE}"/>
              </a:ext>
            </a:extLst>
          </p:cNvPr>
          <p:cNvSpPr/>
          <p:nvPr/>
        </p:nvSpPr>
        <p:spPr>
          <a:xfrm>
            <a:off x="4042270" y="2725960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1139A9E-F6C9-4BB6-BE03-B0DCCB500A0C}"/>
              </a:ext>
            </a:extLst>
          </p:cNvPr>
          <p:cNvSpPr txBox="1"/>
          <p:nvPr/>
        </p:nvSpPr>
        <p:spPr>
          <a:xfrm>
            <a:off x="8205161" y="2458512"/>
            <a:ext cx="33940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  <a:latin typeface="Helvetica Neue"/>
              </a:rPr>
              <a:t>Meeting Instruction V08 (seev.004.001.08)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E7D2826C-BEA0-42B5-943D-28756F6FE50F}"/>
              </a:ext>
            </a:extLst>
          </p:cNvPr>
          <p:cNvSpPr/>
          <p:nvPr/>
        </p:nvSpPr>
        <p:spPr>
          <a:xfrm>
            <a:off x="457200" y="3030913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814102F-18B4-48A9-9194-A03628E7F196}"/>
              </a:ext>
            </a:extLst>
          </p:cNvPr>
          <p:cNvSpPr/>
          <p:nvPr/>
        </p:nvSpPr>
        <p:spPr>
          <a:xfrm>
            <a:off x="5070785" y="3453535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87268A1-818B-46E6-956C-E5C79039A671}"/>
              </a:ext>
            </a:extLst>
          </p:cNvPr>
          <p:cNvSpPr/>
          <p:nvPr/>
        </p:nvSpPr>
        <p:spPr>
          <a:xfrm>
            <a:off x="7207809" y="4203182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EA62C70-E8CC-43B9-82BA-C60A3BF79716}"/>
              </a:ext>
            </a:extLst>
          </p:cNvPr>
          <p:cNvSpPr/>
          <p:nvPr/>
        </p:nvSpPr>
        <p:spPr>
          <a:xfrm>
            <a:off x="5070785" y="3857523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9198A31D-4595-49EC-8A9B-8951AF5ED6FB}"/>
              </a:ext>
            </a:extLst>
          </p:cNvPr>
          <p:cNvSpPr/>
          <p:nvPr/>
        </p:nvSpPr>
        <p:spPr>
          <a:xfrm>
            <a:off x="7189084" y="2740327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8FE246E3-06BF-4D10-9F1B-36859B9BF2B7}"/>
              </a:ext>
            </a:extLst>
          </p:cNvPr>
          <p:cNvSpPr/>
          <p:nvPr/>
        </p:nvSpPr>
        <p:spPr>
          <a:xfrm>
            <a:off x="7189084" y="4469592"/>
            <a:ext cx="542106" cy="325586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2153C2E-72FC-4893-9A68-ABECDAF02397}"/>
              </a:ext>
            </a:extLst>
          </p:cNvPr>
          <p:cNvSpPr txBox="1"/>
          <p:nvPr/>
        </p:nvSpPr>
        <p:spPr>
          <a:xfrm>
            <a:off x="8205161" y="2096164"/>
            <a:ext cx="34102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14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Meeting Notification (seev.001.001.xx)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1DF3A60-8AA1-4F66-8115-8159A888D3BB}"/>
              </a:ext>
            </a:extLst>
          </p:cNvPr>
          <p:cNvSpPr txBox="1"/>
          <p:nvPr/>
        </p:nvSpPr>
        <p:spPr>
          <a:xfrm>
            <a:off x="8205161" y="3587367"/>
            <a:ext cx="34507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14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Corporate Action Notification (seev.031.001.xx)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58E963B-9B4B-4F9D-8CC4-D5A9538A3D30}"/>
              </a:ext>
            </a:extLst>
          </p:cNvPr>
          <p:cNvSpPr/>
          <p:nvPr/>
        </p:nvSpPr>
        <p:spPr>
          <a:xfrm>
            <a:off x="11508830" y="2127528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F5013292-E81D-4C03-B7E1-5AC1DAA9C805}"/>
              </a:ext>
            </a:extLst>
          </p:cNvPr>
          <p:cNvSpPr/>
          <p:nvPr/>
        </p:nvSpPr>
        <p:spPr>
          <a:xfrm>
            <a:off x="11803008" y="2127528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D627F53-445A-4E46-9190-D9FDF7D71172}"/>
              </a:ext>
            </a:extLst>
          </p:cNvPr>
          <p:cNvSpPr/>
          <p:nvPr/>
        </p:nvSpPr>
        <p:spPr>
          <a:xfrm>
            <a:off x="11508830" y="2610090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6393BBDD-6B78-4280-A5C4-0D7197AE224B}"/>
              </a:ext>
            </a:extLst>
          </p:cNvPr>
          <p:cNvSpPr/>
          <p:nvPr/>
        </p:nvSpPr>
        <p:spPr>
          <a:xfrm>
            <a:off x="11508830" y="3233664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AC3283B9-0D5A-4BB4-8B59-0D515A9E6291}"/>
              </a:ext>
            </a:extLst>
          </p:cNvPr>
          <p:cNvSpPr/>
          <p:nvPr/>
        </p:nvSpPr>
        <p:spPr>
          <a:xfrm>
            <a:off x="11508830" y="3682306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7A16865-A7D3-401F-AD60-744593EDDD4B}"/>
              </a:ext>
            </a:extLst>
          </p:cNvPr>
          <p:cNvSpPr/>
          <p:nvPr/>
        </p:nvSpPr>
        <p:spPr>
          <a:xfrm>
            <a:off x="11824724" y="3682306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DDD9690C-D0B1-4D85-8ED4-9EB064593E00}"/>
              </a:ext>
            </a:extLst>
          </p:cNvPr>
          <p:cNvSpPr/>
          <p:nvPr/>
        </p:nvSpPr>
        <p:spPr>
          <a:xfrm>
            <a:off x="11508830" y="4273319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27D78801-CBEA-4D87-AD38-D8530121FBCA}"/>
              </a:ext>
            </a:extLst>
          </p:cNvPr>
          <p:cNvSpPr/>
          <p:nvPr/>
        </p:nvSpPr>
        <p:spPr>
          <a:xfrm>
            <a:off x="11508830" y="4788119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E80DCC5-E13E-4428-A35A-C6568537B116}"/>
              </a:ext>
            </a:extLst>
          </p:cNvPr>
          <p:cNvSpPr txBox="1"/>
          <p:nvPr/>
        </p:nvSpPr>
        <p:spPr>
          <a:xfrm>
            <a:off x="8205161" y="5361152"/>
            <a:ext cx="3273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14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Corporate Action Movement Confirmation V13 (seev.036.001.13)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3A9DB5F-2C37-452C-8E39-14644B998C65}"/>
              </a:ext>
            </a:extLst>
          </p:cNvPr>
          <p:cNvSpPr/>
          <p:nvPr/>
        </p:nvSpPr>
        <p:spPr>
          <a:xfrm>
            <a:off x="11517048" y="5420317"/>
            <a:ext cx="542106" cy="325586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C5F7715-ADFB-47AD-A934-E99FA260C162}"/>
              </a:ext>
            </a:extLst>
          </p:cNvPr>
          <p:cNvCxnSpPr/>
          <p:nvPr/>
        </p:nvCxnSpPr>
        <p:spPr>
          <a:xfrm>
            <a:off x="600843" y="6248400"/>
            <a:ext cx="1380357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C655AFB-48E2-454E-A63E-4E24877A0F5E}"/>
              </a:ext>
            </a:extLst>
          </p:cNvPr>
          <p:cNvCxnSpPr>
            <a:cxnSpLocks/>
          </p:cNvCxnSpPr>
          <p:nvPr/>
        </p:nvCxnSpPr>
        <p:spPr>
          <a:xfrm>
            <a:off x="576502" y="6488685"/>
            <a:ext cx="1404698" cy="66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0A367300-B77D-47DA-B31B-D675389CD47A}"/>
              </a:ext>
            </a:extLst>
          </p:cNvPr>
          <p:cNvSpPr txBox="1"/>
          <p:nvPr/>
        </p:nvSpPr>
        <p:spPr>
          <a:xfrm>
            <a:off x="2071727" y="6166849"/>
            <a:ext cx="914400" cy="30479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 algn="l">
              <a:spcAft>
                <a:spcPts val="600"/>
              </a:spcAft>
              <a:buFontTx/>
              <a:buNone/>
            </a:pPr>
            <a:r>
              <a:rPr lang="en-US" sz="1100" dirty="0"/>
              <a:t>Inbound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B2F794E-6D84-4427-ABBC-E519ED8434DB}"/>
              </a:ext>
            </a:extLst>
          </p:cNvPr>
          <p:cNvSpPr txBox="1"/>
          <p:nvPr/>
        </p:nvSpPr>
        <p:spPr>
          <a:xfrm>
            <a:off x="2071727" y="6401947"/>
            <a:ext cx="914400" cy="30479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 algn="l">
              <a:spcAft>
                <a:spcPts val="600"/>
              </a:spcAft>
              <a:buFontTx/>
              <a:buNone/>
            </a:pPr>
            <a:r>
              <a:rPr lang="en-US" sz="1100" dirty="0"/>
              <a:t>Outbound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5147AD0-B6C3-4EDB-A7E2-868EE33EE5BB}"/>
              </a:ext>
            </a:extLst>
          </p:cNvPr>
          <p:cNvSpPr txBox="1"/>
          <p:nvPr/>
        </p:nvSpPr>
        <p:spPr>
          <a:xfrm>
            <a:off x="2966660" y="6177306"/>
            <a:ext cx="1931767" cy="33855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chemeClr val="accent4"/>
                </a:solidFill>
              </a:rPr>
              <a:t>Message before meeting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AB153A3-6022-4D83-9E48-26E37A07B73A}"/>
              </a:ext>
            </a:extLst>
          </p:cNvPr>
          <p:cNvSpPr txBox="1"/>
          <p:nvPr/>
        </p:nvSpPr>
        <p:spPr>
          <a:xfrm>
            <a:off x="2966659" y="6416156"/>
            <a:ext cx="1931767" cy="33855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rgbClr val="E00034"/>
                </a:solidFill>
              </a:rPr>
              <a:t>Message after meeting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071146D0-84FF-41ED-98D4-C36DB81E9823}"/>
              </a:ext>
            </a:extLst>
          </p:cNvPr>
          <p:cNvSpPr/>
          <p:nvPr/>
        </p:nvSpPr>
        <p:spPr>
          <a:xfrm>
            <a:off x="11803008" y="2597982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A247115-533E-4476-979F-EF0CCCA55FD5}"/>
              </a:ext>
            </a:extLst>
          </p:cNvPr>
          <p:cNvSpPr txBox="1"/>
          <p:nvPr/>
        </p:nvSpPr>
        <p:spPr>
          <a:xfrm>
            <a:off x="3724984" y="3885094"/>
            <a:ext cx="1345802" cy="2450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400" b="0" i="0">
                <a:solidFill>
                  <a:srgbClr val="E00034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seev.035.001.13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A5B7003-556E-43F0-BF73-45F9CC279144}"/>
              </a:ext>
            </a:extLst>
          </p:cNvPr>
          <p:cNvSpPr txBox="1"/>
          <p:nvPr/>
        </p:nvSpPr>
        <p:spPr>
          <a:xfrm>
            <a:off x="8205161" y="4164097"/>
            <a:ext cx="33940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  <a:latin typeface="Helvetica Neue"/>
              </a:rPr>
              <a:t>Meeting Vote Execution Confirmation V08 (seev.007.001.08)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AC54B18-3AF8-4150-98BC-356122715B1A}"/>
              </a:ext>
            </a:extLst>
          </p:cNvPr>
          <p:cNvSpPr txBox="1"/>
          <p:nvPr/>
        </p:nvSpPr>
        <p:spPr>
          <a:xfrm>
            <a:off x="8272785" y="4740121"/>
            <a:ext cx="33682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14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Financial Institution Credit Transfer V10 (pacs.009.001.10)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AEE55D0-82EB-4C22-B143-CE5AEFB7B065}"/>
              </a:ext>
            </a:extLst>
          </p:cNvPr>
          <p:cNvSpPr txBox="1"/>
          <p:nvPr/>
        </p:nvSpPr>
        <p:spPr>
          <a:xfrm>
            <a:off x="5702997" y="2727601"/>
            <a:ext cx="1454959" cy="23546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400" b="0" i="0">
                <a:solidFill>
                  <a:srgbClr val="E00034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pacs.009.001.10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E00274-C88F-4988-AA9F-A89DFE283B35}"/>
              </a:ext>
            </a:extLst>
          </p:cNvPr>
          <p:cNvSpPr txBox="1"/>
          <p:nvPr/>
        </p:nvSpPr>
        <p:spPr>
          <a:xfrm>
            <a:off x="5334000" y="6196828"/>
            <a:ext cx="506009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indent="-228600">
              <a:spcAft>
                <a:spcPts val="600"/>
              </a:spcAft>
              <a:buFontTx/>
              <a:buAutoNum type="arabicParenBoth"/>
            </a:pPr>
            <a:r>
              <a:rPr lang="en-US" sz="800" dirty="0"/>
              <a:t>A CR would be required to modify MT 564 NVR C26 and include the new meeting CAEV, as currently, if Code value is equal to INCP in </a:t>
            </a:r>
            <a:r>
              <a:rPr lang="en-US" sz="800" dirty="0" err="1"/>
              <a:t>CorporateActionDetails</a:t>
            </a:r>
            <a:r>
              <a:rPr lang="en-US" sz="800" dirty="0"/>
              <a:t>/</a:t>
            </a:r>
            <a:r>
              <a:rPr lang="en-US" sz="800" i="1" dirty="0" err="1"/>
              <a:t>AdditionalBusinessProcessIndicator</a:t>
            </a:r>
            <a:r>
              <a:rPr lang="en-US" sz="800" dirty="0"/>
              <a:t>, then </a:t>
            </a:r>
            <a:r>
              <a:rPr lang="en-US" sz="800" i="1" dirty="0" err="1"/>
              <a:t>EventType</a:t>
            </a:r>
            <a:r>
              <a:rPr lang="en-US" sz="800" i="1" dirty="0"/>
              <a:t>/Code </a:t>
            </a:r>
            <a:r>
              <a:rPr lang="en-US" sz="800" dirty="0"/>
              <a:t>value must be equal to CONS (Consent).()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CC73A73-73D9-42F2-B0DB-144D1F67DB1A}"/>
              </a:ext>
            </a:extLst>
          </p:cNvPr>
          <p:cNvSpPr txBox="1"/>
          <p:nvPr/>
        </p:nvSpPr>
        <p:spPr>
          <a:xfrm>
            <a:off x="1731227" y="4569397"/>
            <a:ext cx="1609017" cy="26601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de-DE"/>
            </a:defPPr>
            <a:lvl1pPr>
              <a:defRPr sz="1600" b="0" i="0">
                <a:solidFill>
                  <a:srgbClr val="333333"/>
                </a:solidFill>
                <a:effectLst/>
                <a:latin typeface="Helvetica Neue"/>
              </a:defRPr>
            </a:lvl1pPr>
          </a:lstStyle>
          <a:p>
            <a:r>
              <a:rPr lang="en-US" sz="1400" dirty="0">
                <a:solidFill>
                  <a:schemeClr val="accent4"/>
                </a:solidFill>
              </a:rPr>
              <a:t>seev.007.001.08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D7B7BBA-AB21-401A-A7DF-5E445698F920}"/>
              </a:ext>
            </a:extLst>
          </p:cNvPr>
          <p:cNvSpPr/>
          <p:nvPr/>
        </p:nvSpPr>
        <p:spPr>
          <a:xfrm>
            <a:off x="1400075" y="4579881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6615586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8DA47C79-A777-42A4-ABBA-2EA269C01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735521"/>
              </p:ext>
            </p:extLst>
          </p:nvPr>
        </p:nvGraphicFramePr>
        <p:xfrm>
          <a:off x="1291020" y="1369060"/>
          <a:ext cx="10279223" cy="44907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27806">
                  <a:extLst>
                    <a:ext uri="{9D8B030D-6E8A-4147-A177-3AD203B41FA5}">
                      <a16:colId xmlns:a16="http://schemas.microsoft.com/office/drawing/2014/main" val="1301620090"/>
                    </a:ext>
                  </a:extLst>
                </a:gridCol>
                <a:gridCol w="5240680">
                  <a:extLst>
                    <a:ext uri="{9D8B030D-6E8A-4147-A177-3AD203B41FA5}">
                      <a16:colId xmlns:a16="http://schemas.microsoft.com/office/drawing/2014/main" val="3957762499"/>
                    </a:ext>
                  </a:extLst>
                </a:gridCol>
                <a:gridCol w="1610737">
                  <a:extLst>
                    <a:ext uri="{9D8B030D-6E8A-4147-A177-3AD203B41FA5}">
                      <a16:colId xmlns:a16="http://schemas.microsoft.com/office/drawing/2014/main" val="566564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Message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Early Incentive Premium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979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Meeting Notification (seev.001.001.xx)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Issuer notifies via their agent(s) the market participants and intermediaries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741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>
                          <a:solidFill>
                            <a:srgbClr val="333333"/>
                          </a:solidFill>
                          <a:effectLst/>
                          <a:latin typeface="Helvetica Neue"/>
                        </a:rPr>
                        <a:t>Meeting Instruction V08 (seev.004.001.08)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Instructions submitted by holders via intermediaries (or CSD) are forwarded to issuer agents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793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>
                          <a:solidFill>
                            <a:srgbClr val="333333"/>
                          </a:solidFill>
                          <a:effectLst/>
                          <a:latin typeface="Helvetica Neue"/>
                        </a:rPr>
                        <a:t>Meeting Vote Execution Confirmation V08 (seev.007.001.08)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Issuer Agent confirms receipt/execution of vote instruction for early incentive participation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 copy of vote execution confirmation could be sent Scenario 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277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Corporate Action Notification (seev.031.001.xx)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After early incentive deadline, the intermediary generates a CA notification to custodian/CSD with pay-date equivalent to incentive payment date</a:t>
                      </a:r>
                    </a:p>
                    <a:p>
                      <a:r>
                        <a:rPr lang="en-US" sz="1200" dirty="0"/>
                        <a:t>The eligible balance (ELIG) of these events should be determined based on the voting instructions accepted within the linked general meeting event, according to the terms of the incentive/early incentive payment announced in such event. In particular,: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The voting instructions giving right to the incentive premium should be used to determine the eligible balance for the incentive premium event.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The voting instructions giving right to the early incentive premium should be to determine the eligible balance for the early incentive premium event.</a:t>
                      </a:r>
                    </a:p>
                    <a:p>
                      <a:r>
                        <a:rPr lang="en-US" sz="1200" dirty="0"/>
                        <a:t>As a consequence, only the account owner entitled to receive premium(s) will receive the CA notification(s).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 notification with new </a:t>
                      </a:r>
                      <a:r>
                        <a:rPr lang="en-US" sz="1200" b="1" dirty="0"/>
                        <a:t>CA CAEV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043787"/>
                  </a:ext>
                </a:extLst>
              </a:tr>
            </a:tbl>
          </a:graphicData>
        </a:graphic>
      </p:graphicFrame>
      <p:sp>
        <p:nvSpPr>
          <p:cNvPr id="12" name="Title 11">
            <a:extLst>
              <a:ext uri="{FF2B5EF4-FFF2-40B4-BE49-F238E27FC236}">
                <a16:creationId xmlns:a16="http://schemas.microsoft.com/office/drawing/2014/main" id="{332D3E6E-3F3A-4D60-9C1E-444FEB41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Process flow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E76BF-3526-4375-A4AF-7EE2730B83B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B3BB48-3396-4F8C-A543-3270EFB55DAB}" type="datetime3">
              <a:rPr lang="en-GB"/>
              <a:pPr/>
              <a:t>22 March, 2022</a:t>
            </a:fld>
            <a:endParaRPr lang="en-GB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3668EA1-AC8E-42BE-AE0C-C91B32338611}"/>
              </a:ext>
            </a:extLst>
          </p:cNvPr>
          <p:cNvSpPr/>
          <p:nvPr/>
        </p:nvSpPr>
        <p:spPr>
          <a:xfrm>
            <a:off x="609600" y="1756415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B7AB96A-C8A6-4499-A6A0-0678FB1BA4CA}"/>
              </a:ext>
            </a:extLst>
          </p:cNvPr>
          <p:cNvSpPr/>
          <p:nvPr/>
        </p:nvSpPr>
        <p:spPr>
          <a:xfrm>
            <a:off x="903778" y="1756415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612F088A-B781-4D37-92AE-1A6BC236E730}"/>
              </a:ext>
            </a:extLst>
          </p:cNvPr>
          <p:cNvSpPr/>
          <p:nvPr/>
        </p:nvSpPr>
        <p:spPr>
          <a:xfrm>
            <a:off x="609600" y="2238977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6CBA5700-AD62-4AFA-B742-984AD72D00DD}"/>
              </a:ext>
            </a:extLst>
          </p:cNvPr>
          <p:cNvSpPr/>
          <p:nvPr/>
        </p:nvSpPr>
        <p:spPr>
          <a:xfrm>
            <a:off x="609600" y="2768817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1AAAEE1F-051C-4D8F-A808-C403028A45DC}"/>
              </a:ext>
            </a:extLst>
          </p:cNvPr>
          <p:cNvSpPr/>
          <p:nvPr/>
        </p:nvSpPr>
        <p:spPr>
          <a:xfrm>
            <a:off x="600628" y="3495277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8F5FC9B-966B-488D-A823-0478BB463944}"/>
              </a:ext>
            </a:extLst>
          </p:cNvPr>
          <p:cNvSpPr/>
          <p:nvPr/>
        </p:nvSpPr>
        <p:spPr>
          <a:xfrm>
            <a:off x="931809" y="3495277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B8DCE350-7DC2-4E3B-BD86-13538A05C08E}"/>
              </a:ext>
            </a:extLst>
          </p:cNvPr>
          <p:cNvSpPr/>
          <p:nvPr/>
        </p:nvSpPr>
        <p:spPr>
          <a:xfrm>
            <a:off x="903778" y="2226869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3593078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8DA47C79-A777-42A4-ABBA-2EA269C01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824787"/>
              </p:ext>
            </p:extLst>
          </p:nvPr>
        </p:nvGraphicFramePr>
        <p:xfrm>
          <a:off x="1291020" y="1369060"/>
          <a:ext cx="10279223" cy="2473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27806">
                  <a:extLst>
                    <a:ext uri="{9D8B030D-6E8A-4147-A177-3AD203B41FA5}">
                      <a16:colId xmlns:a16="http://schemas.microsoft.com/office/drawing/2014/main" val="1301620090"/>
                    </a:ext>
                  </a:extLst>
                </a:gridCol>
                <a:gridCol w="5240680">
                  <a:extLst>
                    <a:ext uri="{9D8B030D-6E8A-4147-A177-3AD203B41FA5}">
                      <a16:colId xmlns:a16="http://schemas.microsoft.com/office/drawing/2014/main" val="3957762499"/>
                    </a:ext>
                  </a:extLst>
                </a:gridCol>
                <a:gridCol w="1610737">
                  <a:extLst>
                    <a:ext uri="{9D8B030D-6E8A-4147-A177-3AD203B41FA5}">
                      <a16:colId xmlns:a16="http://schemas.microsoft.com/office/drawing/2014/main" val="566564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Message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Early Incentive Premium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979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Corporate Action Instruction Statement Report (seev.042.001.xx)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After the meeting, the proxy voting intermediary generates a CAST report, where Total Eligible Balance represents the amount instructed for early incentive </a:t>
                      </a:r>
                      <a:r>
                        <a:rPr lang="en-US" sz="1200" b="1" dirty="0"/>
                        <a:t>and</a:t>
                      </a:r>
                      <a:r>
                        <a:rPr lang="en-US" sz="1200" dirty="0"/>
                        <a:t> participation incentive, while the QINS by account provides the break-down by category; in case of an omnibus account, the aggregation of total instructed qty for early/participation incentive will also be reflected in the ENTL,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Scenario 1 - Enhancement of the report with new CAEV event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632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Financial Institution Credit Transfer V10 (pacs.009.001.10)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The issuer paying agent transfers the cash to the custodian/CSD corresponding to participation to early incentive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Not sur on message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418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Corporate Action Movement Confirmation V13 (seev.036.001.13)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Upon receipt of funds, the custodian/CSD confirms cash credit to the client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019603"/>
                  </a:ext>
                </a:extLst>
              </a:tr>
            </a:tbl>
          </a:graphicData>
        </a:graphic>
      </p:graphicFrame>
      <p:sp>
        <p:nvSpPr>
          <p:cNvPr id="12" name="Title 11">
            <a:extLst>
              <a:ext uri="{FF2B5EF4-FFF2-40B4-BE49-F238E27FC236}">
                <a16:creationId xmlns:a16="http://schemas.microsoft.com/office/drawing/2014/main" id="{332D3E6E-3F3A-4D60-9C1E-444FEB41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Process flow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E76BF-3526-4375-A4AF-7EE2730B83B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B3BB48-3396-4F8C-A543-3270EFB55DAB}" type="datetime3">
              <a:rPr lang="en-GB"/>
              <a:pPr/>
              <a:t>22 March, 2022</a:t>
            </a:fld>
            <a:endParaRPr lang="en-GB" dirty="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7404129D-D90B-4ECF-B444-F2C1A9BBEA80}"/>
              </a:ext>
            </a:extLst>
          </p:cNvPr>
          <p:cNvSpPr/>
          <p:nvPr/>
        </p:nvSpPr>
        <p:spPr>
          <a:xfrm>
            <a:off x="585662" y="2169879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83C58260-C9BC-46D0-BECB-667E92A2B806}"/>
              </a:ext>
            </a:extLst>
          </p:cNvPr>
          <p:cNvSpPr/>
          <p:nvPr/>
        </p:nvSpPr>
        <p:spPr>
          <a:xfrm>
            <a:off x="585662" y="3054408"/>
            <a:ext cx="263215" cy="24504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4EAE4B3-CFCC-4276-BD13-327451786860}"/>
              </a:ext>
            </a:extLst>
          </p:cNvPr>
          <p:cNvSpPr/>
          <p:nvPr/>
        </p:nvSpPr>
        <p:spPr>
          <a:xfrm>
            <a:off x="585662" y="3547914"/>
            <a:ext cx="542106" cy="325586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19001320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DC624-D6DC-484E-83DC-84D7C7B6D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– will be enriched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3D656-8F9C-47EB-A111-5559E97EC62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A52EAA-C0DA-43EC-A254-B583DCE3ECD0}" type="datetime1">
              <a:rPr lang="en-GB" noProof="0" smtClean="0"/>
              <a:t>22/03/2022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1F1A8-3D40-4640-88DE-C9A8FEA72D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>
                <a:solidFill>
                  <a:schemeClr val="accent4"/>
                </a:solidFill>
              </a:rPr>
              <a:t>Deutsche Börse Group</a:t>
            </a:r>
            <a:endParaRPr lang="en-GB" noProof="0" dirty="0">
              <a:solidFill>
                <a:schemeClr val="accent4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F44A0-0908-4812-BE09-B81309EADFB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72C9EDE-4A13-4E4A-9EAA-A59A97CC9CE2}" type="slidenum">
              <a:rPr lang="en-GB" noProof="0" smtClean="0"/>
              <a:pPr/>
              <a:t>7</a:t>
            </a:fld>
            <a:endParaRPr lang="en-GB" noProof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A4A4EE-ACB1-4906-A15A-70BB0AB56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375" y="1492334"/>
            <a:ext cx="6131327" cy="324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22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_SHOW_CA" val="False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VZ0.sUiJVthkTkHyBxyx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FALLBACK_LAYOUT" val="21"/>
  <p:tag name="MIO_SHOW_DATE" val="True"/>
  <p:tag name="MIO_SHOW_FOOTER" val="True"/>
  <p:tag name="MIO_SHOW_PAGENUMBER" val="True"/>
  <p:tag name="MIO_AVOID_BLANK_LAYOUT" val="True"/>
  <p:tag name="MIO_CD_LAYOUT_VALID_AREA" val="False"/>
  <p:tag name="MIO_NUMBER_OF_VALID_LAYOUTS" val="36"/>
  <p:tag name="MIO_HDS" val="True"/>
  <p:tag name="MIO_SKIPVERSION" val="01.01.0001 00:00:00"/>
  <p:tag name="MIO_EKGUID" val="c65902dc-e053-4881-b73f-33b075c5b3a5"/>
  <p:tag name="MIO_UPDATE" val="True"/>
  <p:tag name="MIO_VERSION" val="27.05.2021 09:14:37"/>
  <p:tag name="MIO_DBID" val="0F45B44C-9BC7-4D85-81C4-7155EE70A7B9"/>
  <p:tag name="MIO_LASTDOWNLOADED" val="24.01.2022 14:43:24.377"/>
  <p:tag name="MIO_OBJECTNAME" val="Clearstream"/>
  <p:tag name="MIO_CDID" val="b581ecfa-a3b5-4558-9b02-8db253accba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learstream">
  <a:themeElements>
    <a:clrScheme name="Clearstream">
      <a:dk1>
        <a:srgbClr val="666666"/>
      </a:dk1>
      <a:lt1>
        <a:srgbClr val="FFFFFF"/>
      </a:lt1>
      <a:dk2>
        <a:srgbClr val="878787"/>
      </a:dk2>
      <a:lt2>
        <a:srgbClr val="E3E3E3"/>
      </a:lt2>
      <a:accent1>
        <a:srgbClr val="00A5C0"/>
      </a:accent1>
      <a:accent2>
        <a:srgbClr val="77B700"/>
      </a:accent2>
      <a:accent3>
        <a:srgbClr val="686C6E"/>
      </a:accent3>
      <a:accent4>
        <a:srgbClr val="000099"/>
      </a:accent4>
      <a:accent5>
        <a:srgbClr val="BF2296"/>
      </a:accent5>
      <a:accent6>
        <a:srgbClr val="FF6600"/>
      </a:accent6>
      <a:hlink>
        <a:srgbClr val="00A5C0"/>
      </a:hlink>
      <a:folHlink>
        <a:srgbClr val="00A5C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 w="6350">
          <a:solidFill>
            <a:schemeClr val="tx1"/>
          </a:solidFill>
        </a:ln>
      </a:spPr>
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err="1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0" indent="0" algn="l">
          <a:spcAft>
            <a:spcPts val="600"/>
          </a:spcAft>
          <a:buFontTx/>
          <a:buNone/>
          <a:defRPr sz="1600" dirty="0" err="1"/>
        </a:defPPr>
      </a:lstStyle>
    </a:txDef>
  </a:objectDefaults>
  <a:extraClrSchemeLst/>
  <a:custClrLst>
    <a:custClr name="Black 80%">
      <a:srgbClr val="5A5A5A"/>
    </a:custClr>
    <a:custClr name="Black 30%">
      <a:srgbClr val="C8C8C8"/>
    </a:custClr>
    <a:custClr name="Yellow">
      <a:srgbClr val="FFCC00"/>
    </a:custClr>
    <a:custClr name="Green">
      <a:srgbClr val="00C78B"/>
    </a:custClr>
    <a:custClr name="Violette">
      <a:srgbClr val="5F3799"/>
    </a:custClr>
    <a:custClr name="Red">
      <a:srgbClr val="E00034"/>
    </a:custClr>
  </a:custClrLst>
  <a:extLst>
    <a:ext uri="{05A4C25C-085E-4340-85A3-A5531E510DB2}">
      <thm15:themeFamily xmlns:thm15="http://schemas.microsoft.com/office/thememl/2012/main" name="K16_Deutsche_Boerse_Group_Master_empower_final.potx" id="{EF0194E1-8EED-4DF6-884D-9D670CF467FF}" vid="{7F7F911C-BBF2-404A-BEB8-2674AAA25836}"/>
    </a:ext>
  </a:extLst>
</a:theme>
</file>

<file path=ppt/theme/theme2.xml><?xml version="1.0" encoding="utf-8"?>
<a:theme xmlns:a="http://schemas.openxmlformats.org/drawingml/2006/main" name="Office">
  <a:themeElements>
    <a:clrScheme name="Deutsche Börse">
      <a:dk1>
        <a:srgbClr val="000099"/>
      </a:dk1>
      <a:lt1>
        <a:sysClr val="window" lastClr="FFFFFF"/>
      </a:lt1>
      <a:dk2>
        <a:srgbClr val="686C6E"/>
      </a:dk2>
      <a:lt2>
        <a:srgbClr val="D2D2D2"/>
      </a:lt2>
      <a:accent1>
        <a:srgbClr val="000099"/>
      </a:accent1>
      <a:accent2>
        <a:srgbClr val="0099FF"/>
      </a:accent2>
      <a:accent3>
        <a:srgbClr val="7DCDFF"/>
      </a:accent3>
      <a:accent4>
        <a:srgbClr val="666666"/>
      </a:accent4>
      <a:accent5>
        <a:srgbClr val="919191"/>
      </a:accent5>
      <a:accent6>
        <a:srgbClr val="D2D2D2"/>
      </a:accent6>
      <a:hlink>
        <a:srgbClr val="000099"/>
      </a:hlink>
      <a:folHlink>
        <a:srgbClr val="000099"/>
      </a:folHlink>
    </a:clrScheme>
    <a:fontScheme name="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Deutsche Börse">
      <a:dk1>
        <a:srgbClr val="000099"/>
      </a:dk1>
      <a:lt1>
        <a:sysClr val="window" lastClr="FFFFFF"/>
      </a:lt1>
      <a:dk2>
        <a:srgbClr val="686C6E"/>
      </a:dk2>
      <a:lt2>
        <a:srgbClr val="D2D2D2"/>
      </a:lt2>
      <a:accent1>
        <a:srgbClr val="000099"/>
      </a:accent1>
      <a:accent2>
        <a:srgbClr val="0099FF"/>
      </a:accent2>
      <a:accent3>
        <a:srgbClr val="7DCDFF"/>
      </a:accent3>
      <a:accent4>
        <a:srgbClr val="666666"/>
      </a:accent4>
      <a:accent5>
        <a:srgbClr val="919191"/>
      </a:accent5>
      <a:accent6>
        <a:srgbClr val="D2D2D2"/>
      </a:accent6>
      <a:hlink>
        <a:srgbClr val="000099"/>
      </a:hlink>
      <a:folHlink>
        <a:srgbClr val="000099"/>
      </a:folHlink>
    </a:clrScheme>
    <a:fontScheme name="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1ZTIxNjY1Mi03Y2IxLTQyZDMtYTIyZi1mYjVjN2YzNDhkYjUiIG9yaWdpbj0idXNlclNlbGVjdGVkIj48ZWxlbWVudCB1aWQ9ImlkX2NsYXNzaWZpY2F0aW9uX25vbmJ1c2luZXNzIiB2YWx1ZT0iIiB4bWxucz0iaHR0cDovL3d3dy5ib2xkb25qYW1lcy5jb20vMjAwOC8wMS9zaWUvaW50ZXJuYWwvbGFiZWwiIC8+PC9zaXNsPjxVc2VyTmFtZT5PQUFEXHFqNDY4PC9Vc2VyTmFtZT48RGF0ZVRpbWU+MTIvMTEvMjAyMCA5OjAyOjM0IEFNPC9EYXRlVGltZT48TGFiZWxTdHJpbmc+UHVibGljPC9MYWJlbFN0cmluZz48L2l0ZW0+PC9sYWJlbEhpc3Rvcnk+</Value>
</WrappedLabelHistory>
</file>

<file path=customXml/item2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1ZTIxNjY1Mi03Y2IxLTQyZDMtYTIyZi1mYjVjN2YzNDhkYjUiIG9yaWdpbj0idXNlclNlbGVjdGVkIj48ZWxlbWVudCB1aWQ9ImlkX2NsYXNzaWZpY2F0aW9uX2ludGVybmFsb25seSIgdmFsdWU9IiIgeG1sbnM9Imh0dHA6Ly93d3cuYm9sZG9uamFtZXMuY29tLzIwMDgvMDEvc2llL2ludGVybmFsL2xhYmVsIiAvPjwvc2lzbD48VXNlck5hbWU+T0FBRFxmczE2MzwvVXNlck5hbWU+PERhdGVUaW1lPjEyLjExLjIwMTkgMTM6Mzk6Mzc8L0RhdGVUaW1lPjxMYWJlbFN0cmluZz5JbnRlcm5hbDwvTGFiZWxTdHJpbmc+PC9pdGVtPjwvbGFiZWxIaXN0b3J5Pg==</Value>
</WrappedLabelHistory>
</file>

<file path=customXml/item3.xml><?xml version="1.0" encoding="utf-8"?>
<sisl xmlns:xsi="http://www.w3.org/2001/XMLSchema-instance" xmlns:xsd="http://www.w3.org/2001/XMLSchema" xmlns="http://www.boldonjames.com/2008/01/sie/internal/label" sislVersion="0" policy="5e216652-7cb1-42d3-a22f-fb5c7f348db5" origin="userSelected">
  <element uid="id_classification_nonbusiness" value=""/>
</sisl>
</file>

<file path=customXml/itemProps1.xml><?xml version="1.0" encoding="utf-8"?>
<ds:datastoreItem xmlns:ds="http://schemas.openxmlformats.org/officeDocument/2006/customXml" ds:itemID="{84DA957C-70AD-4ADB-9860-C1C157418155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D8B0A66D-4851-4D7D-9286-4820FED6CE16}">
  <ds:schemaRefs>
    <ds:schemaRef ds:uri="http://www.w3.org/2001/XMLSchema"/>
    <ds:schemaRef ds:uri="http://www.boldonjames.com/2016/02/Classifier/internal/wrappedLabelHistory"/>
  </ds:schemaRefs>
</ds:datastoreItem>
</file>

<file path=customXml/itemProps3.xml><?xml version="1.0" encoding="utf-8"?>
<ds:datastoreItem xmlns:ds="http://schemas.openxmlformats.org/officeDocument/2006/customXml" ds:itemID="{B29A5ACC-3C9F-46DD-9B9C-A3404C2D6DFD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927</Words>
  <Application>Microsoft Office PowerPoint</Application>
  <PresentationFormat>Widescreen</PresentationFormat>
  <Paragraphs>204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 Neue</vt:lpstr>
      <vt:lpstr>Wingdings</vt:lpstr>
      <vt:lpstr>Clearstream</vt:lpstr>
      <vt:lpstr>think-cell Folie</vt:lpstr>
      <vt:lpstr>Meeting Events with Fees</vt:lpstr>
      <vt:lpstr>Proposed Process flow – Scenario 1</vt:lpstr>
      <vt:lpstr>Proposed Process flow – Scenario 2</vt:lpstr>
      <vt:lpstr>Proposed Process flow – Scenario 3</vt:lpstr>
      <vt:lpstr>Proposed Process flow</vt:lpstr>
      <vt:lpstr>Proposed Process flow</vt:lpstr>
      <vt:lpstr>Draft – will be enriched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 (43 pt)</dc:title>
  <dc:creator>Stephan Grambach</dc:creator>
  <cp:lastModifiedBy>LITTRE Jacques</cp:lastModifiedBy>
  <cp:revision>39</cp:revision>
  <dcterms:created xsi:type="dcterms:W3CDTF">2021-05-27T09:08:50Z</dcterms:created>
  <dcterms:modified xsi:type="dcterms:W3CDTF">2022-03-22T10:44:24Z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e952e98-911c-4aff-840a-f71bc6baaf7f_Enabled">
    <vt:lpwstr>true</vt:lpwstr>
  </property>
  <property fmtid="{D5CDD505-2E9C-101B-9397-08002B2CF9AE}" pid="3" name="MSIP_Label_2e952e98-911c-4aff-840a-f71bc6baaf7f_SetDate">
    <vt:lpwstr>2022-02-22T12:30:30Z</vt:lpwstr>
  </property>
  <property fmtid="{D5CDD505-2E9C-101B-9397-08002B2CF9AE}" pid="4" name="MSIP_Label_2e952e98-911c-4aff-840a-f71bc6baaf7f_Method">
    <vt:lpwstr>Privileged</vt:lpwstr>
  </property>
  <property fmtid="{D5CDD505-2E9C-101B-9397-08002B2CF9AE}" pid="5" name="MSIP_Label_2e952e98-911c-4aff-840a-f71bc6baaf7f_Name">
    <vt:lpwstr>2e952e98-911c-4aff-840a-f71bc6baaf7f</vt:lpwstr>
  </property>
  <property fmtid="{D5CDD505-2E9C-101B-9397-08002B2CF9AE}" pid="6" name="MSIP_Label_2e952e98-911c-4aff-840a-f71bc6baaf7f_SiteId">
    <vt:lpwstr>e00ddcdf-1e0f-4be5-a37a-894a4731986a</vt:lpwstr>
  </property>
  <property fmtid="{D5CDD505-2E9C-101B-9397-08002B2CF9AE}" pid="7" name="MSIP_Label_2e952e98-911c-4aff-840a-f71bc6baaf7f_ActionId">
    <vt:lpwstr>76a07f42-7694-4eb3-9c09-82523b25c131</vt:lpwstr>
  </property>
  <property fmtid="{D5CDD505-2E9C-101B-9397-08002B2CF9AE}" pid="8" name="MSIP_Label_2e952e98-911c-4aff-840a-f71bc6baaf7f_ContentBits">
    <vt:lpwstr>2</vt:lpwstr>
  </property>
  <property fmtid="{D5CDD505-2E9C-101B-9397-08002B2CF9AE}" pid="9" name="MSIP_Label_4868b825-edee-44ac-b7a2-e857f0213f31_Enabled">
    <vt:lpwstr>true</vt:lpwstr>
  </property>
  <property fmtid="{D5CDD505-2E9C-101B-9397-08002B2CF9AE}" pid="10" name="MSIP_Label_4868b825-edee-44ac-b7a2-e857f0213f31_SetDate">
    <vt:lpwstr>2022-03-22T10:44:15Z</vt:lpwstr>
  </property>
  <property fmtid="{D5CDD505-2E9C-101B-9397-08002B2CF9AE}" pid="11" name="MSIP_Label_4868b825-edee-44ac-b7a2-e857f0213f31_Method">
    <vt:lpwstr>Standard</vt:lpwstr>
  </property>
  <property fmtid="{D5CDD505-2E9C-101B-9397-08002B2CF9AE}" pid="12" name="MSIP_Label_4868b825-edee-44ac-b7a2-e857f0213f31_Name">
    <vt:lpwstr>Restricted - External</vt:lpwstr>
  </property>
  <property fmtid="{D5CDD505-2E9C-101B-9397-08002B2CF9AE}" pid="13" name="MSIP_Label_4868b825-edee-44ac-b7a2-e857f0213f31_SiteId">
    <vt:lpwstr>45b55e44-3503-4284-bbe1-0e6bf9fa1d0a</vt:lpwstr>
  </property>
  <property fmtid="{D5CDD505-2E9C-101B-9397-08002B2CF9AE}" pid="14" name="MSIP_Label_4868b825-edee-44ac-b7a2-e857f0213f31_ActionId">
    <vt:lpwstr>67389853-edbb-4085-8a36-bb8110b88e01</vt:lpwstr>
  </property>
  <property fmtid="{D5CDD505-2E9C-101B-9397-08002B2CF9AE}" pid="15" name="MSIP_Label_4868b825-edee-44ac-b7a2-e857f0213f31_ContentBits">
    <vt:lpwstr>0</vt:lpwstr>
  </property>
</Properties>
</file>