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0" r:id="rId5"/>
  </p:sldMasterIdLst>
  <p:notesMasterIdLst>
    <p:notesMasterId r:id="rId10"/>
  </p:notesMasterIdLst>
  <p:handoutMasterIdLst>
    <p:handoutMasterId r:id="rId11"/>
  </p:handoutMasterIdLst>
  <p:sldIdLst>
    <p:sldId id="421" r:id="rId6"/>
    <p:sldId id="425" r:id="rId7"/>
    <p:sldId id="423" r:id="rId8"/>
    <p:sldId id="424" r:id="rId9"/>
  </p:sldIdLst>
  <p:sldSz cx="9144000" cy="6858000" type="screen4x3"/>
  <p:notesSz cx="6797675" cy="9928225"/>
  <p:custDataLst>
    <p:tags r:id="rId12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00"/>
    <a:srgbClr val="FFFF00"/>
    <a:srgbClr val="66FF33"/>
    <a:srgbClr val="F0AB00"/>
    <a:srgbClr val="99FFCC"/>
    <a:srgbClr val="00FF00"/>
    <a:srgbClr val="EAEA04"/>
    <a:srgbClr val="FFDE8B"/>
    <a:srgbClr val="6DE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5321" autoAdjust="0"/>
  </p:normalViewPr>
  <p:slideViewPr>
    <p:cSldViewPr>
      <p:cViewPr>
        <p:scale>
          <a:sx n="100" d="100"/>
          <a:sy n="100" d="100"/>
        </p:scale>
        <p:origin x="-384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37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4" y="1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815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799" y="8991092"/>
            <a:ext cx="855980" cy="9371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445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14" y="1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9" y="4715909"/>
            <a:ext cx="498538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815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14" y="9431815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fld id="{89CC0516-41AD-4022-A625-75D12DFB29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MyStandards Overview_December 2011_Confidentiality: External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E79C9C-8438-46B6-9693-B1B0A60DF5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MyStandards Overview_December 2011_Confidentiality: External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2D3877-E549-4366-A6C2-F80CD5FFE7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MyStandards Overview_December 2011_Confidentiality: External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fld id="{A9FE6CBD-8800-4F7B-B2D1-7786F78782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2E39D-21CE-4915-B848-429A65988FB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BE" smtClean="0"/>
              <a:t>MyStandards Overview_December 2011_Confidentiality: External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08FB2-A779-48CD-B4B9-5BF42C02B9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BE" smtClean="0"/>
              <a:t>MyStandards Overview_December 2011_Confidentiality: External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C03281-7299-4CB3-B1D8-D163F663D7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BE" smtClean="0"/>
              <a:t>MyStandards Overview_December 2011_Confidentiality: External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CAF18F-23BB-4B77-B9A4-BDD0BE7360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BE" smtClean="0"/>
              <a:t>MyStandards Overview_December 2011_Confidentiality: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410E8B-93B4-41AD-A625-EB8DE5EC5E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BE" smtClean="0"/>
              <a:t>MyStandards Overview_December 2011_Confidentiality: External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DFB67-BE1C-4FE1-8BB4-182F8F6CE5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BE" smtClean="0"/>
              <a:t>MyStandards Overview_December 2011_Confidentiality: External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3E5A6-87FB-4C9C-ACA7-5EEEB2FF16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MyStandards Overview_December 2011_Confidentiality: External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079D5-EE61-420A-B889-2473FF0002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C6655C5B-E70B-4C3B-B436-6685A8811E9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043803" y="3861048"/>
            <a:ext cx="7185797" cy="686122"/>
          </a:xfrm>
        </p:spPr>
        <p:txBody>
          <a:bodyPr/>
          <a:lstStyle/>
          <a:p>
            <a:pPr algn="ctr"/>
            <a:r>
              <a:rPr lang="fr-BE" dirty="0" smtClean="0">
                <a:solidFill>
                  <a:srgbClr val="B71234"/>
                </a:solidFill>
                <a:latin typeface="+mn-lt"/>
              </a:rPr>
              <a:t>5 – </a:t>
            </a:r>
            <a:r>
              <a:rPr lang="fr-BE" dirty="0">
                <a:solidFill>
                  <a:srgbClr val="B71234"/>
                </a:solidFill>
                <a:latin typeface="+mn-lt"/>
              </a:rPr>
              <a:t>7</a:t>
            </a:r>
            <a:r>
              <a:rPr lang="fr-BE" dirty="0" smtClean="0">
                <a:solidFill>
                  <a:srgbClr val="B71234"/>
                </a:solidFill>
                <a:latin typeface="+mn-lt"/>
              </a:rPr>
              <a:t> </a:t>
            </a:r>
            <a:r>
              <a:rPr lang="fr-BE" dirty="0" err="1" smtClean="0">
                <a:solidFill>
                  <a:srgbClr val="B71234"/>
                </a:solidFill>
                <a:latin typeface="+mn-lt"/>
              </a:rPr>
              <a:t>November</a:t>
            </a:r>
            <a:r>
              <a:rPr lang="fr-BE" dirty="0" smtClean="0">
                <a:solidFill>
                  <a:srgbClr val="B71234"/>
                </a:solidFill>
                <a:latin typeface="+mn-lt"/>
              </a:rPr>
              <a:t> 2012</a:t>
            </a:r>
            <a:endParaRPr lang="en-GB" dirty="0">
              <a:solidFill>
                <a:srgbClr val="B71234"/>
              </a:solidFill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43608" y="2041724"/>
            <a:ext cx="7187580" cy="1675308"/>
          </a:xfrm>
        </p:spPr>
        <p:txBody>
          <a:bodyPr/>
          <a:lstStyle/>
          <a:p>
            <a:pPr algn="ctr"/>
            <a:r>
              <a:rPr lang="fr-BE" sz="5400" dirty="0" smtClean="0">
                <a:solidFill>
                  <a:srgbClr val="0070C0"/>
                </a:solidFill>
                <a:latin typeface="+mn-lt"/>
              </a:rPr>
              <a:t>SMPG Global Meeting</a:t>
            </a:r>
            <a:br>
              <a:rPr lang="fr-BE" sz="5400" dirty="0" smtClean="0">
                <a:solidFill>
                  <a:srgbClr val="0070C0"/>
                </a:solidFill>
                <a:latin typeface="+mn-lt"/>
              </a:rPr>
            </a:br>
            <a:r>
              <a:rPr lang="fr-BE" sz="5400" dirty="0" smtClean="0">
                <a:solidFill>
                  <a:srgbClr val="0070C0"/>
                </a:solidFill>
                <a:latin typeface="+mn-lt"/>
              </a:rPr>
              <a:t>- Osaka 2012 -</a:t>
            </a:r>
            <a:endParaRPr lang="en-GB" sz="54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0"/>
            <a:ext cx="2376264" cy="19939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80824" y="5517232"/>
            <a:ext cx="5563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4000" b="1" dirty="0" err="1" smtClean="0">
                <a:latin typeface="Calibri" pitchFamily="34" charset="0"/>
                <a:cs typeface="Calibri" pitchFamily="34" charset="0"/>
              </a:rPr>
              <a:t>Sponsored</a:t>
            </a:r>
            <a:r>
              <a:rPr lang="fr-BE" sz="4000" b="1" dirty="0" smtClean="0">
                <a:latin typeface="Calibri" pitchFamily="34" charset="0"/>
                <a:cs typeface="Calibri" pitchFamily="34" charset="0"/>
              </a:rPr>
              <a:t> by ISITC </a:t>
            </a:r>
            <a:r>
              <a:rPr lang="fr-BE" sz="4000" b="1" dirty="0" err="1" smtClean="0">
                <a:latin typeface="Calibri" pitchFamily="34" charset="0"/>
                <a:cs typeface="Calibri" pitchFamily="34" charset="0"/>
              </a:rPr>
              <a:t>Japan</a:t>
            </a:r>
            <a:endParaRPr lang="en-GB" sz="4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 bwMode="auto">
          <a:xfrm>
            <a:off x="683568" y="188640"/>
            <a:ext cx="7920880" cy="792088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3200" dirty="0" err="1" smtClean="0">
                <a:solidFill>
                  <a:srgbClr val="0070C0"/>
                </a:solidFill>
              </a:rPr>
              <a:t>Monday</a:t>
            </a:r>
            <a:r>
              <a:rPr lang="fr-BE" sz="3200" dirty="0" smtClean="0">
                <a:solidFill>
                  <a:srgbClr val="0070C0"/>
                </a:solidFill>
              </a:rPr>
              <a:t> </a:t>
            </a:r>
            <a:r>
              <a:rPr lang="fr-BE" sz="3200" dirty="0" err="1" smtClean="0">
                <a:solidFill>
                  <a:srgbClr val="0070C0"/>
                </a:solidFill>
              </a:rPr>
              <a:t>November</a:t>
            </a:r>
            <a:r>
              <a:rPr lang="fr-BE" sz="3200" dirty="0" smtClean="0">
                <a:solidFill>
                  <a:srgbClr val="0070C0"/>
                </a:solidFill>
              </a:rPr>
              <a:t> 5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51520" y="908720"/>
            <a:ext cx="1440160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400" b="1" smtClean="0">
                <a:solidFill>
                  <a:schemeClr val="bg1"/>
                </a:solidFill>
              </a:rPr>
              <a:t>9:00 – 9:30</a:t>
            </a:r>
            <a:endParaRPr lang="en-GB" sz="1400" b="1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908720"/>
            <a:ext cx="6984776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r-BE" sz="1400" b="1" smtClean="0">
                <a:solidFill>
                  <a:schemeClr val="bg1"/>
                </a:solidFill>
              </a:rPr>
              <a:t>Welcome Coffee and Registration</a:t>
            </a:r>
            <a:endParaRPr lang="en-GB" sz="1400" b="1" smtClean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185" y="0"/>
            <a:ext cx="1009287" cy="90872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 bwMode="auto">
          <a:xfrm>
            <a:off x="251520" y="1268760"/>
            <a:ext cx="1440160" cy="1584176"/>
          </a:xfrm>
          <a:prstGeom prst="roundRect">
            <a:avLst/>
          </a:prstGeom>
          <a:solidFill>
            <a:schemeClr val="accent5">
              <a:lumMod val="60000"/>
              <a:lumOff val="40000"/>
              <a:alpha val="89804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600" b="1" dirty="0" smtClean="0"/>
              <a:t>9:30 – 10:45</a:t>
            </a:r>
            <a:endParaRPr lang="en-GB" sz="1600" b="1" dirty="0" smtClean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1892491" y="1268760"/>
            <a:ext cx="6984776" cy="165618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r>
              <a:rPr lang="fr-BE" sz="1600" b="1" dirty="0" smtClean="0">
                <a:latin typeface="Microsoft Sans Serif" pitchFamily="34" charset="0"/>
                <a:cs typeface="Microsoft Sans Serif" pitchFamily="34" charset="0"/>
              </a:rPr>
              <a:t>General Session I</a:t>
            </a:r>
          </a:p>
          <a:p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1. Welcome address</a:t>
            </a:r>
            <a:r>
              <a:rPr lang="en-US" sz="14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(Mrs. Karla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Mc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Kenna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– SMPG Chair)</a:t>
            </a:r>
            <a:endParaRPr lang="en-GB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2. Meeting schedule overview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(Mr. Jacques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Littré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–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SMPG General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Secretary)</a:t>
            </a:r>
          </a:p>
          <a:p>
            <a:r>
              <a:rPr lang="en-US" sz="1600" dirty="0">
                <a:latin typeface="Microsoft Sans Serif" pitchFamily="34" charset="0"/>
                <a:cs typeface="Microsoft Sans Serif" pitchFamily="34" charset="0"/>
              </a:rPr>
              <a:t>3. Growing use of ISO standards and their impact in Asia </a:t>
            </a:r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(Mr. Satoru </a:t>
            </a:r>
            <a:r>
              <a:rPr lang="en-US" sz="1200" dirty="0" err="1">
                <a:latin typeface="Microsoft Sans Serif" pitchFamily="34" charset="0"/>
                <a:cs typeface="Microsoft Sans Serif" pitchFamily="34" charset="0"/>
              </a:rPr>
              <a:t>Yamadera</a:t>
            </a:r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, BOJ)</a:t>
            </a:r>
            <a:endParaRPr lang="en-GB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400" dirty="0">
                <a:latin typeface="Microsoft Sans Serif" pitchFamily="34" charset="0"/>
                <a:cs typeface="Microsoft Sans Serif" pitchFamily="34" charset="0"/>
              </a:rPr>
              <a:t>4. </a:t>
            </a:r>
            <a:r>
              <a:rPr lang="en-US" sz="1600" dirty="0">
                <a:latin typeface="Microsoft Sans Serif" pitchFamily="34" charset="0"/>
                <a:cs typeface="Microsoft Sans Serif" pitchFamily="34" charset="0"/>
              </a:rPr>
              <a:t>Corporate Action Information Services ISO 20022 Enhancement </a:t>
            </a:r>
            <a:endParaRPr lang="en-US" sz="16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			(</a:t>
            </a:r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Mr. </a:t>
            </a:r>
            <a:r>
              <a:rPr lang="en-US" sz="1200" dirty="0" err="1">
                <a:latin typeface="Microsoft Sans Serif" pitchFamily="34" charset="0"/>
                <a:cs typeface="Microsoft Sans Serif" pitchFamily="34" charset="0"/>
              </a:rPr>
              <a:t>Yukimori</a:t>
            </a:r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, JASDEC &amp;  Mr. Ochi, Tokyo-Stock Exchange) </a:t>
            </a:r>
            <a:endParaRPr lang="en-GB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600" dirty="0">
                <a:latin typeface="Microsoft Sans Serif" pitchFamily="34" charset="0"/>
                <a:cs typeface="Microsoft Sans Serif" pitchFamily="34" charset="0"/>
              </a:rPr>
              <a:t>5. ABMF Update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(Mr. Shinji Kawai -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Asan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Development Bank)</a:t>
            </a:r>
            <a:endParaRPr lang="en-GB" sz="12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0" y="2924944"/>
            <a:ext cx="1440160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400" b="1" smtClean="0">
                <a:solidFill>
                  <a:schemeClr val="bg1"/>
                </a:solidFill>
              </a:rPr>
              <a:t>10:45 – 11:00</a:t>
            </a:r>
            <a:endParaRPr lang="en-GB" sz="1400" b="1" smtClean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835696" y="2924944"/>
            <a:ext cx="6984776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r-BE" sz="1400" b="1" smtClean="0">
                <a:solidFill>
                  <a:schemeClr val="bg1"/>
                </a:solidFill>
              </a:rPr>
              <a:t>Coffee Break</a:t>
            </a:r>
            <a:endParaRPr lang="en-GB" sz="1400" b="1" smtClean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51520" y="3284984"/>
            <a:ext cx="1440160" cy="106871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89804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r>
              <a:rPr lang="fr-BE" sz="1600" b="1" smtClean="0"/>
              <a:t>11:00 – 12:30</a:t>
            </a:r>
            <a:endParaRPr lang="en-GB" sz="1600" b="1" smtClean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1835696" y="3284984"/>
            <a:ext cx="6984776" cy="10687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r>
              <a:rPr lang="fr-BE" sz="1400" b="1" dirty="0" smtClean="0">
                <a:latin typeface="Microsoft Sans Serif" pitchFamily="34" charset="0"/>
                <a:cs typeface="Microsoft Sans Serif" pitchFamily="34" charset="0"/>
              </a:rPr>
              <a:t>General Session II</a:t>
            </a:r>
          </a:p>
          <a:p>
            <a:r>
              <a:rPr lang="en-US" sz="1600" dirty="0">
                <a:latin typeface="Microsoft Sans Serif" pitchFamily="34" charset="0"/>
                <a:cs typeface="Microsoft Sans Serif" pitchFamily="34" charset="0"/>
              </a:rPr>
              <a:t>6. APAC Regional MPGs status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(Mr. Taketoshi </a:t>
            </a:r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Mori, BTMU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&amp;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Mr. Alex </a:t>
            </a:r>
            <a:r>
              <a:rPr lang="en-US" sz="1200" dirty="0" err="1">
                <a:latin typeface="Microsoft Sans Serif" pitchFamily="34" charset="0"/>
                <a:cs typeface="Microsoft Sans Serif" pitchFamily="34" charset="0"/>
              </a:rPr>
              <a:t>Kech</a:t>
            </a:r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, SWIFT)</a:t>
            </a:r>
            <a:endParaRPr lang="en-GB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600" dirty="0">
                <a:latin typeface="Microsoft Sans Serif" pitchFamily="34" charset="0"/>
                <a:cs typeface="Microsoft Sans Serif" pitchFamily="34" charset="0"/>
              </a:rPr>
              <a:t>7. </a:t>
            </a:r>
            <a:r>
              <a:rPr lang="en-US" sz="1600" dirty="0" err="1">
                <a:latin typeface="Microsoft Sans Serif" pitchFamily="34" charset="0"/>
                <a:cs typeface="Microsoft Sans Serif" pitchFamily="34" charset="0"/>
              </a:rPr>
              <a:t>MyStandards</a:t>
            </a:r>
            <a:r>
              <a:rPr lang="en-US" sz="1600" dirty="0">
                <a:latin typeface="Microsoft Sans Serif" pitchFamily="34" charset="0"/>
                <a:cs typeface="Microsoft Sans Serif" pitchFamily="34" charset="0"/>
              </a:rPr>
              <a:t> – Status of Market Practices Contents </a:t>
            </a:r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(Jacques </a:t>
            </a:r>
            <a:r>
              <a:rPr lang="en-US" sz="1200" dirty="0" err="1">
                <a:latin typeface="Microsoft Sans Serif" pitchFamily="34" charset="0"/>
                <a:cs typeface="Microsoft Sans Serif" pitchFamily="34" charset="0"/>
              </a:rPr>
              <a:t>Littré</a:t>
            </a:r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, SWIFT)</a:t>
            </a:r>
            <a:endParaRPr lang="en-GB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600" dirty="0">
                <a:latin typeface="Microsoft Sans Serif" pitchFamily="34" charset="0"/>
                <a:cs typeface="Microsoft Sans Serif" pitchFamily="34" charset="0"/>
              </a:rPr>
              <a:t>8. Update of the Legal Entity Identifier Standard and Global </a:t>
            </a:r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LEI System</a:t>
            </a:r>
          </a:p>
          <a:p>
            <a:r>
              <a:rPr lang="en-US" sz="16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    Implementation</a:t>
            </a:r>
            <a:r>
              <a:rPr lang="en-US" sz="1600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(Mrs. Karla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Mc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Kenna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, SMPG Chair)</a:t>
            </a:r>
            <a:endParaRPr lang="en-GB" sz="1200" dirty="0" smtClean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51520" y="4437112"/>
            <a:ext cx="1440160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400" b="1" dirty="0" smtClean="0">
                <a:solidFill>
                  <a:schemeClr val="bg1"/>
                </a:solidFill>
              </a:rPr>
              <a:t>12:30 – 13:30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835696" y="4437112"/>
            <a:ext cx="6984776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r-BE" sz="1400" b="1" smtClean="0">
                <a:solidFill>
                  <a:schemeClr val="bg1"/>
                </a:solidFill>
              </a:rPr>
              <a:t>Lunch</a:t>
            </a:r>
            <a:endParaRPr lang="en-GB" sz="1400" b="1" smtClean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51520" y="4797152"/>
            <a:ext cx="1440160" cy="72008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89804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r>
              <a:rPr lang="fr-BE" sz="1600" b="1" dirty="0" smtClean="0"/>
              <a:t>13:30 – 15:15</a:t>
            </a:r>
            <a:endParaRPr lang="en-GB" sz="1600" b="1" dirty="0" smtClean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251520" y="5661248"/>
            <a:ext cx="1440160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400" b="1" dirty="0" smtClean="0">
                <a:solidFill>
                  <a:schemeClr val="bg1"/>
                </a:solidFill>
              </a:rPr>
              <a:t>15:15 – 15:30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1835696" y="5661248"/>
            <a:ext cx="6984776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r-BE" sz="1400" b="1" dirty="0" smtClean="0">
                <a:solidFill>
                  <a:schemeClr val="bg1"/>
                </a:solidFill>
              </a:rPr>
              <a:t>Coffee Break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251520" y="6093296"/>
            <a:ext cx="1440160" cy="576064"/>
          </a:xfrm>
          <a:prstGeom prst="roundRect">
            <a:avLst/>
          </a:prstGeom>
          <a:solidFill>
            <a:schemeClr val="accent5">
              <a:lumMod val="60000"/>
              <a:lumOff val="40000"/>
              <a:alpha val="89804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r>
              <a:rPr lang="fr-BE" sz="1600" b="1" smtClean="0"/>
              <a:t>15:30 – 17:30</a:t>
            </a:r>
            <a:endParaRPr lang="en-GB" sz="1600" b="1" smtClean="0"/>
          </a:p>
        </p:txBody>
      </p:sp>
      <p:sp>
        <p:nvSpPr>
          <p:cNvPr id="25" name="Rounded Rectangle 24"/>
          <p:cNvSpPr/>
          <p:nvPr/>
        </p:nvSpPr>
        <p:spPr bwMode="auto">
          <a:xfrm>
            <a:off x="4203643" y="4824680"/>
            <a:ext cx="2232248" cy="692552"/>
          </a:xfrm>
          <a:prstGeom prst="roundRect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/>
              <a:t>CA WG</a:t>
            </a:r>
            <a:endParaRPr lang="en-GB" sz="1800" b="1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6579907" y="4824680"/>
            <a:ext cx="2232248" cy="692552"/>
          </a:xfrm>
          <a:prstGeom prst="round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 smtClean="0"/>
              <a:t>S&amp;R WG</a:t>
            </a:r>
            <a:endParaRPr lang="en-GB" sz="1800" b="1" dirty="0" smtClean="0"/>
          </a:p>
        </p:txBody>
      </p:sp>
      <p:sp>
        <p:nvSpPr>
          <p:cNvPr id="33" name="Rounded Rectangle 32"/>
          <p:cNvSpPr/>
          <p:nvPr/>
        </p:nvSpPr>
        <p:spPr bwMode="auto">
          <a:xfrm>
            <a:off x="1825776" y="4824680"/>
            <a:ext cx="2232248" cy="692552"/>
          </a:xfrm>
          <a:prstGeom prst="roundRect">
            <a:avLst/>
          </a:prstGeom>
          <a:solidFill>
            <a:srgbClr val="66FF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600" b="1" dirty="0" smtClean="0"/>
              <a:t>APAC </a:t>
            </a:r>
          </a:p>
          <a:p>
            <a:pPr algn="ctr"/>
            <a:r>
              <a:rPr lang="fr-BE" sz="1600" b="1" dirty="0" smtClean="0"/>
              <a:t>Orientation Session</a:t>
            </a:r>
            <a:endParaRPr lang="en-GB" sz="16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0704" y="2669769"/>
            <a:ext cx="361776" cy="54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5445224"/>
            <a:ext cx="361776" cy="54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653545"/>
            <a:ext cx="361776" cy="54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4365104"/>
            <a:ext cx="560851" cy="42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ounded Rectangle 28"/>
          <p:cNvSpPr/>
          <p:nvPr/>
        </p:nvSpPr>
        <p:spPr bwMode="auto">
          <a:xfrm>
            <a:off x="1825776" y="6080102"/>
            <a:ext cx="6778672" cy="5892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/>
              <a:t>CA </a:t>
            </a:r>
            <a:r>
              <a:rPr lang="fr-BE" sz="1800" b="1" dirty="0" smtClean="0"/>
              <a:t>and S&amp;R WG Common Session </a:t>
            </a:r>
            <a:r>
              <a:rPr lang="fr-BE" sz="1400" dirty="0" smtClean="0"/>
              <a:t>(IPO and DR)</a:t>
            </a:r>
            <a:endParaRPr lang="en-GB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 bwMode="auto">
          <a:xfrm>
            <a:off x="683568" y="188640"/>
            <a:ext cx="7920880" cy="792088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3200" dirty="0" smtClean="0">
                <a:solidFill>
                  <a:srgbClr val="0070C0"/>
                </a:solidFill>
              </a:rPr>
              <a:t>Tuesday </a:t>
            </a:r>
            <a:r>
              <a:rPr lang="fr-BE" sz="3200" dirty="0" err="1" smtClean="0">
                <a:solidFill>
                  <a:srgbClr val="0070C0"/>
                </a:solidFill>
              </a:rPr>
              <a:t>November</a:t>
            </a:r>
            <a:r>
              <a:rPr lang="fr-BE" sz="3200" dirty="0" smtClean="0">
                <a:solidFill>
                  <a:srgbClr val="0070C0"/>
                </a:solidFill>
              </a:rPr>
              <a:t> 6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185" y="0"/>
            <a:ext cx="1009287" cy="90872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 bwMode="auto">
          <a:xfrm>
            <a:off x="251520" y="1052736"/>
            <a:ext cx="1440160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600" b="1" dirty="0" smtClean="0"/>
              <a:t>9:00 – 10:45</a:t>
            </a:r>
            <a:endParaRPr lang="en-GB" sz="1600" b="1" dirty="0" smtClean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0" y="1844824"/>
            <a:ext cx="1440160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400" b="1" dirty="0" smtClean="0">
                <a:solidFill>
                  <a:schemeClr val="bg1"/>
                </a:solidFill>
              </a:rPr>
              <a:t>10:45 – 11:00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835696" y="1844824"/>
            <a:ext cx="6984776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r-BE" sz="1400" b="1" smtClean="0">
                <a:solidFill>
                  <a:schemeClr val="bg1"/>
                </a:solidFill>
              </a:rPr>
              <a:t>Coffee Break</a:t>
            </a:r>
            <a:endParaRPr lang="en-GB" sz="1400" b="1" smtClean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51520" y="2996952"/>
            <a:ext cx="1440160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400" b="1" dirty="0" smtClean="0">
                <a:solidFill>
                  <a:schemeClr val="bg1"/>
                </a:solidFill>
              </a:rPr>
              <a:t>12:30 – 13:30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835696" y="2996952"/>
            <a:ext cx="6984776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r-BE" sz="1400" b="1" smtClean="0">
                <a:solidFill>
                  <a:schemeClr val="bg1"/>
                </a:solidFill>
              </a:rPr>
              <a:t>Lunch</a:t>
            </a:r>
            <a:endParaRPr lang="en-GB" sz="1400" b="1" smtClean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51520" y="4221088"/>
            <a:ext cx="1440160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400" b="1" smtClean="0">
                <a:solidFill>
                  <a:schemeClr val="bg1"/>
                </a:solidFill>
              </a:rPr>
              <a:t>15:15 – 15:30</a:t>
            </a:r>
            <a:endParaRPr lang="en-GB" sz="1400" b="1" smtClean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1835696" y="4221088"/>
            <a:ext cx="6984776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r-BE" sz="1400" b="1" smtClean="0">
                <a:solidFill>
                  <a:schemeClr val="bg1"/>
                </a:solidFill>
              </a:rPr>
              <a:t>Coffee Break</a:t>
            </a:r>
            <a:endParaRPr lang="en-GB" sz="1400" b="1" smtClean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251520" y="4581128"/>
            <a:ext cx="1440160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r>
              <a:rPr lang="fr-BE" sz="1600" b="1" smtClean="0"/>
              <a:t>15:30 – 17:30</a:t>
            </a:r>
            <a:endParaRPr lang="en-GB" sz="1600" b="1" smtClean="0"/>
          </a:p>
        </p:txBody>
      </p:sp>
      <p:sp>
        <p:nvSpPr>
          <p:cNvPr id="29" name="Rounded Rectangle 28"/>
          <p:cNvSpPr/>
          <p:nvPr/>
        </p:nvSpPr>
        <p:spPr bwMode="auto">
          <a:xfrm>
            <a:off x="251520" y="2204864"/>
            <a:ext cx="1440160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r>
              <a:rPr lang="fr-BE" sz="1600" b="1" dirty="0" smtClean="0"/>
              <a:t>11:00 – 12:30</a:t>
            </a:r>
            <a:endParaRPr lang="en-GB" sz="1600" b="1" dirty="0" smtClean="0"/>
          </a:p>
        </p:txBody>
      </p:sp>
      <p:sp>
        <p:nvSpPr>
          <p:cNvPr id="35" name="Rounded Rectangle 34"/>
          <p:cNvSpPr/>
          <p:nvPr/>
        </p:nvSpPr>
        <p:spPr bwMode="auto">
          <a:xfrm>
            <a:off x="251520" y="3356992"/>
            <a:ext cx="1440160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r>
              <a:rPr lang="fr-BE" sz="1600" b="1" dirty="0" smtClean="0"/>
              <a:t>13:30 – 15:15</a:t>
            </a:r>
            <a:endParaRPr lang="en-GB" sz="1600" b="1" dirty="0" smtClean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251520" y="5589240"/>
            <a:ext cx="1440160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r>
              <a:rPr lang="fr-BE" sz="1600" b="1" dirty="0" smtClean="0"/>
              <a:t>17:30 – 21:00</a:t>
            </a:r>
            <a:endParaRPr lang="en-GB" sz="1600" b="1" dirty="0" smtClean="0"/>
          </a:p>
        </p:txBody>
      </p:sp>
      <p:sp>
        <p:nvSpPr>
          <p:cNvPr id="41" name="Rounded Rectangle 40"/>
          <p:cNvSpPr/>
          <p:nvPr/>
        </p:nvSpPr>
        <p:spPr bwMode="auto">
          <a:xfrm>
            <a:off x="1835696" y="5373216"/>
            <a:ext cx="6984776" cy="36004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sz="1400" b="1" smtClean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1835696" y="5589240"/>
            <a:ext cx="6622232" cy="72008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smtClean="0"/>
              <a:t>Evening Event - Attractive </a:t>
            </a:r>
            <a:r>
              <a:rPr lang="en-US" sz="2000" b="1" dirty="0"/>
              <a:t>Osaka </a:t>
            </a:r>
            <a:r>
              <a:rPr lang="en-US" sz="2000" b="1" dirty="0" smtClean="0"/>
              <a:t>Tours and Dinner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696" y="1700808"/>
            <a:ext cx="361776" cy="47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924944"/>
            <a:ext cx="560851" cy="42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4077072"/>
            <a:ext cx="361776" cy="47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ounded Rectangle 45"/>
          <p:cNvSpPr/>
          <p:nvPr/>
        </p:nvSpPr>
        <p:spPr bwMode="auto">
          <a:xfrm>
            <a:off x="1835697" y="1029610"/>
            <a:ext cx="3240360" cy="692552"/>
          </a:xfrm>
          <a:prstGeom prst="roundRect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/>
              <a:t>CA WG</a:t>
            </a:r>
            <a:endParaRPr lang="en-GB" sz="1800" b="1" dirty="0"/>
          </a:p>
        </p:txBody>
      </p:sp>
      <p:sp>
        <p:nvSpPr>
          <p:cNvPr id="47" name="Rounded Rectangle 46"/>
          <p:cNvSpPr/>
          <p:nvPr/>
        </p:nvSpPr>
        <p:spPr bwMode="auto">
          <a:xfrm>
            <a:off x="5220072" y="1029610"/>
            <a:ext cx="3240360" cy="692552"/>
          </a:xfrm>
          <a:prstGeom prst="round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 smtClean="0"/>
              <a:t>S&amp;R WG</a:t>
            </a:r>
            <a:endParaRPr lang="en-GB" sz="1800" b="1" dirty="0" smtClean="0"/>
          </a:p>
        </p:txBody>
      </p:sp>
      <p:sp>
        <p:nvSpPr>
          <p:cNvPr id="48" name="Rounded Rectangle 47"/>
          <p:cNvSpPr/>
          <p:nvPr/>
        </p:nvSpPr>
        <p:spPr bwMode="auto">
          <a:xfrm>
            <a:off x="1835697" y="2209266"/>
            <a:ext cx="3240360" cy="692552"/>
          </a:xfrm>
          <a:prstGeom prst="roundRect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/>
              <a:t>CA WG</a:t>
            </a:r>
            <a:endParaRPr lang="en-GB" sz="1800" b="1" dirty="0"/>
          </a:p>
        </p:txBody>
      </p:sp>
      <p:sp>
        <p:nvSpPr>
          <p:cNvPr id="49" name="Rounded Rectangle 48"/>
          <p:cNvSpPr/>
          <p:nvPr/>
        </p:nvSpPr>
        <p:spPr bwMode="auto">
          <a:xfrm>
            <a:off x="5220072" y="2209266"/>
            <a:ext cx="3240360" cy="692552"/>
          </a:xfrm>
          <a:prstGeom prst="round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 smtClean="0"/>
              <a:t>S&amp;R WG</a:t>
            </a:r>
            <a:endParaRPr lang="en-GB" sz="1800" b="1" dirty="0" smtClean="0"/>
          </a:p>
        </p:txBody>
      </p:sp>
      <p:sp>
        <p:nvSpPr>
          <p:cNvPr id="50" name="Rounded Rectangle 49"/>
          <p:cNvSpPr/>
          <p:nvPr/>
        </p:nvSpPr>
        <p:spPr bwMode="auto">
          <a:xfrm>
            <a:off x="1833193" y="3384730"/>
            <a:ext cx="3240360" cy="692552"/>
          </a:xfrm>
          <a:prstGeom prst="roundRect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/>
              <a:t>CA WG</a:t>
            </a:r>
            <a:endParaRPr lang="en-GB" sz="18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5217568" y="3384730"/>
            <a:ext cx="3240360" cy="692552"/>
          </a:xfrm>
          <a:prstGeom prst="round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 smtClean="0"/>
              <a:t>S&amp;R WG</a:t>
            </a:r>
            <a:endParaRPr lang="en-GB" sz="1800" b="1" dirty="0" smtClean="0"/>
          </a:p>
        </p:txBody>
      </p:sp>
      <p:sp>
        <p:nvSpPr>
          <p:cNvPr id="52" name="Rounded Rectangle 51"/>
          <p:cNvSpPr/>
          <p:nvPr/>
        </p:nvSpPr>
        <p:spPr bwMode="auto">
          <a:xfrm>
            <a:off x="1833193" y="4594892"/>
            <a:ext cx="3240360" cy="346276"/>
          </a:xfrm>
          <a:prstGeom prst="roundRect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/>
              <a:t>CA WG</a:t>
            </a:r>
            <a:endParaRPr lang="en-GB" sz="1800" b="1" dirty="0"/>
          </a:p>
        </p:txBody>
      </p:sp>
      <p:sp>
        <p:nvSpPr>
          <p:cNvPr id="53" name="Rounded Rectangle 52"/>
          <p:cNvSpPr/>
          <p:nvPr/>
        </p:nvSpPr>
        <p:spPr bwMode="auto">
          <a:xfrm>
            <a:off x="5217568" y="4594892"/>
            <a:ext cx="3240360" cy="346276"/>
          </a:xfrm>
          <a:prstGeom prst="round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 smtClean="0"/>
              <a:t>S&amp;R WG</a:t>
            </a:r>
            <a:endParaRPr lang="en-GB" sz="1800" b="1" dirty="0" smtClean="0"/>
          </a:p>
        </p:txBody>
      </p:sp>
      <p:sp>
        <p:nvSpPr>
          <p:cNvPr id="54" name="Rounded Rectangle 53"/>
          <p:cNvSpPr/>
          <p:nvPr/>
        </p:nvSpPr>
        <p:spPr bwMode="auto">
          <a:xfrm>
            <a:off x="1818169" y="5078587"/>
            <a:ext cx="6639759" cy="3666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/>
              <a:t>CA </a:t>
            </a:r>
            <a:r>
              <a:rPr lang="fr-BE" sz="1800" b="1" dirty="0" smtClean="0"/>
              <a:t>and S&amp;R WG Common Session</a:t>
            </a:r>
            <a:endParaRPr lang="en-GB" sz="1400" dirty="0"/>
          </a:p>
        </p:txBody>
      </p:sp>
      <p:sp>
        <p:nvSpPr>
          <p:cNvPr id="2" name="Oval 1"/>
          <p:cNvSpPr/>
          <p:nvPr/>
        </p:nvSpPr>
        <p:spPr bwMode="auto">
          <a:xfrm>
            <a:off x="4736048" y="4725144"/>
            <a:ext cx="772056" cy="432048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OR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 bwMode="auto">
          <a:xfrm>
            <a:off x="683568" y="188640"/>
            <a:ext cx="7920880" cy="792088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3200" dirty="0" err="1" smtClean="0">
                <a:solidFill>
                  <a:srgbClr val="0070C0"/>
                </a:solidFill>
              </a:rPr>
              <a:t>Wednesday</a:t>
            </a:r>
            <a:r>
              <a:rPr lang="fr-BE" sz="3200" dirty="0" smtClean="0">
                <a:solidFill>
                  <a:srgbClr val="0070C0"/>
                </a:solidFill>
              </a:rPr>
              <a:t> </a:t>
            </a:r>
            <a:r>
              <a:rPr lang="fr-BE" sz="3200" dirty="0" err="1" smtClean="0">
                <a:solidFill>
                  <a:srgbClr val="0070C0"/>
                </a:solidFill>
              </a:rPr>
              <a:t>November</a:t>
            </a:r>
            <a:r>
              <a:rPr lang="fr-BE" sz="3200" dirty="0" smtClean="0">
                <a:solidFill>
                  <a:srgbClr val="0070C0"/>
                </a:solidFill>
              </a:rPr>
              <a:t> 7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185" y="0"/>
            <a:ext cx="1009287" cy="90872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 bwMode="auto">
          <a:xfrm>
            <a:off x="251520" y="1484784"/>
            <a:ext cx="1440160" cy="72008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89804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600" b="1" dirty="0" smtClean="0"/>
              <a:t>9:00 – 10:45</a:t>
            </a:r>
            <a:endParaRPr lang="en-GB" sz="1600" b="1" dirty="0" smtClean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0" y="2276872"/>
            <a:ext cx="1440160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400" b="1" dirty="0" smtClean="0">
                <a:solidFill>
                  <a:schemeClr val="bg1"/>
                </a:solidFill>
              </a:rPr>
              <a:t>10:45 – 11:00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835696" y="2276872"/>
            <a:ext cx="6984776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r-BE" sz="1400" b="1" smtClean="0">
                <a:solidFill>
                  <a:schemeClr val="bg1"/>
                </a:solidFill>
              </a:rPr>
              <a:t>Coffee Break</a:t>
            </a:r>
            <a:endParaRPr lang="en-GB" sz="1400" b="1" smtClean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51520" y="3429000"/>
            <a:ext cx="1440160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fr-BE" sz="1400" b="1" dirty="0" smtClean="0">
                <a:solidFill>
                  <a:schemeClr val="bg1"/>
                </a:solidFill>
              </a:rPr>
              <a:t>12:30 – 13:30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835696" y="3429000"/>
            <a:ext cx="6984776" cy="288032"/>
          </a:xfrm>
          <a:prstGeom prst="round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r-BE" sz="1400" b="1" smtClean="0">
                <a:solidFill>
                  <a:schemeClr val="bg1"/>
                </a:solidFill>
              </a:rPr>
              <a:t>Lunch</a:t>
            </a:r>
            <a:endParaRPr lang="en-GB" sz="1400" b="1" smtClean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251520" y="2636912"/>
            <a:ext cx="1440160" cy="72008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89804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r>
              <a:rPr lang="fr-BE" sz="1600" b="1" dirty="0" smtClean="0"/>
              <a:t>11:00 – 12:30</a:t>
            </a:r>
            <a:endParaRPr lang="en-GB" sz="1600" b="1" dirty="0" smtClean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251520" y="3861048"/>
            <a:ext cx="1369929" cy="72008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89804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r>
              <a:rPr lang="fr-BE" sz="1600" b="1" smtClean="0"/>
              <a:t>14:30 - </a:t>
            </a:r>
            <a:endParaRPr lang="en-GB" sz="1600" b="1" smtClean="0"/>
          </a:p>
        </p:txBody>
      </p:sp>
      <p:sp>
        <p:nvSpPr>
          <p:cNvPr id="42" name="Rounded Rectangle 41"/>
          <p:cNvSpPr/>
          <p:nvPr/>
        </p:nvSpPr>
        <p:spPr bwMode="auto">
          <a:xfrm>
            <a:off x="1835696" y="3861048"/>
            <a:ext cx="6644158" cy="72008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smtClean="0"/>
              <a:t>END OF MEETING</a:t>
            </a:r>
            <a:endParaRPr lang="en-GB" sz="2000" smtClean="0"/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2132856"/>
            <a:ext cx="361776" cy="47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3368402"/>
            <a:ext cx="560851" cy="42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ounded Rectangle 24"/>
          <p:cNvSpPr/>
          <p:nvPr/>
        </p:nvSpPr>
        <p:spPr bwMode="auto">
          <a:xfrm>
            <a:off x="1835697" y="1512312"/>
            <a:ext cx="3240360" cy="692552"/>
          </a:xfrm>
          <a:prstGeom prst="roundRect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/>
              <a:t>CA WG</a:t>
            </a:r>
            <a:endParaRPr lang="en-GB" sz="1800" b="1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5220072" y="1512312"/>
            <a:ext cx="3240360" cy="692552"/>
          </a:xfrm>
          <a:prstGeom prst="round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 smtClean="0"/>
              <a:t>S&amp;R WG</a:t>
            </a:r>
            <a:endParaRPr lang="en-GB" sz="1800" b="1" dirty="0" smtClean="0"/>
          </a:p>
        </p:txBody>
      </p:sp>
      <p:sp>
        <p:nvSpPr>
          <p:cNvPr id="33" name="Rounded Rectangle 32"/>
          <p:cNvSpPr/>
          <p:nvPr/>
        </p:nvSpPr>
        <p:spPr bwMode="auto">
          <a:xfrm>
            <a:off x="1855119" y="2650676"/>
            <a:ext cx="3240360" cy="692552"/>
          </a:xfrm>
          <a:prstGeom prst="roundRect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/>
              <a:t>CA WG</a:t>
            </a:r>
            <a:endParaRPr lang="en-GB" sz="1800" b="1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5239494" y="2650676"/>
            <a:ext cx="3240360" cy="692552"/>
          </a:xfrm>
          <a:prstGeom prst="round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800" b="1" dirty="0" smtClean="0"/>
              <a:t>S&amp;R WG</a:t>
            </a:r>
            <a:endParaRPr lang="en-GB" sz="18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WIFT_PPT_Template_20080902">
  <a:themeElements>
    <a:clrScheme name="SWIFT PPT Template 20080902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 Template 2008090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 PPT Template 20080902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SWSDocument" ma:contentTypeID="0x0101004C9DECB2D12E4C3EA904DFA9AD5B1250009395842A517EB14E872042F91B6A71C6" ma:contentTypeVersion="0" ma:contentTypeDescription="PlanetSwift Workspace Document" ma:contentTypeScope="" ma:versionID="50d042700c57195db9e3c2f5a775a1b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e3ec1e9706b857721ce1476aeedeae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iscus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iscuss" ma:index="8" nillable="true" ma:displayName="Discuss" ma:internalName="Discus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22F363C-343B-4272-824A-0D98A15189A2}">
  <ds:schemaRefs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541C741-81D2-44D9-90C2-5B463663DC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B9BD45-22BB-430C-96C8-43C140912A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SWIFT_PPT_Template_20080902</Template>
  <TotalTime>43012</TotalTime>
  <Words>288</Words>
  <Application>Microsoft Office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SWIFT_PPT_Template_20080902</vt:lpstr>
      <vt:lpstr>Default Design</vt:lpstr>
      <vt:lpstr>SMPG Global Meeting - Osaka 2012 -</vt:lpstr>
      <vt:lpstr>PowerPoint Presentation</vt:lpstr>
      <vt:lpstr>PowerPoint Presentation</vt:lpstr>
      <vt:lpstr>PowerPoint Presentation</vt:lpstr>
    </vt:vector>
  </TitlesOfParts>
  <Company>SWIFT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MyStandards and The SMPG</dc:title>
  <dc:creator>smuys</dc:creator>
  <dc:description>©2011</dc:description>
  <cp:lastModifiedBy>LITTRE Jacques</cp:lastModifiedBy>
  <cp:revision>583</cp:revision>
  <cp:lastPrinted>2008-07-11T16:37:00Z</cp:lastPrinted>
  <dcterms:created xsi:type="dcterms:W3CDTF">2010-08-25T06:24:33Z</dcterms:created>
  <dcterms:modified xsi:type="dcterms:W3CDTF">2012-11-05T00:14:49Z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0x0101004C9DECB2D12E4C3EA904DFA9AD5B1250009395842A517EB14E872042F91B6A71C6</vt:lpwstr>
  </property>
</Properties>
</file>