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0" r:id="rId2"/>
    <p:sldId id="460" r:id="rId3"/>
    <p:sldId id="464" r:id="rId4"/>
    <p:sldId id="463" r:id="rId5"/>
    <p:sldId id="465" r:id="rId6"/>
    <p:sldId id="462" r:id="rId7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BCFF"/>
    <a:srgbClr val="6666FF"/>
    <a:srgbClr val="6B8EFF"/>
    <a:srgbClr val="3333CC"/>
    <a:srgbClr val="9DCEFF"/>
    <a:srgbClr val="CCECFF"/>
    <a:srgbClr val="FF66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208" autoAdjust="0"/>
    <p:restoredTop sz="92972" autoAdjust="0"/>
  </p:normalViewPr>
  <p:slideViewPr>
    <p:cSldViewPr>
      <p:cViewPr>
        <p:scale>
          <a:sx n="98" d="100"/>
          <a:sy n="98" d="100"/>
        </p:scale>
        <p:origin x="-2004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>
            <a:lvl1pPr defTabSz="909638" eaLnBrk="0" hangingPunct="0">
              <a:defRPr kumimoji="0" sz="1200"/>
            </a:lvl1pPr>
          </a:lstStyle>
          <a:p>
            <a:endParaRPr lang="en-GB" altLang="ja-JP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>
            <a:lvl1pPr algn="r" defTabSz="909638" eaLnBrk="0" hangingPunct="0">
              <a:defRPr kumimoji="0" sz="1200"/>
            </a:lvl1pPr>
          </a:lstStyle>
          <a:p>
            <a:fld id="{F1F523FB-327F-462D-BC85-6B1FB59CD694}" type="datetimeFigureOut">
              <a:rPr lang="en-US" altLang="ja-JP"/>
              <a:pPr/>
              <a:t>10/24/2012</a:t>
            </a:fld>
            <a:endParaRPr lang="en-GB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01" tIns="45450" rIns="90901" bIns="45450" numCol="1" anchor="b" anchorCtr="0" compatLnSpc="1">
            <a:prstTxWarp prst="textNoShape">
              <a:avLst/>
            </a:prstTxWarp>
          </a:bodyPr>
          <a:lstStyle>
            <a:lvl1pPr defTabSz="909638" eaLnBrk="0" hangingPunct="0">
              <a:defRPr kumimoji="0" sz="1200"/>
            </a:lvl1pPr>
          </a:lstStyle>
          <a:p>
            <a:endParaRPr lang="en-GB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01" tIns="45450" rIns="90901" bIns="45450" numCol="1" anchor="b" anchorCtr="0" compatLnSpc="1">
            <a:prstTxWarp prst="textNoShape">
              <a:avLst/>
            </a:prstTxWarp>
          </a:bodyPr>
          <a:lstStyle>
            <a:lvl1pPr algn="r" defTabSz="909638" eaLnBrk="0" hangingPunct="0">
              <a:defRPr kumimoji="0" sz="1200"/>
            </a:lvl1pPr>
          </a:lstStyle>
          <a:p>
            <a:fld id="{ED9CE306-74CB-4F6F-9D97-59CEC05CAB25}" type="slidenum">
              <a:rPr lang="en-GB" altLang="ja-JP"/>
              <a:pPr/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011142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>
            <a:lvl1pPr defTabSz="909638" eaLnBrk="0" hangingPunct="0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>
            <a:lvl1pPr algn="r" defTabSz="909638" eaLnBrk="0" hangingPunct="0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01" tIns="45450" rIns="90901" bIns="45450" numCol="1" anchor="b" anchorCtr="0" compatLnSpc="1">
            <a:prstTxWarp prst="textNoShape">
              <a:avLst/>
            </a:prstTxWarp>
          </a:bodyPr>
          <a:lstStyle>
            <a:lvl1pPr defTabSz="909638" eaLnBrk="0" hangingPunct="0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01" tIns="45450" rIns="90901" bIns="45450" numCol="1" anchor="b" anchorCtr="0" compatLnSpc="1">
            <a:prstTxWarp prst="textNoShape">
              <a:avLst/>
            </a:prstTxWarp>
          </a:bodyPr>
          <a:lstStyle>
            <a:lvl1pPr algn="r" defTabSz="909638" eaLnBrk="0" hangingPunct="0">
              <a:defRPr kumimoji="0" sz="1200"/>
            </a:lvl1pPr>
          </a:lstStyle>
          <a:p>
            <a:fld id="{7F733570-CDBB-4690-B772-3F319157CE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3105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99A67-4093-48DB-B6BB-7C664872404C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BA35C5-8BFC-41EF-89D7-4BCDE244E743}" type="datetime1">
              <a:rPr lang="ja-JP" altLang="en-US"/>
              <a:pPr/>
              <a:t>2012/10/24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DB595-8CB4-4391-B80C-F1B71AD74B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B57031-D192-4BFB-9CE5-8024965122B8}" type="datetime1">
              <a:rPr lang="ja-JP" altLang="en-US"/>
              <a:pPr/>
              <a:t>2012/10/24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6668C-FB4E-411B-AB97-575C52D058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8C63D-769A-45D3-81C6-FE96E7F10169}" type="datetime1">
              <a:rPr lang="ja-JP" altLang="en-US"/>
              <a:pPr/>
              <a:t>2012/10/24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F4CD1-4184-40D4-AA60-A7D456DC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 b="0">
                <a:solidFill>
                  <a:srgbClr val="3333C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1463" indent="-271463">
              <a:spcBef>
                <a:spcPts val="0"/>
              </a:spcBef>
              <a:defRPr>
                <a:solidFill>
                  <a:srgbClr val="3333CC"/>
                </a:solidFill>
                <a:latin typeface="Arial" pitchFamily="34" charset="0"/>
                <a:cs typeface="Arial" pitchFamily="34" charset="0"/>
              </a:defRPr>
            </a:lvl1pPr>
            <a:lvl2pPr marL="622300" indent="-350838">
              <a:spcBef>
                <a:spcPts val="0"/>
              </a:spcBef>
              <a:defRPr>
                <a:solidFill>
                  <a:srgbClr val="3333CC"/>
                </a:solidFill>
                <a:latin typeface="Arial" pitchFamily="34" charset="0"/>
                <a:cs typeface="Arial" pitchFamily="34" charset="0"/>
              </a:defRPr>
            </a:lvl2pPr>
            <a:lvl3pPr marL="893763" indent="-271463">
              <a:spcBef>
                <a:spcPts val="0"/>
              </a:spcBef>
              <a:defRPr>
                <a:solidFill>
                  <a:srgbClr val="3333CC"/>
                </a:solidFill>
                <a:latin typeface="Arial" pitchFamily="34" charset="0"/>
                <a:cs typeface="Arial" pitchFamily="34" charset="0"/>
              </a:defRPr>
            </a:lvl3pPr>
            <a:lvl4pPr marL="1255713" indent="-361950">
              <a:spcBef>
                <a:spcPts val="0"/>
              </a:spcBef>
              <a:defRPr>
                <a:solidFill>
                  <a:srgbClr val="3333CC"/>
                </a:solidFill>
                <a:latin typeface="Arial" pitchFamily="34" charset="0"/>
                <a:cs typeface="Arial" pitchFamily="34" charset="0"/>
              </a:defRPr>
            </a:lvl4pPr>
            <a:lvl5pPr marL="1527175" indent="-271463">
              <a:spcBef>
                <a:spcPts val="0"/>
              </a:spcBef>
              <a:defRPr>
                <a:solidFill>
                  <a:srgbClr val="3333CC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410766-F544-41B4-A67F-71C0953F0603}" type="datetime1">
              <a:rPr lang="ja-JP" altLang="en-US"/>
              <a:pPr/>
              <a:t>2012/10/24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4841D-2E4F-4A07-AB5C-959BDCE89C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EA13CB-5859-4A00-826E-E1F93B564720}" type="datetime1">
              <a:rPr lang="ja-JP" altLang="en-US"/>
              <a:pPr/>
              <a:t>2012/10/24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5F241-42A2-4085-96BF-E899F9CB08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E14909-38BD-4FB9-9CC9-A56FE2C29088}" type="datetime1">
              <a:rPr lang="ja-JP" altLang="en-US"/>
              <a:pPr/>
              <a:t>2012/10/24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4476F-1D3A-48D2-9F9E-B654C8B434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905FF9-88F3-4A7D-AA05-1614AE9ED194}" type="datetime1">
              <a:rPr lang="ja-JP" altLang="en-US"/>
              <a:pPr/>
              <a:t>2012/10/24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4B37F-427C-46AC-807C-7F29C447AB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6A4AC0-EF9B-4BA7-94A8-B41E1D907719}" type="datetime1">
              <a:rPr lang="ja-JP" altLang="en-US"/>
              <a:pPr/>
              <a:t>2012/10/24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32D-BBC3-4BCC-ADC5-FF598ED798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644508-5FBC-40EE-80BD-02BF22BC855E}" type="datetime1">
              <a:rPr lang="ja-JP" altLang="en-US"/>
              <a:pPr/>
              <a:t>2012/10/24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695D5-0B87-4780-A0FD-D09D14D3A4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7D3EE-C0A5-47C1-AE9F-CF2269EE7204}" type="datetime1">
              <a:rPr lang="ja-JP" altLang="en-US"/>
              <a:pPr/>
              <a:t>2012/10/24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3DEF8-DB8F-48FA-8C90-C1978251F6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F96CB1-2FBA-4B20-84C0-3DA4C8961F81}" type="datetime1">
              <a:rPr lang="ja-JP" altLang="en-US"/>
              <a:pPr/>
              <a:t>2012/10/24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5E8FE-68EF-4F4A-9193-607F4984B1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solidFill>
              <a:srgbClr val="3333C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solidFill>
              <a:srgbClr val="3333C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 altLang="ja-JP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rgbClr val="3333CC"/>
                </a:solidFill>
                <a:latin typeface="Arial" charset="0"/>
                <a:cs typeface="Arial" charset="0"/>
              </a:defRPr>
            </a:lvl1pPr>
          </a:lstStyle>
          <a:p>
            <a:fld id="{22998DDF-0730-4804-8918-80A5A1A5B821}" type="datetime1">
              <a:rPr lang="ja-JP" altLang="en-US"/>
              <a:pPr/>
              <a:t>2012/10/24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rgbClr val="3333CC"/>
                </a:solidFill>
                <a:latin typeface="Arial" charset="0"/>
                <a:cs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rgbClr val="3333CC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8D2BD4DA-FB11-4140-9E3E-6F30591A2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271463" indent="-271463" algn="l" rtl="0" eaLnBrk="0" fontAlgn="base" hangingPunct="0">
        <a:spcBef>
          <a:spcPct val="0"/>
        </a:spcBef>
        <a:spcAft>
          <a:spcPct val="0"/>
        </a:spcAft>
        <a:buChar char="•"/>
        <a:defRPr sz="28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1pPr>
      <a:lvl2pPr marL="622300" indent="-350838" algn="l" rtl="0" eaLnBrk="0" fontAlgn="base" hangingPunct="0">
        <a:spcBef>
          <a:spcPct val="0"/>
        </a:spcBef>
        <a:spcAft>
          <a:spcPct val="0"/>
        </a:spcAft>
        <a:buChar char="–"/>
        <a:defRPr sz="2400">
          <a:solidFill>
            <a:srgbClr val="3333CC"/>
          </a:solidFill>
          <a:latin typeface="Arial" pitchFamily="34" charset="0"/>
          <a:cs typeface="Arial" pitchFamily="34" charset="0"/>
        </a:defRPr>
      </a:lvl2pPr>
      <a:lvl3pPr marL="893763" indent="-260350" algn="l" rtl="0" eaLnBrk="0" fontAlgn="base" hangingPunct="0">
        <a:spcBef>
          <a:spcPct val="0"/>
        </a:spcBef>
        <a:spcAft>
          <a:spcPct val="0"/>
        </a:spcAft>
        <a:buChar char="•"/>
        <a:defRPr sz="2000">
          <a:solidFill>
            <a:srgbClr val="3333CC"/>
          </a:solidFill>
          <a:latin typeface="Arial" pitchFamily="34" charset="0"/>
          <a:cs typeface="Arial" pitchFamily="34" charset="0"/>
        </a:defRPr>
      </a:lvl3pPr>
      <a:lvl4pPr marL="1165225" indent="-271463" algn="l" rtl="0" eaLnBrk="0" fontAlgn="base" hangingPunct="0">
        <a:spcBef>
          <a:spcPct val="0"/>
        </a:spcBef>
        <a:spcAft>
          <a:spcPct val="0"/>
        </a:spcAft>
        <a:buChar char="–"/>
        <a:defRPr>
          <a:solidFill>
            <a:srgbClr val="3333CC"/>
          </a:solidFill>
          <a:latin typeface="Arial" pitchFamily="34" charset="0"/>
          <a:cs typeface="Arial" pitchFamily="34" charset="0"/>
        </a:defRPr>
      </a:lvl4pPr>
      <a:lvl5pPr marL="1436688" indent="-271463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rgbClr val="3333CC"/>
          </a:solidFill>
          <a:latin typeface="Arial" pitchFamily="34" charset="0"/>
          <a:cs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mpg.info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CF4B81AD-53C8-4F2E-92C7-D6C50D669D32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1026" name="Picture 2" descr="\\HK-FILE01\akech$\MyData\0a) Singapore\Market Practices\APAC RMPG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636" y="1088740"/>
            <a:ext cx="6580423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rbel" pitchFamily="34" charset="0"/>
              </a:rPr>
              <a:t>APAC RMPG</a:t>
            </a:r>
            <a:endParaRPr lang="en-GB" dirty="0"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altLang="ja-JP" sz="2400" dirty="0" smtClean="0">
                <a:latin typeface="Corbel" pitchFamily="34" charset="0"/>
              </a:rPr>
              <a:t>Establishment</a:t>
            </a:r>
          </a:p>
          <a:p>
            <a:pPr marL="636588" lvl="2" indent="-187325">
              <a:lnSpc>
                <a:spcPct val="9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ja-JP" sz="1800" dirty="0" smtClean="0">
                <a:latin typeface="Corbel" pitchFamily="34" charset="0"/>
                <a:ea typeface="ＭＳ Ｐゴシック" charset="-128"/>
                <a:cs typeface="Arial" charset="0"/>
              </a:rPr>
              <a:t>June </a:t>
            </a:r>
            <a:r>
              <a:rPr lang="en-US" altLang="ja-JP" sz="1800" dirty="0" smtClean="0">
                <a:latin typeface="Corbel" pitchFamily="34" charset="0"/>
                <a:ea typeface="ＭＳ Ｐゴシック" charset="-128"/>
                <a:cs typeface="Arial" charset="0"/>
              </a:rPr>
              <a:t>2012</a:t>
            </a:r>
            <a:endParaRPr lang="en-US" altLang="ja-JP" sz="1800" dirty="0" smtClean="0">
              <a:latin typeface="Corbel" pitchFamily="34" charset="0"/>
              <a:ea typeface="ＭＳ Ｐゴシック" charset="-128"/>
              <a:cs typeface="Arial" charset="0"/>
            </a:endParaRPr>
          </a:p>
          <a:p>
            <a:pPr lvl="1"/>
            <a:endParaRPr lang="en-US" altLang="ja-JP" sz="2000" dirty="0" smtClean="0">
              <a:latin typeface="Corbel" pitchFamily="34" charset="0"/>
            </a:endParaRPr>
          </a:p>
          <a:p>
            <a:r>
              <a:rPr lang="en-US" altLang="ja-JP" sz="2400" dirty="0" smtClean="0">
                <a:latin typeface="Corbel" pitchFamily="34" charset="0"/>
              </a:rPr>
              <a:t>Purpose</a:t>
            </a:r>
          </a:p>
          <a:p>
            <a:pPr marL="636588" lvl="2" indent="-187325">
              <a:lnSpc>
                <a:spcPct val="90000"/>
              </a:lnSpc>
              <a:spcBef>
                <a:spcPct val="0"/>
              </a:spcBef>
              <a:buFont typeface="Arial" charset="0"/>
              <a:buChar char="-"/>
            </a:pPr>
            <a:r>
              <a:rPr lang="en-GB" altLang="ja-JP" sz="1800" dirty="0" smtClean="0">
                <a:latin typeface="Corbel" pitchFamily="34" charset="0"/>
                <a:ea typeface="ＭＳ Ｐゴシック" charset="-128"/>
                <a:cs typeface="Arial" charset="0"/>
              </a:rPr>
              <a:t>increase the engagement of the APAC community in global and regional market practice and standards discussion</a:t>
            </a:r>
          </a:p>
          <a:p>
            <a:pPr marL="636588" lvl="2" indent="-187325">
              <a:lnSpc>
                <a:spcPct val="90000"/>
              </a:lnSpc>
              <a:spcBef>
                <a:spcPct val="0"/>
              </a:spcBef>
              <a:buFont typeface="Arial" charset="0"/>
              <a:buChar char="-"/>
            </a:pPr>
            <a:r>
              <a:rPr lang="en-GB" altLang="ja-JP" sz="1800" dirty="0" smtClean="0">
                <a:latin typeface="Corbel" pitchFamily="34" charset="0"/>
                <a:ea typeface="ＭＳ Ｐゴシック" charset="-128"/>
                <a:cs typeface="Arial" charset="0"/>
              </a:rPr>
              <a:t>support the creation of National Market Practice Groups (NMPG) in as many APAC countries as possible and provide assistance to the existing ones.</a:t>
            </a:r>
          </a:p>
          <a:p>
            <a:pPr lvl="1">
              <a:buNone/>
            </a:pPr>
            <a:endParaRPr lang="en-GB" altLang="ja-JP" sz="2000" dirty="0" smtClean="0">
              <a:latin typeface="Corbel" pitchFamily="34" charset="0"/>
            </a:endParaRPr>
          </a:p>
          <a:p>
            <a:r>
              <a:rPr lang="en-GB" altLang="ja-JP" sz="2400" dirty="0" smtClean="0">
                <a:latin typeface="Corbel" pitchFamily="34" charset="0"/>
              </a:rPr>
              <a:t>Organisation</a:t>
            </a:r>
          </a:p>
          <a:p>
            <a:pPr marL="636588" lvl="2" indent="-187325">
              <a:lnSpc>
                <a:spcPct val="90000"/>
              </a:lnSpc>
              <a:spcBef>
                <a:spcPct val="0"/>
              </a:spcBef>
              <a:buFont typeface="Arial" charset="0"/>
              <a:buChar char="-"/>
            </a:pPr>
            <a:r>
              <a:rPr lang="en-GB" altLang="ja-JP" sz="1800" dirty="0">
                <a:latin typeface="Corbel" pitchFamily="34" charset="0"/>
                <a:ea typeface="ＭＳ Ｐゴシック" charset="-128"/>
                <a:cs typeface="Arial" charset="0"/>
              </a:rPr>
              <a:t>l</a:t>
            </a:r>
            <a:r>
              <a:rPr lang="en-GB" altLang="ja-JP" sz="1800" dirty="0" smtClean="0">
                <a:latin typeface="Corbel" pitchFamily="34" charset="0"/>
                <a:ea typeface="ＭＳ Ｐゴシック" charset="-128"/>
                <a:cs typeface="Arial" charset="0"/>
              </a:rPr>
              <a:t>ight </a:t>
            </a:r>
            <a:r>
              <a:rPr lang="en-GB" altLang="ja-JP" sz="1800" dirty="0" smtClean="0">
                <a:latin typeface="Corbel" pitchFamily="34" charset="0"/>
                <a:ea typeface="ＭＳ Ｐゴシック" charset="-128"/>
                <a:cs typeface="Arial" charset="0"/>
              </a:rPr>
              <a:t>structure facilitated by SWIFT Standards Singapore (no chair)</a:t>
            </a:r>
          </a:p>
          <a:p>
            <a:pPr marL="636588" lvl="2" indent="-187325">
              <a:lnSpc>
                <a:spcPct val="90000"/>
              </a:lnSpc>
              <a:spcBef>
                <a:spcPct val="0"/>
              </a:spcBef>
              <a:buFont typeface="Arial" charset="0"/>
              <a:buChar char="-"/>
            </a:pPr>
            <a:r>
              <a:rPr lang="en-GB" altLang="ja-JP" sz="1800" dirty="0">
                <a:latin typeface="Corbel" pitchFamily="34" charset="0"/>
                <a:ea typeface="ＭＳ Ｐゴシック" charset="-128"/>
                <a:cs typeface="Arial" charset="0"/>
              </a:rPr>
              <a:t>o</a:t>
            </a:r>
            <a:r>
              <a:rPr lang="en-GB" altLang="ja-JP" sz="1800" dirty="0" smtClean="0">
                <a:latin typeface="Corbel" pitchFamily="34" charset="0"/>
                <a:ea typeface="ＭＳ Ｐゴシック" charset="-128"/>
                <a:cs typeface="Arial" charset="0"/>
              </a:rPr>
              <a:t>ne </a:t>
            </a:r>
            <a:r>
              <a:rPr lang="en-GB" altLang="ja-JP" sz="1800" dirty="0" smtClean="0">
                <a:latin typeface="Corbel" pitchFamily="34" charset="0"/>
                <a:ea typeface="ＭＳ Ｐゴシック" charset="-128"/>
                <a:cs typeface="Arial" charset="0"/>
              </a:rPr>
              <a:t>physical meeting / year, conference calls</a:t>
            </a:r>
          </a:p>
          <a:p>
            <a:pPr marL="636588" lvl="2" indent="-187325">
              <a:lnSpc>
                <a:spcPct val="90000"/>
              </a:lnSpc>
              <a:spcBef>
                <a:spcPct val="0"/>
              </a:spcBef>
              <a:buFont typeface="Arial" charset="0"/>
              <a:buChar char="-"/>
            </a:pPr>
            <a:r>
              <a:rPr lang="en-GB" altLang="ja-JP" sz="1800" dirty="0">
                <a:latin typeface="Corbel" pitchFamily="34" charset="0"/>
                <a:ea typeface="ＭＳ Ｐゴシック" charset="-128"/>
                <a:cs typeface="Arial" charset="0"/>
              </a:rPr>
              <a:t>e</a:t>
            </a:r>
            <a:r>
              <a:rPr lang="en-GB" altLang="ja-JP" sz="1800" dirty="0" smtClean="0">
                <a:latin typeface="Corbel" pitchFamily="34" charset="0"/>
                <a:ea typeface="ＭＳ Ｐゴシック" charset="-128"/>
                <a:cs typeface="Arial" charset="0"/>
              </a:rPr>
              <a:t>xchange </a:t>
            </a:r>
            <a:r>
              <a:rPr lang="en-GB" altLang="ja-JP" sz="1800" dirty="0" smtClean="0">
                <a:latin typeface="Corbel" pitchFamily="34" charset="0"/>
                <a:ea typeface="ＭＳ Ｐゴシック" charset="-128"/>
                <a:cs typeface="Arial" charset="0"/>
              </a:rPr>
              <a:t>of information and network building in all APAC countries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4841D-2E4F-4A07-AB5C-959BDCE89CF6}" type="slidenum">
              <a:rPr lang="en-US" smtClean="0">
                <a:latin typeface="Corbel" pitchFamily="34" charset="0"/>
              </a:rPr>
              <a:pPr>
                <a:defRPr/>
              </a:pPr>
              <a:t>2</a:t>
            </a:fld>
            <a:endParaRPr lang="en-US" dirty="0">
              <a:latin typeface="Corbel" pitchFamily="34" charset="0"/>
            </a:endParaRPr>
          </a:p>
        </p:txBody>
      </p:sp>
      <p:pic>
        <p:nvPicPr>
          <p:cNvPr id="5" name="Picture 4" descr="SMPG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64400" y="620688"/>
            <a:ext cx="1143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rbel" pitchFamily="34" charset="0"/>
              </a:rPr>
              <a:t>APAC </a:t>
            </a:r>
            <a:r>
              <a:rPr lang="en-GB" dirty="0" smtClean="0">
                <a:latin typeface="Corbel" pitchFamily="34" charset="0"/>
              </a:rPr>
              <a:t>RMPG founding members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4841D-2E4F-4A07-AB5C-959BDCE89CF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" name="Picture 2" descr="\\HK-FILE01\akech$\MyData\0a) Singapore\Market Practices\RMPG photo 200620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12876"/>
            <a:ext cx="5184576" cy="38884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0930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rbel" pitchFamily="34" charset="0"/>
              </a:rPr>
              <a:t>APAC RMPG accomplishments</a:t>
            </a:r>
            <a:endParaRPr lang="en-GB" dirty="0"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altLang="ja-JP" sz="2400" dirty="0" smtClean="0">
                <a:latin typeface="Corbel" pitchFamily="34" charset="0"/>
                <a:ea typeface="ＭＳ Ｐゴシック" charset="-128"/>
                <a:cs typeface="Arial" charset="0"/>
              </a:rPr>
              <a:t>APAC By-laws approved</a:t>
            </a:r>
            <a:r>
              <a:rPr lang="en-GB" altLang="ja-JP" sz="2400" dirty="0">
                <a:latin typeface="Corbel" pitchFamily="34" charset="0"/>
                <a:ea typeface="ＭＳ Ｐゴシック" charset="-128"/>
                <a:cs typeface="Arial" charset="0"/>
              </a:rPr>
              <a:t> </a:t>
            </a:r>
            <a:r>
              <a:rPr lang="en-GB" altLang="ja-JP" sz="2400" dirty="0" smtClean="0">
                <a:latin typeface="Corbel" pitchFamily="34" charset="0"/>
                <a:ea typeface="ＭＳ Ｐゴシック" charset="-128"/>
                <a:cs typeface="Arial" charset="0"/>
              </a:rPr>
              <a:t>(available in APAC folder on </a:t>
            </a:r>
            <a:r>
              <a:rPr lang="en-GB" altLang="ja-JP" sz="2400" dirty="0" smtClean="0">
                <a:latin typeface="Corbel" pitchFamily="34" charset="0"/>
                <a:ea typeface="ＭＳ Ｐゴシック" charset="-128"/>
                <a:cs typeface="Arial" charset="0"/>
                <a:hlinkClick r:id="rId2"/>
              </a:rPr>
              <a:t>www.smpg.info</a:t>
            </a:r>
            <a:r>
              <a:rPr lang="en-GB" altLang="ja-JP" sz="2400" dirty="0" smtClean="0">
                <a:latin typeface="Corbel" pitchFamily="34" charset="0"/>
                <a:ea typeface="ＭＳ Ｐゴシック" charset="-128"/>
                <a:cs typeface="Arial" charset="0"/>
              </a:rPr>
              <a:t>)</a:t>
            </a:r>
          </a:p>
          <a:p>
            <a:r>
              <a:rPr lang="en-US" altLang="ja-JP" sz="2400" dirty="0" smtClean="0">
                <a:latin typeface="Corbel" pitchFamily="34" charset="0"/>
                <a:ea typeface="ＭＳ Ｐゴシック" charset="-128"/>
                <a:cs typeface="Arial" charset="0"/>
              </a:rPr>
              <a:t>Malaysia: discussion started with custodians and CSD for launch of inclusive NMPG in Q1 2013 </a:t>
            </a:r>
            <a:endParaRPr lang="en-US" altLang="ja-JP" sz="2400" dirty="0">
              <a:latin typeface="Corbel" pitchFamily="34" charset="0"/>
              <a:ea typeface="ＭＳ Ｐゴシック" charset="-128"/>
              <a:cs typeface="Arial" charset="0"/>
            </a:endParaRPr>
          </a:p>
          <a:p>
            <a:r>
              <a:rPr lang="en-US" altLang="ja-JP" sz="2400" dirty="0" smtClean="0">
                <a:latin typeface="Corbel" pitchFamily="34" charset="0"/>
                <a:ea typeface="ＭＳ Ｐゴシック" charset="-128"/>
                <a:cs typeface="Arial" charset="0"/>
              </a:rPr>
              <a:t>Thailand: ETDA, Bangkok bank and TSD helping create awareness for launch of NMPG in Q1 2013</a:t>
            </a:r>
          </a:p>
          <a:p>
            <a:r>
              <a:rPr lang="en-US" altLang="ja-JP" sz="2400" dirty="0" smtClean="0">
                <a:latin typeface="Corbel" pitchFamily="34" charset="0"/>
                <a:ea typeface="ＭＳ Ｐゴシック" charset="-128"/>
                <a:cs typeface="Arial" charset="0"/>
              </a:rPr>
              <a:t>Vietnam: sub-custodian community discussions to start Q4 2012</a:t>
            </a:r>
          </a:p>
          <a:p>
            <a:r>
              <a:rPr lang="en-US" altLang="ja-JP" sz="2400" dirty="0" smtClean="0">
                <a:latin typeface="Corbel" pitchFamily="34" charset="0"/>
                <a:ea typeface="ＭＳ Ｐゴシック" charset="-128"/>
                <a:cs typeface="Arial" charset="0"/>
              </a:rPr>
              <a:t>Hong Kong: discussion ongoing with current group to reshape the structure to be as inclusive as </a:t>
            </a:r>
            <a:r>
              <a:rPr lang="en-US" altLang="ja-JP" sz="2400" dirty="0" smtClean="0">
                <a:latin typeface="Corbel" pitchFamily="34" charset="0"/>
                <a:ea typeface="ＭＳ Ｐゴシック" charset="-128"/>
                <a:cs typeface="Arial" charset="0"/>
              </a:rPr>
              <a:t>possible</a:t>
            </a:r>
            <a:endParaRPr lang="en-US" altLang="ja-JP" sz="2400" dirty="0" smtClean="0">
              <a:latin typeface="Corbel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4841D-2E4F-4A07-AB5C-959BDCE89CF6}" type="slidenum">
              <a:rPr lang="en-US" smtClean="0">
                <a:latin typeface="Corbel" pitchFamily="34" charset="0"/>
              </a:rPr>
              <a:pPr>
                <a:defRPr/>
              </a:pPr>
              <a:t>4</a:t>
            </a:fld>
            <a:endParaRPr lang="en-US" dirty="0">
              <a:latin typeface="Corbel" pitchFamily="34" charset="0"/>
            </a:endParaRPr>
          </a:p>
        </p:txBody>
      </p:sp>
      <p:pic>
        <p:nvPicPr>
          <p:cNvPr id="5" name="Picture 4" descr="SMPG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64400" y="620688"/>
            <a:ext cx="1143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6265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rbel" pitchFamily="34" charset="0"/>
              </a:rPr>
              <a:t>APAC RMPG accomplishments</a:t>
            </a:r>
            <a:endParaRPr lang="en-GB" dirty="0"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altLang="ja-JP" sz="2400" dirty="0" smtClean="0">
                <a:latin typeface="Corbel" pitchFamily="34" charset="0"/>
                <a:ea typeface="ＭＳ Ｐゴシック" charset="-128"/>
                <a:cs typeface="Arial" charset="0"/>
              </a:rPr>
              <a:t>India</a:t>
            </a:r>
            <a:r>
              <a:rPr lang="en-US" altLang="ja-JP" sz="2400" dirty="0" smtClean="0">
                <a:latin typeface="Corbel" pitchFamily="34" charset="0"/>
                <a:ea typeface="ＭＳ Ｐゴシック" charset="-128"/>
                <a:cs typeface="Arial" charset="0"/>
              </a:rPr>
              <a:t>: sign-off of 1</a:t>
            </a:r>
            <a:r>
              <a:rPr lang="en-US" altLang="ja-JP" sz="2400" baseline="30000" dirty="0" smtClean="0">
                <a:latin typeface="Corbel" pitchFamily="34" charset="0"/>
                <a:ea typeface="ＭＳ Ｐゴシック" charset="-128"/>
                <a:cs typeface="Arial" charset="0"/>
              </a:rPr>
              <a:t>st</a:t>
            </a:r>
            <a:r>
              <a:rPr lang="en-US" altLang="ja-JP" sz="2400" dirty="0" smtClean="0">
                <a:latin typeface="Corbel" pitchFamily="34" charset="0"/>
                <a:ea typeface="ＭＳ Ｐゴシック" charset="-128"/>
                <a:cs typeface="Arial" charset="0"/>
              </a:rPr>
              <a:t> set of CA MP templates (in </a:t>
            </a:r>
            <a:r>
              <a:rPr lang="en-US" altLang="ja-JP" sz="2400" dirty="0" err="1" smtClean="0">
                <a:latin typeface="Corbel" pitchFamily="34" charset="0"/>
                <a:ea typeface="ＭＳ Ｐゴシック" charset="-128"/>
                <a:cs typeface="Arial" charset="0"/>
              </a:rPr>
              <a:t>MyStandards</a:t>
            </a:r>
            <a:r>
              <a:rPr lang="en-US" altLang="ja-JP" sz="2400" dirty="0" smtClean="0">
                <a:latin typeface="Corbel" pitchFamily="34" charset="0"/>
                <a:ea typeface="ＭＳ Ｐゴシック" charset="-128"/>
                <a:cs typeface="Arial" charset="0"/>
              </a:rPr>
              <a:t>). More CA + S&amp;R MP to come. IPO draft </a:t>
            </a:r>
            <a:r>
              <a:rPr lang="en-US" altLang="ja-JP" sz="2400" dirty="0" smtClean="0">
                <a:latin typeface="Corbel" pitchFamily="34" charset="0"/>
                <a:ea typeface="ＭＳ Ｐゴシック" charset="-128"/>
                <a:cs typeface="Arial" charset="0"/>
              </a:rPr>
              <a:t>discussions</a:t>
            </a:r>
            <a:endParaRPr lang="en-US" altLang="ja-JP" sz="2400" dirty="0" smtClean="0">
              <a:latin typeface="Corbel" pitchFamily="34" charset="0"/>
              <a:ea typeface="ＭＳ Ｐゴシック" charset="-128"/>
              <a:cs typeface="Arial" charset="0"/>
            </a:endParaRPr>
          </a:p>
          <a:p>
            <a:r>
              <a:rPr lang="en-US" altLang="ja-JP" sz="2400" dirty="0" smtClean="0">
                <a:latin typeface="Corbel" pitchFamily="34" charset="0"/>
                <a:ea typeface="ＭＳ Ｐゴシック" charset="-128"/>
                <a:cs typeface="Arial" charset="0"/>
              </a:rPr>
              <a:t>South Korea: plan agreed for work on CA and S&amp;R MP in </a:t>
            </a:r>
            <a:r>
              <a:rPr lang="en-US" altLang="ja-JP" sz="2400" dirty="0" smtClean="0">
                <a:latin typeface="Corbel" pitchFamily="34" charset="0"/>
                <a:ea typeface="ＭＳ Ｐゴシック" charset="-128"/>
                <a:cs typeface="Arial" charset="0"/>
              </a:rPr>
              <a:t>2013</a:t>
            </a:r>
          </a:p>
          <a:p>
            <a:r>
              <a:rPr lang="en-US" altLang="ja-JP" sz="2400" dirty="0" smtClean="0">
                <a:latin typeface="Corbel" pitchFamily="34" charset="0"/>
                <a:ea typeface="ＭＳ Ｐゴシック" charset="-128"/>
                <a:cs typeface="Arial" charset="0"/>
              </a:rPr>
              <a:t>First Newsletter published</a:t>
            </a:r>
            <a:endParaRPr lang="en-US" altLang="ja-JP" sz="2400" dirty="0" smtClean="0">
              <a:latin typeface="Corbel" pitchFamily="34" charset="0"/>
              <a:ea typeface="ＭＳ Ｐゴシック" charset="-128"/>
              <a:cs typeface="Arial" charset="0"/>
            </a:endParaRPr>
          </a:p>
          <a:p>
            <a:r>
              <a:rPr lang="en-US" altLang="ja-JP" sz="2400" dirty="0" smtClean="0">
                <a:latin typeface="Corbel" pitchFamily="34" charset="0"/>
                <a:ea typeface="ＭＳ Ｐゴシック" charset="-128"/>
                <a:cs typeface="Arial" charset="0"/>
              </a:rPr>
              <a:t>Seeking support of ABMF and Asian CSD association for creation of NMPG where not present.</a:t>
            </a:r>
            <a:endParaRPr lang="en-GB" altLang="ja-JP" sz="2400" dirty="0" smtClean="0">
              <a:latin typeface="Corbel" pitchFamily="34" charset="0"/>
              <a:ea typeface="ＭＳ Ｐゴシック" charset="-128"/>
              <a:cs typeface="Arial" charset="0"/>
            </a:endParaRPr>
          </a:p>
          <a:p>
            <a:endParaRPr lang="en-US" altLang="ja-JP" sz="2400" dirty="0" smtClean="0">
              <a:latin typeface="Corbel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4841D-2E4F-4A07-AB5C-959BDCE89CF6}" type="slidenum">
              <a:rPr lang="en-US" smtClean="0">
                <a:latin typeface="Corbel" pitchFamily="34" charset="0"/>
              </a:rPr>
              <a:pPr>
                <a:defRPr/>
              </a:pPr>
              <a:t>5</a:t>
            </a:fld>
            <a:endParaRPr lang="en-US" dirty="0">
              <a:latin typeface="Corbel" pitchFamily="34" charset="0"/>
            </a:endParaRPr>
          </a:p>
        </p:txBody>
      </p:sp>
      <p:pic>
        <p:nvPicPr>
          <p:cNvPr id="5" name="Picture 4" descr="SMPG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4400" y="620688"/>
            <a:ext cx="1143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1472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rbel" pitchFamily="34" charset="0"/>
              </a:rPr>
              <a:t>Collaboration with ABMF</a:t>
            </a:r>
            <a:endParaRPr lang="en-GB" dirty="0"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altLang="ja-JP" sz="2400" dirty="0" smtClean="0">
                <a:latin typeface="Corbel" pitchFamily="34" charset="0"/>
              </a:rPr>
              <a:t>Two SMPG Steering Committee regional directors as international experts on ABMF SF2</a:t>
            </a:r>
          </a:p>
          <a:p>
            <a:r>
              <a:rPr lang="en-US" altLang="ja-JP" sz="2400" dirty="0" smtClean="0">
                <a:latin typeface="Corbel" pitchFamily="34" charset="0"/>
                <a:ea typeface="ＭＳ Ｐゴシック" charset="-128"/>
                <a:cs typeface="Arial" charset="0"/>
              </a:rPr>
              <a:t>SWIFT Standards as international experts on ABMF SF2</a:t>
            </a:r>
          </a:p>
          <a:p>
            <a:r>
              <a:rPr lang="en-US" altLang="ja-JP" sz="2400" dirty="0" smtClean="0">
                <a:latin typeface="Corbel" pitchFamily="34" charset="0"/>
                <a:ea typeface="ＭＳ Ｐゴシック" charset="-128"/>
                <a:cs typeface="Arial" charset="0"/>
              </a:rPr>
              <a:t>ABMF updates at global SMPG meetings</a:t>
            </a:r>
          </a:p>
          <a:p>
            <a:r>
              <a:rPr lang="en-US" altLang="ja-JP" sz="2400" dirty="0" smtClean="0">
                <a:latin typeface="Corbel" pitchFamily="34" charset="0"/>
                <a:ea typeface="ＭＳ Ｐゴシック" charset="-128"/>
                <a:cs typeface="Arial" charset="0"/>
              </a:rPr>
              <a:t>ABMF support to SMPG for creation of NMPGs in ASEAN + 3</a:t>
            </a:r>
          </a:p>
          <a:p>
            <a:r>
              <a:rPr lang="en-US" altLang="ja-JP" sz="2400" dirty="0" smtClean="0">
                <a:latin typeface="Corbel" pitchFamily="34" charset="0"/>
                <a:ea typeface="ＭＳ Ｐゴシック" charset="-128"/>
                <a:cs typeface="Arial" charset="0"/>
              </a:rPr>
              <a:t>ABMF participation to APAC RMPG and maybe global SMPG in the future</a:t>
            </a:r>
          </a:p>
          <a:p>
            <a:r>
              <a:rPr lang="en-US" altLang="ja-JP" sz="2400" dirty="0" smtClean="0">
                <a:latin typeface="Corbel" pitchFamily="34" charset="0"/>
                <a:ea typeface="ＭＳ Ｐゴシック" charset="-128"/>
                <a:cs typeface="Arial" charset="0"/>
              </a:rPr>
              <a:t>Etc.</a:t>
            </a:r>
            <a:endParaRPr lang="en-GB" altLang="ja-JP" sz="1800" dirty="0" smtClean="0">
              <a:latin typeface="Corbel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4841D-2E4F-4A07-AB5C-959BDCE89CF6}" type="slidenum">
              <a:rPr lang="en-US" smtClean="0">
                <a:latin typeface="Corbel" pitchFamily="34" charset="0"/>
              </a:rPr>
              <a:pPr>
                <a:defRPr/>
              </a:pPr>
              <a:t>6</a:t>
            </a:fld>
            <a:endParaRPr lang="en-US" dirty="0">
              <a:latin typeface="Corbel" pitchFamily="34" charset="0"/>
            </a:endParaRPr>
          </a:p>
        </p:txBody>
      </p:sp>
      <p:pic>
        <p:nvPicPr>
          <p:cNvPr id="5" name="Picture 4" descr="SMPG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4400" y="620688"/>
            <a:ext cx="1143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MPG presentation template">
  <a:themeElements>
    <a:clrScheme name="SMPG presentation template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MPG presentation templat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MPG presentation template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PG presentation template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PG presentation template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PG presentation template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PG presentation template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PG presentation template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PG presentation template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MPG presentation template.pot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4074</TotalTime>
  <Words>280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SMPG presentation template</vt:lpstr>
      <vt:lpstr>PowerPoint Presentation</vt:lpstr>
      <vt:lpstr>APAC RMPG</vt:lpstr>
      <vt:lpstr>APAC RMPG founding members</vt:lpstr>
      <vt:lpstr>APAC RMPG accomplishments</vt:lpstr>
      <vt:lpstr>APAC RMPG accomplishments</vt:lpstr>
      <vt:lpstr>Collaboration with ABMF</vt:lpstr>
    </vt:vector>
  </TitlesOfParts>
  <Company>SWIFT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SWIFT</dc:creator>
  <cp:lastModifiedBy>KECH Alexandre</cp:lastModifiedBy>
  <cp:revision>194</cp:revision>
  <dcterms:created xsi:type="dcterms:W3CDTF">2004-03-19T13:34:33Z</dcterms:created>
  <dcterms:modified xsi:type="dcterms:W3CDTF">2012-10-24T09:45:15Z</dcterms:modified>
</cp:coreProperties>
</file>