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320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33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6600"/>
    <a:srgbClr val="00CC00"/>
    <a:srgbClr val="6666FF"/>
    <a:srgbClr val="6B8EFF"/>
    <a:srgbClr val="79BCFF"/>
    <a:srgbClr val="9DCE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6208" autoAdjust="0"/>
    <p:restoredTop sz="89020" autoAdjust="0"/>
  </p:normalViewPr>
  <p:slideViewPr>
    <p:cSldViewPr>
      <p:cViewPr>
        <p:scale>
          <a:sx n="110" d="100"/>
          <a:sy n="110" d="100"/>
        </p:scale>
        <p:origin x="-156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5E7761-BBA0-41C4-A6F7-B15FD8796B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67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BFC1B-DD11-4738-8E74-03D3AD2E30A3}" type="slidenum">
              <a:rPr lang="en-US"/>
              <a:pPr/>
              <a:t>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DD8427-AF32-4B2E-99D8-2B9A09F93FA9}" type="slidenum">
              <a:rPr lang="en-US"/>
              <a:pPr/>
              <a:t>10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D77C5-1ABC-48FE-B658-114AF541482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3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29D2E-E9E9-46C5-AF87-47AA626FD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5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15E0E-5E2F-4BBC-9B33-423F56BAD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1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011FB-6D85-4512-B351-0BE112AEDB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6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98908-397B-46A6-ABDB-0133964C08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6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30D25-5A25-47CF-92CF-B9F0E3D25D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7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E99D0-9BDF-4484-8985-BD0296665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5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86FF4-2516-4D02-A2B5-69C0114B9F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1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340E2-BDC7-4E9D-A66C-EEB6138450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2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1AE08-7756-459E-A51F-C2C968FF7B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1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2FAE9-8F42-4E80-BF45-E5C7C3DBC1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5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6ED0A9-C937-4D62-A3B1-82AE375C56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SMP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4648200"/>
            <a:ext cx="7086600" cy="1445096"/>
          </a:xfrm>
          <a:solidFill>
            <a:srgbClr val="6666FF"/>
          </a:solidFill>
          <a:ln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CAJWG &amp;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JWGGM</a:t>
            </a:r>
            <a:b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SMPG Meeting</a:t>
            </a:r>
            <a:b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Christine </a:t>
            </a:r>
            <a:r>
              <a:rPr lang="en-GB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Strandberg</a:t>
            </a:r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Frankfurt</a:t>
            </a:r>
            <a:r>
              <a:rPr lang="en-GB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23.04.2013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SMPG Frankfurt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7C5-1ABC-48FE-B658-114AF541482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SMP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4648200"/>
            <a:ext cx="7086600" cy="990600"/>
          </a:xfrm>
          <a:solidFill>
            <a:srgbClr val="6666FF"/>
          </a:solidFill>
          <a:ln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3600">
                <a:solidFill>
                  <a:schemeClr val="bg1"/>
                </a:solidFill>
                <a:latin typeface="Arial" pitchFamily="34" charset="0"/>
              </a:rPr>
              <a:t>QUESTIONS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SMPG Frankfurt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D77C5-1ABC-48FE-B658-114AF541482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dirty="0"/>
              <a:t>CAJWG standards</a:t>
            </a: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noFill/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800" dirty="0">
                <a:latin typeface="Arial" pitchFamily="34" charset="0"/>
                <a:cs typeface="Arial" pitchFamily="34" charset="0"/>
              </a:rPr>
              <a:t>Categories of Corporate Actions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Distributions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Reorganisations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Transaction Management</a:t>
            </a:r>
          </a:p>
          <a:p>
            <a:r>
              <a:rPr lang="en-GB" sz="1800" dirty="0">
                <a:latin typeface="Arial" pitchFamily="34" charset="0"/>
                <a:cs typeface="Arial" pitchFamily="34" charset="0"/>
              </a:rPr>
              <a:t>The scope of application of the proposed market standards includes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All types of the above categories of Corporate Actions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All securities deposited and settled in book entry form with an (I)CSD in Europe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All parties involved</a:t>
            </a:r>
          </a:p>
          <a:p>
            <a:r>
              <a:rPr lang="en-GB" sz="1800" dirty="0">
                <a:latin typeface="Arial" pitchFamily="34" charset="0"/>
                <a:cs typeface="Arial" pitchFamily="34" charset="0"/>
              </a:rPr>
              <a:t>Subject matter of the standards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Information flow throughout the chain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Key dates and their sequence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Operational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processing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5220" name="Picture 4" descr="SMP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1FB-6D85-4512-B351-0BE112AEDB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dirty="0"/>
              <a:t>CAJWG standards,</a:t>
            </a:r>
            <a:r>
              <a:rPr lang="en-GB" sz="2800" dirty="0"/>
              <a:t> cont.</a:t>
            </a: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noFill/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800" dirty="0">
                <a:latin typeface="Arial" pitchFamily="34" charset="0"/>
                <a:cs typeface="Arial" pitchFamily="34" charset="0"/>
              </a:rPr>
              <a:t>Distributions are divided into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Cash distributions (e.g. cash dividend, interest payment)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Securities distributions (e.g. stock dividend, bonus issue)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Distributions with options (e.g. optional dividend)</a:t>
            </a:r>
          </a:p>
          <a:p>
            <a:r>
              <a:rPr lang="en-GB" sz="1800" dirty="0">
                <a:latin typeface="Arial" pitchFamily="34" charset="0"/>
                <a:cs typeface="Arial" pitchFamily="34" charset="0"/>
              </a:rPr>
              <a:t>Reorganisations are divided into 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Mandatory reorganisations with options (e.g. rights exercise)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Mandatory reorganisations (e.g. stock split, redemption)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Voluntary reorganisations (e.g. tender offer)</a:t>
            </a:r>
          </a:p>
          <a:p>
            <a:r>
              <a:rPr lang="en-GB" sz="1800" dirty="0">
                <a:latin typeface="Arial" pitchFamily="34" charset="0"/>
                <a:cs typeface="Arial" pitchFamily="34" charset="0"/>
              </a:rPr>
              <a:t>Transaction Management is divided into 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Market Claims (Distributions)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Transformations (Reorganisations)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Buyer Protection (Elective Corporate Actions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5220" name="Picture 4" descr="SMP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1FB-6D85-4512-B351-0BE112AEDB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dirty="0"/>
              <a:t>Sample event timeline</a:t>
            </a: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5220" name="Picture 4" descr="SMP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1FB-6D85-4512-B351-0BE112AEDB2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2647159"/>
            <a:ext cx="7923212" cy="207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dirty="0"/>
              <a:t>JWGGM standards</a:t>
            </a: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noFill/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800" dirty="0">
                <a:latin typeface="Arial" pitchFamily="34" charset="0"/>
                <a:cs typeface="Arial" pitchFamily="34" charset="0"/>
              </a:rPr>
              <a:t>The standards cover general meetings-related processes</a:t>
            </a:r>
          </a:p>
          <a:p>
            <a:r>
              <a:rPr lang="en-GB" sz="1800" dirty="0">
                <a:latin typeface="Arial" pitchFamily="34" charset="0"/>
                <a:cs typeface="Arial" pitchFamily="34" charset="0"/>
              </a:rPr>
              <a:t>The aim is harmonised, efficient communication and operational processes so as to ensure that information from the issuer can reach the end investor and vice versa in a timely and cost-efficient manner</a:t>
            </a:r>
          </a:p>
          <a:p>
            <a:r>
              <a:rPr lang="en-GB" sz="1800" dirty="0">
                <a:latin typeface="Arial" pitchFamily="34" charset="0"/>
                <a:cs typeface="Arial" pitchFamily="34" charset="0"/>
              </a:rPr>
              <a:t>The standards are divided into three parts, or processes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Meeting notice: informs the end investor of the issuer’s notice to convene the GM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Record date and entitlement: process to determine and communicate which holdings are entitled to participate in the GM and vote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Notification of participation in the GM: informs the issuer of the end investor or shareholder’s participation (or not) in the GM as well as of his votes, if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any</a:t>
            </a:r>
            <a:endParaRPr lang="en-GB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5220" name="Picture 4" descr="SMP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1FB-6D85-4512-B351-0BE112AEDB2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8032" y="54868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dirty="0"/>
              <a:t>JWGGM standards, </a:t>
            </a:r>
            <a:r>
              <a:rPr lang="en-GB" sz="2800" dirty="0" smtClean="0"/>
              <a:t>cont.</a:t>
            </a: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419600"/>
          </a:xfrm>
          <a:noFill/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GB" sz="1800" dirty="0">
                <a:latin typeface="Arial" pitchFamily="34" charset="0"/>
                <a:cs typeface="Arial" pitchFamily="34" charset="0"/>
              </a:rPr>
              <a:t>The standards cover the following components, where applicable: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Parties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Content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Messaging format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Language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Timelines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Information flow</a:t>
            </a:r>
          </a:p>
          <a:p>
            <a:r>
              <a:rPr lang="en-GB" sz="1800" dirty="0">
                <a:latin typeface="Arial" pitchFamily="34" charset="0"/>
                <a:cs typeface="Arial" pitchFamily="34" charset="0"/>
              </a:rPr>
              <a:t>Scope of application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In accordance with the SRD, the standards apply for communication with both domestic and foreign end investors</a:t>
            </a:r>
          </a:p>
          <a:p>
            <a:pPr lvl="1"/>
            <a:r>
              <a:rPr lang="en-GB" sz="1800" dirty="0">
                <a:latin typeface="Arial" pitchFamily="34" charset="0"/>
                <a:cs typeface="Arial" pitchFamily="34" charset="0"/>
              </a:rPr>
              <a:t>All types of GMs for shares, both bearer and registered, provided they are issued by an issuer having its registered office in a EU member state and whose shares are admitted to trading on a regulated market situated or operated in Europe, and held with an issuer CSD operating in Europe</a:t>
            </a:r>
          </a:p>
          <a:p>
            <a:endParaRPr lang="en-US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5220" name="Picture 4" descr="SMP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1FB-6D85-4512-B351-0BE112AEDB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dirty="0"/>
              <a:t>Timeline general meeting</a:t>
            </a: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5220" name="Picture 4" descr="SMP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 APril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1FB-6D85-4512-B351-0BE112AEDB2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Content Placeholder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51660"/>
            <a:ext cx="7992888" cy="500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3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dirty="0"/>
              <a:t>Market implementation</a:t>
            </a: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noFill/>
          <a:ln w="3175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The CAJWG and JWGGM standards are currently under implementation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Most European countries have a Market Implementation Group for this purpose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The implementation process is monitored by the BSG/E-MIG and status is reported to EGMI</a:t>
            </a:r>
          </a:p>
          <a:p>
            <a:endParaRPr lang="en-US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5220" name="Picture 4" descr="SMP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SMPG Frankfurt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1FB-6D85-4512-B351-0BE112AEDB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 w="12700">
            <a:solidFill>
              <a:srgbClr val="6666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3600" dirty="0"/>
              <a:t>Compliance rate autumn 2012</a:t>
            </a:r>
            <a:endParaRPr lang="en-GB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5220" name="Picture 4" descr="SMPG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400" y="622300"/>
            <a:ext cx="11430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April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SMPG Frankfurt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1FB-6D85-4512-B351-0BE112AEDB2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69350292"/>
              </p:ext>
            </p:extLst>
          </p:nvPr>
        </p:nvGraphicFramePr>
        <p:xfrm>
          <a:off x="539552" y="1916832"/>
          <a:ext cx="8208912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368152"/>
                <a:gridCol w="1368152"/>
                <a:gridCol w="1368152"/>
                <a:gridCol w="1368152"/>
                <a:gridCol w="1368152"/>
              </a:tblGrid>
              <a:tr h="1150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Cash Distr.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Secs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. Distr.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Distr.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wO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Mand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. Reorg.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wO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Mand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. Reorg.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Volu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. Reorg.</a:t>
                      </a:r>
                    </a:p>
                  </a:txBody>
                  <a:tcPr horzOverflow="overflow"/>
                </a:tc>
              </a:tr>
              <a:tr h="65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70.13%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66.14%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50%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58.33%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71.06%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59.37%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858334"/>
              </p:ext>
            </p:extLst>
          </p:nvPr>
        </p:nvGraphicFramePr>
        <p:xfrm>
          <a:off x="539552" y="4005064"/>
          <a:ext cx="4068453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151"/>
                <a:gridCol w="1356151"/>
                <a:gridCol w="1356151"/>
              </a:tblGrid>
              <a:tr h="1150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Market Claims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Transformations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Buyer Protection</a:t>
                      </a:r>
                    </a:p>
                  </a:txBody>
                  <a:tcPr horzOverflow="overflow"/>
                </a:tc>
              </a:tr>
              <a:tr h="65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25.86%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15.32%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1.77%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32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PG presentation template.pot">
  <a:themeElements>
    <a:clrScheme name="SMPG presentation template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MPG presentation templat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MPG presentation templat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PG presentation templat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PG presentation templat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Office\Templates\SMPG\SMPG presentation template.pot</Template>
  <TotalTime>2720</TotalTime>
  <Words>543</Words>
  <Application>Microsoft Office PowerPoint</Application>
  <PresentationFormat>On-screen Show (4:3)</PresentationFormat>
  <Paragraphs>103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SMPG presentation template.pot</vt:lpstr>
      <vt:lpstr>CAJWG &amp; JWGGM SMPG Meeting Christine Strandberg - Frankfurt, 23.04.2013</vt:lpstr>
      <vt:lpstr>CAJWG standards</vt:lpstr>
      <vt:lpstr>CAJWG standards, cont.</vt:lpstr>
      <vt:lpstr>Sample event timeline</vt:lpstr>
      <vt:lpstr>JWGGM standards</vt:lpstr>
      <vt:lpstr>JWGGM standards, cont.</vt:lpstr>
      <vt:lpstr>Timeline general meeting</vt:lpstr>
      <vt:lpstr>Market implementation</vt:lpstr>
      <vt:lpstr>Compliance rate autumn 2012</vt:lpstr>
      <vt:lpstr>QUESTIONS</vt:lpstr>
    </vt:vector>
  </TitlesOfParts>
  <Company>SWIFT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SWIFT</dc:creator>
  <cp:lastModifiedBy>LITTRE Jacques</cp:lastModifiedBy>
  <cp:revision>101</cp:revision>
  <dcterms:created xsi:type="dcterms:W3CDTF">2004-03-19T13:34:33Z</dcterms:created>
  <dcterms:modified xsi:type="dcterms:W3CDTF">2013-04-29T07:14:33Z</dcterms:modified>
</cp:coreProperties>
</file>