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54"/>
  </p:notesMasterIdLst>
  <p:handoutMasterIdLst>
    <p:handoutMasterId r:id="rId55"/>
  </p:handoutMasterIdLst>
  <p:sldIdLst>
    <p:sldId id="320" r:id="rId3"/>
    <p:sldId id="466" r:id="rId4"/>
    <p:sldId id="484" r:id="rId5"/>
    <p:sldId id="467" r:id="rId6"/>
    <p:sldId id="476" r:id="rId7"/>
    <p:sldId id="513" r:id="rId8"/>
    <p:sldId id="514" r:id="rId9"/>
    <p:sldId id="515" r:id="rId10"/>
    <p:sldId id="516" r:id="rId11"/>
    <p:sldId id="517" r:id="rId12"/>
    <p:sldId id="518" r:id="rId13"/>
    <p:sldId id="468" r:id="rId14"/>
    <p:sldId id="477" r:id="rId15"/>
    <p:sldId id="478" r:id="rId16"/>
    <p:sldId id="479" r:id="rId17"/>
    <p:sldId id="473" r:id="rId18"/>
    <p:sldId id="474" r:id="rId19"/>
    <p:sldId id="475" r:id="rId20"/>
    <p:sldId id="471" r:id="rId21"/>
    <p:sldId id="472" r:id="rId22"/>
    <p:sldId id="470" r:id="rId23"/>
    <p:sldId id="483" r:id="rId24"/>
    <p:sldId id="480" r:id="rId25"/>
    <p:sldId id="481" r:id="rId26"/>
    <p:sldId id="511" r:id="rId27"/>
    <p:sldId id="482" r:id="rId28"/>
    <p:sldId id="500" r:id="rId29"/>
    <p:sldId id="485" r:id="rId30"/>
    <p:sldId id="487" r:id="rId31"/>
    <p:sldId id="497" r:id="rId32"/>
    <p:sldId id="498" r:id="rId33"/>
    <p:sldId id="499" r:id="rId34"/>
    <p:sldId id="496" r:id="rId35"/>
    <p:sldId id="493" r:id="rId36"/>
    <p:sldId id="490" r:id="rId37"/>
    <p:sldId id="491" r:id="rId38"/>
    <p:sldId id="492" r:id="rId39"/>
    <p:sldId id="512" r:id="rId40"/>
    <p:sldId id="494" r:id="rId41"/>
    <p:sldId id="505" r:id="rId42"/>
    <p:sldId id="495" r:id="rId43"/>
    <p:sldId id="501" r:id="rId44"/>
    <p:sldId id="502" r:id="rId45"/>
    <p:sldId id="503" r:id="rId46"/>
    <p:sldId id="504" r:id="rId47"/>
    <p:sldId id="507" r:id="rId48"/>
    <p:sldId id="508" r:id="rId49"/>
    <p:sldId id="488" r:id="rId50"/>
    <p:sldId id="509" r:id="rId51"/>
    <p:sldId id="510" r:id="rId52"/>
    <p:sldId id="486" r:id="rId53"/>
  </p:sldIdLst>
  <p:sldSz cx="9144000" cy="6858000" type="screen4x3"/>
  <p:notesSz cx="6735763" cy="9866313"/>
  <p:defaultTextStyle>
    <a:defPPr>
      <a:defRPr lang="en-US"/>
    </a:defPPr>
    <a:lvl1pPr algn="l" rtl="0" fontAlgn="base">
      <a:spcBef>
        <a:spcPct val="0"/>
      </a:spcBef>
      <a:spcAft>
        <a:spcPct val="0"/>
      </a:spcAft>
      <a:defRPr kumimoji="1" sz="36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36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36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36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36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36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36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36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3600"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CCECFF"/>
    <a:srgbClr val="9DCEFF"/>
    <a:srgbClr val="79BCFF"/>
    <a:srgbClr val="6666FF"/>
    <a:srgbClr val="6B8EFF"/>
    <a:srgbClr val="FF66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08" autoAdjust="0"/>
    <p:restoredTop sz="92972" autoAdjust="0"/>
  </p:normalViewPr>
  <p:slideViewPr>
    <p:cSldViewPr>
      <p:cViewPr>
        <p:scale>
          <a:sx n="98" d="100"/>
          <a:sy n="98" d="100"/>
        </p:scale>
        <p:origin x="-72" y="12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6"/>
      </p:cViewPr>
      <p:guideLst>
        <p:guide orient="horz" pos="3108"/>
        <p:guide pos="2122"/>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19413" cy="493713"/>
          </a:xfrm>
          <a:prstGeom prst="rect">
            <a:avLst/>
          </a:prstGeom>
          <a:noFill/>
          <a:ln w="9525">
            <a:noFill/>
            <a:miter lim="800000"/>
            <a:headEnd/>
            <a:tailEnd/>
          </a:ln>
        </p:spPr>
        <p:txBody>
          <a:bodyPr vert="horz" wrap="square" lIns="90901" tIns="45450" rIns="90901" bIns="45450" numCol="1" anchor="t" anchorCtr="0" compatLnSpc="1">
            <a:prstTxWarp prst="textNoShape">
              <a:avLst/>
            </a:prstTxWarp>
          </a:bodyPr>
          <a:lstStyle>
            <a:lvl1pPr defTabSz="909638" eaLnBrk="0" hangingPunct="0">
              <a:defRPr kumimoji="0" sz="1200"/>
            </a:lvl1pPr>
          </a:lstStyle>
          <a:p>
            <a:endParaRPr lang="en-GB" altLang="ja-JP"/>
          </a:p>
        </p:txBody>
      </p:sp>
      <p:sp>
        <p:nvSpPr>
          <p:cNvPr id="3" name="Date Placeholder 2"/>
          <p:cNvSpPr>
            <a:spLocks noGrp="1"/>
          </p:cNvSpPr>
          <p:nvPr>
            <p:ph type="dt" sz="quarter" idx="1"/>
          </p:nvPr>
        </p:nvSpPr>
        <p:spPr bwMode="auto">
          <a:xfrm>
            <a:off x="3814763" y="0"/>
            <a:ext cx="2919412" cy="493713"/>
          </a:xfrm>
          <a:prstGeom prst="rect">
            <a:avLst/>
          </a:prstGeom>
          <a:noFill/>
          <a:ln w="9525">
            <a:noFill/>
            <a:miter lim="800000"/>
            <a:headEnd/>
            <a:tailEnd/>
          </a:ln>
        </p:spPr>
        <p:txBody>
          <a:bodyPr vert="horz" wrap="square" lIns="90901" tIns="45450" rIns="90901" bIns="45450" numCol="1" anchor="t" anchorCtr="0" compatLnSpc="1">
            <a:prstTxWarp prst="textNoShape">
              <a:avLst/>
            </a:prstTxWarp>
          </a:bodyPr>
          <a:lstStyle>
            <a:lvl1pPr algn="r" defTabSz="909638" eaLnBrk="0" hangingPunct="0">
              <a:defRPr kumimoji="0" sz="1200"/>
            </a:lvl1pPr>
          </a:lstStyle>
          <a:p>
            <a:fld id="{F1F523FB-327F-462D-BC85-6B1FB59CD694}" type="datetimeFigureOut">
              <a:rPr lang="en-US" altLang="ja-JP"/>
              <a:pPr/>
              <a:t>2/25/2013</a:t>
            </a:fld>
            <a:endParaRPr lang="en-GB" altLang="ja-JP"/>
          </a:p>
        </p:txBody>
      </p:sp>
      <p:sp>
        <p:nvSpPr>
          <p:cNvPr id="4" name="Footer Placeholder 3"/>
          <p:cNvSpPr>
            <a:spLocks noGrp="1"/>
          </p:cNvSpPr>
          <p:nvPr>
            <p:ph type="ftr" sz="quarter" idx="2"/>
          </p:nvPr>
        </p:nvSpPr>
        <p:spPr bwMode="auto">
          <a:xfrm>
            <a:off x="0" y="9371013"/>
            <a:ext cx="2919413" cy="493712"/>
          </a:xfrm>
          <a:prstGeom prst="rect">
            <a:avLst/>
          </a:prstGeom>
          <a:noFill/>
          <a:ln w="9525">
            <a:noFill/>
            <a:miter lim="800000"/>
            <a:headEnd/>
            <a:tailEnd/>
          </a:ln>
        </p:spPr>
        <p:txBody>
          <a:bodyPr vert="horz" wrap="square" lIns="90901" tIns="45450" rIns="90901" bIns="45450" numCol="1" anchor="b" anchorCtr="0" compatLnSpc="1">
            <a:prstTxWarp prst="textNoShape">
              <a:avLst/>
            </a:prstTxWarp>
          </a:bodyPr>
          <a:lstStyle>
            <a:lvl1pPr defTabSz="909638" eaLnBrk="0" hangingPunct="0">
              <a:defRPr kumimoji="0" sz="1200"/>
            </a:lvl1pPr>
          </a:lstStyle>
          <a:p>
            <a:endParaRPr lang="en-GB" altLang="ja-JP"/>
          </a:p>
        </p:txBody>
      </p:sp>
      <p:sp>
        <p:nvSpPr>
          <p:cNvPr id="5" name="Slide Number Placeholder 4"/>
          <p:cNvSpPr>
            <a:spLocks noGrp="1"/>
          </p:cNvSpPr>
          <p:nvPr>
            <p:ph type="sldNum" sz="quarter" idx="3"/>
          </p:nvPr>
        </p:nvSpPr>
        <p:spPr bwMode="auto">
          <a:xfrm>
            <a:off x="3814763" y="9371013"/>
            <a:ext cx="2919412" cy="493712"/>
          </a:xfrm>
          <a:prstGeom prst="rect">
            <a:avLst/>
          </a:prstGeom>
          <a:noFill/>
          <a:ln w="9525">
            <a:noFill/>
            <a:miter lim="800000"/>
            <a:headEnd/>
            <a:tailEnd/>
          </a:ln>
        </p:spPr>
        <p:txBody>
          <a:bodyPr vert="horz" wrap="square" lIns="90901" tIns="45450" rIns="90901" bIns="45450" numCol="1" anchor="b" anchorCtr="0" compatLnSpc="1">
            <a:prstTxWarp prst="textNoShape">
              <a:avLst/>
            </a:prstTxWarp>
          </a:bodyPr>
          <a:lstStyle>
            <a:lvl1pPr algn="r" defTabSz="909638" eaLnBrk="0" hangingPunct="0">
              <a:defRPr kumimoji="0" sz="1200"/>
            </a:lvl1pPr>
          </a:lstStyle>
          <a:p>
            <a:fld id="{ED9CE306-74CB-4F6F-9D97-59CEC05CAB25}" type="slidenum">
              <a:rPr lang="en-GB" altLang="ja-JP"/>
              <a:pPr/>
              <a:t>‹#›</a:t>
            </a:fld>
            <a:endParaRPr lang="en-GB" altLang="ja-JP"/>
          </a:p>
        </p:txBody>
      </p:sp>
    </p:spTree>
    <p:extLst>
      <p:ext uri="{BB962C8B-B14F-4D97-AF65-F5344CB8AC3E}">
        <p14:creationId xmlns:p14="http://schemas.microsoft.com/office/powerpoint/2010/main" val="3011142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19413" cy="493713"/>
          </a:xfrm>
          <a:prstGeom prst="rect">
            <a:avLst/>
          </a:prstGeom>
          <a:noFill/>
          <a:ln w="9525">
            <a:noFill/>
            <a:miter lim="800000"/>
            <a:headEnd/>
            <a:tailEnd/>
          </a:ln>
        </p:spPr>
        <p:txBody>
          <a:bodyPr vert="horz" wrap="square" lIns="90901" tIns="45450" rIns="90901" bIns="45450" numCol="1" anchor="t" anchorCtr="0" compatLnSpc="1">
            <a:prstTxWarp prst="textNoShape">
              <a:avLst/>
            </a:prstTxWarp>
          </a:bodyPr>
          <a:lstStyle>
            <a:lvl1pPr defTabSz="909638" eaLnBrk="0" hangingPunct="0">
              <a:defRPr kumimoji="0" sz="1200"/>
            </a:lvl1pPr>
          </a:lstStyle>
          <a:p>
            <a:endParaRPr lang="en-US" altLang="ja-JP"/>
          </a:p>
        </p:txBody>
      </p:sp>
      <p:sp>
        <p:nvSpPr>
          <p:cNvPr id="14339" name="Rectangle 3"/>
          <p:cNvSpPr>
            <a:spLocks noGrp="1" noChangeArrowheads="1"/>
          </p:cNvSpPr>
          <p:nvPr>
            <p:ph type="dt" idx="1"/>
          </p:nvPr>
        </p:nvSpPr>
        <p:spPr bwMode="auto">
          <a:xfrm>
            <a:off x="3816350" y="0"/>
            <a:ext cx="2919413" cy="493713"/>
          </a:xfrm>
          <a:prstGeom prst="rect">
            <a:avLst/>
          </a:prstGeom>
          <a:noFill/>
          <a:ln w="9525">
            <a:noFill/>
            <a:miter lim="800000"/>
            <a:headEnd/>
            <a:tailEnd/>
          </a:ln>
        </p:spPr>
        <p:txBody>
          <a:bodyPr vert="horz" wrap="square" lIns="90901" tIns="45450" rIns="90901" bIns="45450" numCol="1" anchor="t" anchorCtr="0" compatLnSpc="1">
            <a:prstTxWarp prst="textNoShape">
              <a:avLst/>
            </a:prstTxWarp>
          </a:bodyPr>
          <a:lstStyle>
            <a:lvl1pPr algn="r" defTabSz="909638" eaLnBrk="0" hangingPunct="0">
              <a:defRPr kumimoji="0" sz="1200"/>
            </a:lvl1pPr>
          </a:lstStyle>
          <a:p>
            <a:endParaRPr lang="en-US" altLang="ja-JP"/>
          </a:p>
        </p:txBody>
      </p:sp>
      <p:sp>
        <p:nvSpPr>
          <p:cNvPr id="13316"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p:spPr>
        <p:txBody>
          <a:bodyPr vert="horz" wrap="square" lIns="90901" tIns="45450" rIns="90901" bIns="45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9372600"/>
            <a:ext cx="2919413" cy="493713"/>
          </a:xfrm>
          <a:prstGeom prst="rect">
            <a:avLst/>
          </a:prstGeom>
          <a:noFill/>
          <a:ln w="9525">
            <a:noFill/>
            <a:miter lim="800000"/>
            <a:headEnd/>
            <a:tailEnd/>
          </a:ln>
        </p:spPr>
        <p:txBody>
          <a:bodyPr vert="horz" wrap="square" lIns="90901" tIns="45450" rIns="90901" bIns="45450" numCol="1" anchor="b" anchorCtr="0" compatLnSpc="1">
            <a:prstTxWarp prst="textNoShape">
              <a:avLst/>
            </a:prstTxWarp>
          </a:bodyPr>
          <a:lstStyle>
            <a:lvl1pPr defTabSz="909638" eaLnBrk="0" hangingPunct="0">
              <a:defRPr kumimoji="0" sz="1200"/>
            </a:lvl1pPr>
          </a:lstStyle>
          <a:p>
            <a:endParaRPr lang="en-US" altLang="ja-JP"/>
          </a:p>
        </p:txBody>
      </p:sp>
      <p:sp>
        <p:nvSpPr>
          <p:cNvPr id="14343" name="Rectangle 7"/>
          <p:cNvSpPr>
            <a:spLocks noGrp="1" noChangeArrowheads="1"/>
          </p:cNvSpPr>
          <p:nvPr>
            <p:ph type="sldNum" sz="quarter" idx="5"/>
          </p:nvPr>
        </p:nvSpPr>
        <p:spPr bwMode="auto">
          <a:xfrm>
            <a:off x="3816350" y="9372600"/>
            <a:ext cx="2919413" cy="493713"/>
          </a:xfrm>
          <a:prstGeom prst="rect">
            <a:avLst/>
          </a:prstGeom>
          <a:noFill/>
          <a:ln w="9525">
            <a:noFill/>
            <a:miter lim="800000"/>
            <a:headEnd/>
            <a:tailEnd/>
          </a:ln>
        </p:spPr>
        <p:txBody>
          <a:bodyPr vert="horz" wrap="square" lIns="90901" tIns="45450" rIns="90901" bIns="45450" numCol="1" anchor="b" anchorCtr="0" compatLnSpc="1">
            <a:prstTxWarp prst="textNoShape">
              <a:avLst/>
            </a:prstTxWarp>
          </a:bodyPr>
          <a:lstStyle>
            <a:lvl1pPr algn="r" defTabSz="909638" eaLnBrk="0" hangingPunct="0">
              <a:defRPr kumimoji="0" sz="1200"/>
            </a:lvl1pPr>
          </a:lstStyle>
          <a:p>
            <a:fld id="{7F733570-CDBB-4690-B772-3F319157CEE9}" type="slidenum">
              <a:rPr lang="en-US" altLang="ja-JP"/>
              <a:pPr/>
              <a:t>‹#›</a:t>
            </a:fld>
            <a:endParaRPr lang="en-US" altLang="ja-JP"/>
          </a:p>
        </p:txBody>
      </p:sp>
    </p:spTree>
    <p:extLst>
      <p:ext uri="{BB962C8B-B14F-4D97-AF65-F5344CB8AC3E}">
        <p14:creationId xmlns:p14="http://schemas.microsoft.com/office/powerpoint/2010/main" val="3603105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A8599A67-4093-48DB-B6BB-7C664872404C}" type="slidenum">
              <a:rPr lang="en-US" altLang="ja-JP"/>
              <a:pPr/>
              <a:t>1</a:t>
            </a:fld>
            <a:endParaRPr lang="en-US" altLang="ja-JP"/>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de-DE"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p:txBody>
          <a:bodyPr/>
          <a:lstStyle/>
          <a:p>
            <a:endParaRPr lang="en-GB" altLang="ja-JP" smtClean="0"/>
          </a:p>
        </p:txBody>
      </p:sp>
      <p:sp>
        <p:nvSpPr>
          <p:cNvPr id="32771" name="Slide Number Placeholder 3"/>
          <p:cNvSpPr>
            <a:spLocks noGrp="1"/>
          </p:cNvSpPr>
          <p:nvPr>
            <p:ph type="sldNum" sz="quarter" idx="5"/>
          </p:nvPr>
        </p:nvSpPr>
        <p:spPr>
          <a:noFill/>
        </p:spPr>
        <p:txBody>
          <a:bodyPr/>
          <a:lstStyle/>
          <a:p>
            <a:fld id="{FD852D85-4C44-422F-8B4C-43E9F07A5F0B}" type="slidenum">
              <a:rPr lang="en-US" altLang="ja-JP"/>
              <a:pPr/>
              <a:t>26</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9904" indent="-284578" eaLnBrk="0" hangingPunct="0">
              <a:defRPr>
                <a:solidFill>
                  <a:schemeClr val="tx1"/>
                </a:solidFill>
                <a:latin typeface="Arial" charset="0"/>
              </a:defRPr>
            </a:lvl2pPr>
            <a:lvl3pPr marL="1138314" indent="-227663" eaLnBrk="0" hangingPunct="0">
              <a:defRPr>
                <a:solidFill>
                  <a:schemeClr val="tx1"/>
                </a:solidFill>
                <a:latin typeface="Arial" charset="0"/>
              </a:defRPr>
            </a:lvl3pPr>
            <a:lvl4pPr marL="1593639" indent="-227663" eaLnBrk="0" hangingPunct="0">
              <a:defRPr>
                <a:solidFill>
                  <a:schemeClr val="tx1"/>
                </a:solidFill>
                <a:latin typeface="Arial" charset="0"/>
              </a:defRPr>
            </a:lvl4pPr>
            <a:lvl5pPr marL="2048965" indent="-227663" eaLnBrk="0" hangingPunct="0">
              <a:defRPr>
                <a:solidFill>
                  <a:schemeClr val="tx1"/>
                </a:solidFill>
                <a:latin typeface="Arial" charset="0"/>
              </a:defRPr>
            </a:lvl5pPr>
            <a:lvl6pPr marL="2504290" indent="-227663" eaLnBrk="0" fontAlgn="base" hangingPunct="0">
              <a:spcBef>
                <a:spcPct val="0"/>
              </a:spcBef>
              <a:spcAft>
                <a:spcPct val="0"/>
              </a:spcAft>
              <a:defRPr>
                <a:solidFill>
                  <a:schemeClr val="tx1"/>
                </a:solidFill>
                <a:latin typeface="Arial" charset="0"/>
              </a:defRPr>
            </a:lvl6pPr>
            <a:lvl7pPr marL="2959616" indent="-227663" eaLnBrk="0" fontAlgn="base" hangingPunct="0">
              <a:spcBef>
                <a:spcPct val="0"/>
              </a:spcBef>
              <a:spcAft>
                <a:spcPct val="0"/>
              </a:spcAft>
              <a:defRPr>
                <a:solidFill>
                  <a:schemeClr val="tx1"/>
                </a:solidFill>
                <a:latin typeface="Arial" charset="0"/>
              </a:defRPr>
            </a:lvl7pPr>
            <a:lvl8pPr marL="3414941" indent="-227663" eaLnBrk="0" fontAlgn="base" hangingPunct="0">
              <a:spcBef>
                <a:spcPct val="0"/>
              </a:spcBef>
              <a:spcAft>
                <a:spcPct val="0"/>
              </a:spcAft>
              <a:defRPr>
                <a:solidFill>
                  <a:schemeClr val="tx1"/>
                </a:solidFill>
                <a:latin typeface="Arial" charset="0"/>
              </a:defRPr>
            </a:lvl8pPr>
            <a:lvl9pPr marL="3870267" indent="-227663" eaLnBrk="0" fontAlgn="base" hangingPunct="0">
              <a:spcBef>
                <a:spcPct val="0"/>
              </a:spcBef>
              <a:spcAft>
                <a:spcPct val="0"/>
              </a:spcAft>
              <a:defRPr>
                <a:solidFill>
                  <a:schemeClr val="tx1"/>
                </a:solidFill>
                <a:latin typeface="Arial" charset="0"/>
              </a:defRPr>
            </a:lvl9pPr>
          </a:lstStyle>
          <a:p>
            <a:pPr eaLnBrk="1" hangingPunct="1"/>
            <a:fld id="{E9E9E434-7822-4F64-BDF4-CD9CF351FF96}" type="slidenum">
              <a:rPr lang="en-SG">
                <a:solidFill>
                  <a:prstClr val="black"/>
                </a:solidFill>
              </a:rPr>
              <a:pPr eaLnBrk="1" hangingPunct="1"/>
              <a:t>7</a:t>
            </a:fld>
            <a:endParaRPr lang="en-SG">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9904" indent="-284578" eaLnBrk="0" hangingPunct="0">
              <a:defRPr>
                <a:solidFill>
                  <a:schemeClr val="tx1"/>
                </a:solidFill>
                <a:latin typeface="Arial" charset="0"/>
              </a:defRPr>
            </a:lvl2pPr>
            <a:lvl3pPr marL="1138314" indent="-227663" eaLnBrk="0" hangingPunct="0">
              <a:defRPr>
                <a:solidFill>
                  <a:schemeClr val="tx1"/>
                </a:solidFill>
                <a:latin typeface="Arial" charset="0"/>
              </a:defRPr>
            </a:lvl3pPr>
            <a:lvl4pPr marL="1593639" indent="-227663" eaLnBrk="0" hangingPunct="0">
              <a:defRPr>
                <a:solidFill>
                  <a:schemeClr val="tx1"/>
                </a:solidFill>
                <a:latin typeface="Arial" charset="0"/>
              </a:defRPr>
            </a:lvl4pPr>
            <a:lvl5pPr marL="2048965" indent="-227663" eaLnBrk="0" hangingPunct="0">
              <a:defRPr>
                <a:solidFill>
                  <a:schemeClr val="tx1"/>
                </a:solidFill>
                <a:latin typeface="Arial" charset="0"/>
              </a:defRPr>
            </a:lvl5pPr>
            <a:lvl6pPr marL="2504290" indent="-227663" eaLnBrk="0" fontAlgn="base" hangingPunct="0">
              <a:spcBef>
                <a:spcPct val="0"/>
              </a:spcBef>
              <a:spcAft>
                <a:spcPct val="0"/>
              </a:spcAft>
              <a:defRPr>
                <a:solidFill>
                  <a:schemeClr val="tx1"/>
                </a:solidFill>
                <a:latin typeface="Arial" charset="0"/>
              </a:defRPr>
            </a:lvl6pPr>
            <a:lvl7pPr marL="2959616" indent="-227663" eaLnBrk="0" fontAlgn="base" hangingPunct="0">
              <a:spcBef>
                <a:spcPct val="0"/>
              </a:spcBef>
              <a:spcAft>
                <a:spcPct val="0"/>
              </a:spcAft>
              <a:defRPr>
                <a:solidFill>
                  <a:schemeClr val="tx1"/>
                </a:solidFill>
                <a:latin typeface="Arial" charset="0"/>
              </a:defRPr>
            </a:lvl7pPr>
            <a:lvl8pPr marL="3414941" indent="-227663" eaLnBrk="0" fontAlgn="base" hangingPunct="0">
              <a:spcBef>
                <a:spcPct val="0"/>
              </a:spcBef>
              <a:spcAft>
                <a:spcPct val="0"/>
              </a:spcAft>
              <a:defRPr>
                <a:solidFill>
                  <a:schemeClr val="tx1"/>
                </a:solidFill>
                <a:latin typeface="Arial" charset="0"/>
              </a:defRPr>
            </a:lvl8pPr>
            <a:lvl9pPr marL="3870267" indent="-227663" eaLnBrk="0" fontAlgn="base" hangingPunct="0">
              <a:spcBef>
                <a:spcPct val="0"/>
              </a:spcBef>
              <a:spcAft>
                <a:spcPct val="0"/>
              </a:spcAft>
              <a:defRPr>
                <a:solidFill>
                  <a:schemeClr val="tx1"/>
                </a:solidFill>
                <a:latin typeface="Arial" charset="0"/>
              </a:defRPr>
            </a:lvl9pPr>
          </a:lstStyle>
          <a:p>
            <a:pPr eaLnBrk="1" hangingPunct="1"/>
            <a:fld id="{9A11E50C-1F9C-480A-B7C6-2FE2C81B00E4}" type="slidenum">
              <a:rPr lang="en-SG">
                <a:solidFill>
                  <a:prstClr val="black"/>
                </a:solidFill>
              </a:rPr>
              <a:pPr eaLnBrk="1" hangingPunct="1"/>
              <a:t>8</a:t>
            </a:fld>
            <a:endParaRPr lang="en-SG">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SG"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39904" indent="-284578" eaLnBrk="0" hangingPunct="0">
              <a:defRPr>
                <a:solidFill>
                  <a:schemeClr val="tx1"/>
                </a:solidFill>
                <a:latin typeface="Arial" charset="0"/>
              </a:defRPr>
            </a:lvl2pPr>
            <a:lvl3pPr marL="1138314" indent="-227663" eaLnBrk="0" hangingPunct="0">
              <a:defRPr>
                <a:solidFill>
                  <a:schemeClr val="tx1"/>
                </a:solidFill>
                <a:latin typeface="Arial" charset="0"/>
              </a:defRPr>
            </a:lvl3pPr>
            <a:lvl4pPr marL="1593639" indent="-227663" eaLnBrk="0" hangingPunct="0">
              <a:defRPr>
                <a:solidFill>
                  <a:schemeClr val="tx1"/>
                </a:solidFill>
                <a:latin typeface="Arial" charset="0"/>
              </a:defRPr>
            </a:lvl4pPr>
            <a:lvl5pPr marL="2048965" indent="-227663" eaLnBrk="0" hangingPunct="0">
              <a:defRPr>
                <a:solidFill>
                  <a:schemeClr val="tx1"/>
                </a:solidFill>
                <a:latin typeface="Arial" charset="0"/>
              </a:defRPr>
            </a:lvl5pPr>
            <a:lvl6pPr marL="2504290" indent="-227663" eaLnBrk="0" fontAlgn="base" hangingPunct="0">
              <a:spcBef>
                <a:spcPct val="0"/>
              </a:spcBef>
              <a:spcAft>
                <a:spcPct val="0"/>
              </a:spcAft>
              <a:defRPr>
                <a:solidFill>
                  <a:schemeClr val="tx1"/>
                </a:solidFill>
                <a:latin typeface="Arial" charset="0"/>
              </a:defRPr>
            </a:lvl6pPr>
            <a:lvl7pPr marL="2959616" indent="-227663" eaLnBrk="0" fontAlgn="base" hangingPunct="0">
              <a:spcBef>
                <a:spcPct val="0"/>
              </a:spcBef>
              <a:spcAft>
                <a:spcPct val="0"/>
              </a:spcAft>
              <a:defRPr>
                <a:solidFill>
                  <a:schemeClr val="tx1"/>
                </a:solidFill>
                <a:latin typeface="Arial" charset="0"/>
              </a:defRPr>
            </a:lvl7pPr>
            <a:lvl8pPr marL="3414941" indent="-227663" eaLnBrk="0" fontAlgn="base" hangingPunct="0">
              <a:spcBef>
                <a:spcPct val="0"/>
              </a:spcBef>
              <a:spcAft>
                <a:spcPct val="0"/>
              </a:spcAft>
              <a:defRPr>
                <a:solidFill>
                  <a:schemeClr val="tx1"/>
                </a:solidFill>
                <a:latin typeface="Arial" charset="0"/>
              </a:defRPr>
            </a:lvl8pPr>
            <a:lvl9pPr marL="3870267" indent="-227663" eaLnBrk="0" fontAlgn="base" hangingPunct="0">
              <a:spcBef>
                <a:spcPct val="0"/>
              </a:spcBef>
              <a:spcAft>
                <a:spcPct val="0"/>
              </a:spcAft>
              <a:defRPr>
                <a:solidFill>
                  <a:schemeClr val="tx1"/>
                </a:solidFill>
                <a:latin typeface="Arial" charset="0"/>
              </a:defRPr>
            </a:lvl9pPr>
          </a:lstStyle>
          <a:p>
            <a:pPr eaLnBrk="1" hangingPunct="1"/>
            <a:fld id="{9E9619E5-7EC6-4770-81CC-3EBCEB0B964D}" type="slidenum">
              <a:rPr lang="en-SG">
                <a:solidFill>
                  <a:prstClr val="black"/>
                </a:solidFill>
              </a:rPr>
              <a:pPr eaLnBrk="1" hangingPunct="1"/>
              <a:t>9</a:t>
            </a:fld>
            <a:endParaRPr lang="en-SG">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2"/>
          <p:cNvSpPr>
            <a:spLocks noGrp="1"/>
          </p:cNvSpPr>
          <p:nvPr>
            <p:ph type="body" idx="1"/>
          </p:nvPr>
        </p:nvSpPr>
        <p:spPr/>
        <p:txBody>
          <a:bodyPr/>
          <a:lstStyle/>
          <a:p>
            <a:endParaRPr lang="en-GB" altLang="ja-JP" smtClean="0"/>
          </a:p>
        </p:txBody>
      </p:sp>
      <p:sp>
        <p:nvSpPr>
          <p:cNvPr id="20483" name="Slide Number Placeholder 3"/>
          <p:cNvSpPr>
            <a:spLocks noGrp="1"/>
          </p:cNvSpPr>
          <p:nvPr>
            <p:ph type="sldNum" sz="quarter" idx="5"/>
          </p:nvPr>
        </p:nvSpPr>
        <p:spPr>
          <a:noFill/>
        </p:spPr>
        <p:txBody>
          <a:bodyPr/>
          <a:lstStyle/>
          <a:p>
            <a:fld id="{EC237BE8-FE59-4D98-8A8E-934E7D7EE9B3}" type="slidenum">
              <a:rPr lang="en-US" altLang="ja-JP"/>
              <a:pPr/>
              <a:t>13</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p:txBody>
          <a:bodyPr/>
          <a:lstStyle/>
          <a:p>
            <a:endParaRPr lang="en-GB" altLang="ja-JP" smtClean="0"/>
          </a:p>
        </p:txBody>
      </p:sp>
      <p:sp>
        <p:nvSpPr>
          <p:cNvPr id="22531" name="Slide Number Placeholder 3"/>
          <p:cNvSpPr>
            <a:spLocks noGrp="1"/>
          </p:cNvSpPr>
          <p:nvPr>
            <p:ph type="sldNum" sz="quarter" idx="5"/>
          </p:nvPr>
        </p:nvSpPr>
        <p:spPr>
          <a:noFill/>
        </p:spPr>
        <p:txBody>
          <a:bodyPr/>
          <a:lstStyle/>
          <a:p>
            <a:fld id="{FE62D277-4BAA-49F3-B161-BB8A13396BBD}" type="slidenum">
              <a:rPr lang="en-US" altLang="ja-JP"/>
              <a:pPr/>
              <a:t>14</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p:txBody>
          <a:bodyPr/>
          <a:lstStyle/>
          <a:p>
            <a:endParaRPr lang="en-GB" altLang="ja-JP" smtClean="0"/>
          </a:p>
        </p:txBody>
      </p:sp>
      <p:sp>
        <p:nvSpPr>
          <p:cNvPr id="28675" name="Slide Number Placeholder 3"/>
          <p:cNvSpPr>
            <a:spLocks noGrp="1"/>
          </p:cNvSpPr>
          <p:nvPr>
            <p:ph type="sldNum" sz="quarter" idx="5"/>
          </p:nvPr>
        </p:nvSpPr>
        <p:spPr>
          <a:noFill/>
        </p:spPr>
        <p:txBody>
          <a:bodyPr/>
          <a:lstStyle/>
          <a:p>
            <a:fld id="{8BD4ED36-7BE5-4DC1-9A7D-28551CC41AB8}" type="slidenum">
              <a:rPr lang="en-US" altLang="ja-JP"/>
              <a:pPr/>
              <a:t>23</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p:txBody>
          <a:bodyPr/>
          <a:lstStyle/>
          <a:p>
            <a:endParaRPr lang="en-GB" altLang="ja-JP" smtClean="0"/>
          </a:p>
        </p:txBody>
      </p:sp>
      <p:sp>
        <p:nvSpPr>
          <p:cNvPr id="30723" name="Slide Number Placeholder 3"/>
          <p:cNvSpPr>
            <a:spLocks noGrp="1"/>
          </p:cNvSpPr>
          <p:nvPr>
            <p:ph type="sldNum" sz="quarter" idx="5"/>
          </p:nvPr>
        </p:nvSpPr>
        <p:spPr>
          <a:noFill/>
        </p:spPr>
        <p:txBody>
          <a:bodyPr/>
          <a:lstStyle/>
          <a:p>
            <a:fld id="{0FA85E1D-8D48-464F-8EE4-4899C42E6375}" type="slidenum">
              <a:rPr lang="en-US" altLang="ja-JP"/>
              <a:pPr/>
              <a:t>24</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ln/>
        </p:spPr>
      </p:sp>
      <p:sp>
        <p:nvSpPr>
          <p:cNvPr id="30722" name="Notes Placeholder 2"/>
          <p:cNvSpPr>
            <a:spLocks noGrp="1"/>
          </p:cNvSpPr>
          <p:nvPr>
            <p:ph type="body" idx="1"/>
          </p:nvPr>
        </p:nvSpPr>
        <p:spPr/>
        <p:txBody>
          <a:bodyPr/>
          <a:lstStyle/>
          <a:p>
            <a:endParaRPr lang="en-GB" altLang="ja-JP" smtClean="0"/>
          </a:p>
        </p:txBody>
      </p:sp>
      <p:sp>
        <p:nvSpPr>
          <p:cNvPr id="30723" name="Slide Number Placeholder 3"/>
          <p:cNvSpPr>
            <a:spLocks noGrp="1"/>
          </p:cNvSpPr>
          <p:nvPr>
            <p:ph type="sldNum" sz="quarter" idx="5"/>
          </p:nvPr>
        </p:nvSpPr>
        <p:spPr>
          <a:noFill/>
        </p:spPr>
        <p:txBody>
          <a:bodyPr/>
          <a:lstStyle/>
          <a:p>
            <a:fld id="{0FA85E1D-8D48-464F-8EE4-4899C42E6375}" type="slidenum">
              <a:rPr lang="en-US" altLang="ja-JP"/>
              <a:pPr/>
              <a:t>25</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C5BA35C5-8BFC-41EF-89D7-4BCDE244E743}" type="datetime1">
              <a:rPr lang="ja-JP" altLang="en-US"/>
              <a:pPr/>
              <a:t>2013/2/25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41DB595-8CB4-4391-B80C-F1B71AD74B2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C3B57031-D192-4BFB-9CE5-8024965122B8}" type="datetime1">
              <a:rPr lang="ja-JP" altLang="en-US"/>
              <a:pPr/>
              <a:t>2013/2/25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476668C-FB4E-411B-AB97-575C52D058F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EE68C63D-769A-45D3-81C6-FE96E7F10169}" type="datetime1">
              <a:rPr lang="ja-JP" altLang="en-US"/>
              <a:pPr/>
              <a:t>2013/2/25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3AF4CD1-4184-40D4-AA60-A7D456DCEF4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19"/>
          <p:cNvGrpSpPr>
            <a:grpSpLocks/>
          </p:cNvGrpSpPr>
          <p:nvPr/>
        </p:nvGrpSpPr>
        <p:grpSpPr bwMode="auto">
          <a:xfrm>
            <a:off x="0" y="0"/>
            <a:ext cx="9144000" cy="1104900"/>
            <a:chOff x="-1" y="0"/>
            <a:chExt cx="9144001" cy="1105231"/>
          </a:xfrm>
        </p:grpSpPr>
        <p:sp>
          <p:nvSpPr>
            <p:cNvPr id="6" name="Rectangle 18"/>
            <p:cNvSpPr>
              <a:spLocks noChangeArrowheads="1"/>
            </p:cNvSpPr>
            <p:nvPr userDrawn="1"/>
          </p:nvSpPr>
          <p:spPr bwMode="auto">
            <a:xfrm>
              <a:off x="-1" y="0"/>
              <a:ext cx="9144001" cy="1105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0" lang="en-US" sz="1800">
                <a:solidFill>
                  <a:srgbClr val="1C2F67"/>
                </a:solidFill>
                <a:latin typeface="Arial" charset="0"/>
                <a:ea typeface="+mn-ea"/>
              </a:endParaRPr>
            </a:p>
          </p:txBody>
        </p:sp>
        <p:pic>
          <p:nvPicPr>
            <p:cNvPr id="7" name="Picture 13" descr="Title.png"/>
            <p:cNvPicPr>
              <a:picLocks noChangeAspect="1"/>
            </p:cNvPicPr>
            <p:nvPr userDrawn="1"/>
          </p:nvPicPr>
          <p:blipFill>
            <a:blip r:embed="rId2">
              <a:extLst>
                <a:ext uri="{28A0092B-C50C-407E-A947-70E740481C1C}">
                  <a14:useLocalDpi xmlns:a14="http://schemas.microsoft.com/office/drawing/2010/main" val="0"/>
                </a:ext>
              </a:extLst>
            </a:blip>
            <a:srcRect r="10152" b="87701"/>
            <a:stretch>
              <a:fillRect/>
            </a:stretch>
          </p:blipFill>
          <p:spPr bwMode="auto">
            <a:xfrm>
              <a:off x="-1" y="97658"/>
              <a:ext cx="9144001" cy="84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2" descr="Titke-3.png"/>
          <p:cNvPicPr>
            <a:picLocks/>
          </p:cNvPicPr>
          <p:nvPr/>
        </p:nvPicPr>
        <p:blipFill>
          <a:blip r:embed="rId3">
            <a:extLst>
              <a:ext uri="{28A0092B-C50C-407E-A947-70E740481C1C}">
                <a14:useLocalDpi xmlns:a14="http://schemas.microsoft.com/office/drawing/2010/main" val="0"/>
              </a:ext>
            </a:extLst>
          </a:blip>
          <a:srcRect t="15048" r="10295" b="10376"/>
          <a:stretch>
            <a:fillRect/>
          </a:stretch>
        </p:blipFill>
        <p:spPr bwMode="auto">
          <a:xfrm>
            <a:off x="0" y="1101725"/>
            <a:ext cx="91440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3"/>
          <p:cNvSpPr txBox="1">
            <a:spLocks noChangeArrowheads="1"/>
          </p:cNvSpPr>
          <p:nvPr/>
        </p:nvSpPr>
        <p:spPr bwMode="auto">
          <a:xfrm>
            <a:off x="1158875" y="6572250"/>
            <a:ext cx="16652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kumimoji="0" lang="en-US" sz="900">
                <a:solidFill>
                  <a:srgbClr val="FFFFFF"/>
                </a:solidFill>
                <a:ea typeface="+mn-ea"/>
              </a:rPr>
              <a:t>Private and Confidential</a:t>
            </a:r>
            <a:endParaRPr kumimoji="0" lang="en-GB" sz="900">
              <a:solidFill>
                <a:srgbClr val="FFFFFF"/>
              </a:solidFill>
              <a:ea typeface="+mn-ea"/>
            </a:endParaRPr>
          </a:p>
        </p:txBody>
      </p:sp>
      <p:sp>
        <p:nvSpPr>
          <p:cNvPr id="2" name="Title 1"/>
          <p:cNvSpPr>
            <a:spLocks noGrp="1"/>
          </p:cNvSpPr>
          <p:nvPr>
            <p:ph type="ctrTitle"/>
          </p:nvPr>
        </p:nvSpPr>
        <p:spPr>
          <a:xfrm>
            <a:off x="540000" y="1576800"/>
            <a:ext cx="6717600" cy="1528539"/>
          </a:xfrm>
        </p:spPr>
        <p:txBody>
          <a:bodyPr/>
          <a:lstStyle>
            <a:lvl1pPr>
              <a:lnSpc>
                <a:spcPts val="3900"/>
              </a:lnSpc>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540000" y="5341544"/>
            <a:ext cx="4910186" cy="837202"/>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5" name="Text Placeholder 14"/>
          <p:cNvSpPr>
            <a:spLocks noGrp="1"/>
          </p:cNvSpPr>
          <p:nvPr>
            <p:ph type="body" sz="quarter" idx="13"/>
          </p:nvPr>
        </p:nvSpPr>
        <p:spPr>
          <a:xfrm>
            <a:off x="540000" y="3263917"/>
            <a:ext cx="4901133" cy="864463"/>
          </a:xfrm>
        </p:spPr>
        <p:txBody>
          <a:bodyPr>
            <a:normAutofit/>
          </a:bodyPr>
          <a:lstStyle>
            <a:lvl1pPr marL="0">
              <a:buNone/>
              <a:defRPr sz="2000">
                <a:solidFill>
                  <a:schemeClr val="bg1"/>
                </a:solidFill>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410704225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5"/>
              </a:buClr>
              <a:buSzPct val="90000"/>
              <a:buFont typeface="Arial" pitchFamily="34" charset="0"/>
              <a:buChar char="■"/>
              <a:defRPr sz="1800">
                <a:solidFill>
                  <a:srgbClr val="000000"/>
                </a:solidFill>
              </a:defRPr>
            </a:lvl1pPr>
            <a:lvl2pPr>
              <a:buClr>
                <a:srgbClr val="404545"/>
              </a:buClr>
              <a:buSzPct val="100000"/>
              <a:buFont typeface="Wingdings" pitchFamily="2" charset="2"/>
              <a:buChar char="§"/>
              <a:defRPr>
                <a:solidFill>
                  <a:srgbClr val="454545"/>
                </a:solidFill>
              </a:defRPr>
            </a:lvl2pPr>
            <a:lvl3pPr>
              <a:buClr>
                <a:srgbClr val="404545"/>
              </a:buClr>
              <a:buFont typeface="Arial" pitchFamily="34" charset="0"/>
              <a:buChar char="–"/>
              <a:defRPr>
                <a:solidFill>
                  <a:srgbClr val="454545"/>
                </a:solidFill>
              </a:defRPr>
            </a:lvl3pPr>
            <a:lvl4pPr>
              <a:buClr>
                <a:srgbClr val="8A9292"/>
              </a:buClr>
              <a:defRPr>
                <a:solidFill>
                  <a:srgbClr val="454545"/>
                </a:solidFill>
              </a:defRPr>
            </a:lvl4pPr>
            <a:lvl5pPr>
              <a:buClr>
                <a:srgbClr val="8A9292"/>
              </a:buClr>
              <a:buFont typeface="Arial" pitchFamily="34" charset="0"/>
              <a:buChar char="›"/>
              <a:defRPr>
                <a:solidFill>
                  <a:srgbClr val="45454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4"/>
          <p:cNvSpPr>
            <a:spLocks noGrp="1"/>
          </p:cNvSpPr>
          <p:nvPr>
            <p:ph type="sldNum" sz="quarter" idx="10"/>
          </p:nvPr>
        </p:nvSpPr>
        <p:spPr>
          <a:xfrm>
            <a:off x="280988" y="6621463"/>
            <a:ext cx="306387" cy="198437"/>
          </a:xfrm>
        </p:spPr>
        <p:txBody>
          <a:bodyPr/>
          <a:lstStyle>
            <a:lvl1pPr>
              <a:defRPr/>
            </a:lvl1pPr>
          </a:lstStyle>
          <a:p>
            <a:fld id="{102A099B-88CB-4C71-A33C-82C12A546AE1}" type="slidenum">
              <a:rPr lang="en-GB"/>
              <a:pPr/>
              <a:t>‹#›</a:t>
            </a:fld>
            <a:endParaRPr lang="en-GB">
              <a:solidFill>
                <a:srgbClr val="FFFFFF"/>
              </a:solidFill>
            </a:endParaRPr>
          </a:p>
        </p:txBody>
      </p:sp>
    </p:spTree>
    <p:extLst>
      <p:ext uri="{BB962C8B-B14F-4D97-AF65-F5344CB8AC3E}">
        <p14:creationId xmlns:p14="http://schemas.microsoft.com/office/powerpoint/2010/main" val="1497296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sub heading">
    <p:spTree>
      <p:nvGrpSpPr>
        <p:cNvPr id="1" name=""/>
        <p:cNvGrpSpPr/>
        <p:nvPr/>
      </p:nvGrpSpPr>
      <p:grpSpPr>
        <a:xfrm>
          <a:off x="0" y="0"/>
          <a:ext cx="0" cy="0"/>
          <a:chOff x="0" y="0"/>
          <a:chExt cx="0" cy="0"/>
        </a:xfrm>
      </p:grpSpPr>
      <p:sp>
        <p:nvSpPr>
          <p:cNvPr id="2" name="Title 1"/>
          <p:cNvSpPr>
            <a:spLocks noGrp="1"/>
          </p:cNvSpPr>
          <p:nvPr>
            <p:ph type="title"/>
          </p:nvPr>
        </p:nvSpPr>
        <p:spPr>
          <a:xfrm>
            <a:off x="540000" y="180000"/>
            <a:ext cx="8229600" cy="521336"/>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540000" y="745002"/>
            <a:ext cx="8248893" cy="320319"/>
          </a:xfrm>
        </p:spPr>
        <p:txBody>
          <a:bodyPr/>
          <a:lstStyle>
            <a:lvl1pPr marL="0" indent="0">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0000" y="1260000"/>
            <a:ext cx="8222400" cy="4770000"/>
          </a:xfrm>
        </p:spPr>
        <p:txBody>
          <a:bodyPr/>
          <a:lstStyle>
            <a:lvl1pPr>
              <a:defRPr sz="1800"/>
            </a:lvl1pPr>
            <a:lvl2pPr>
              <a:buSzPct val="100000"/>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7"/>
          <p:cNvSpPr>
            <a:spLocks noGrp="1"/>
          </p:cNvSpPr>
          <p:nvPr>
            <p:ph type="sldNum" sz="quarter" idx="10"/>
          </p:nvPr>
        </p:nvSpPr>
        <p:spPr>
          <a:xfrm>
            <a:off x="280988" y="6621463"/>
            <a:ext cx="284162" cy="198437"/>
          </a:xfrm>
        </p:spPr>
        <p:txBody>
          <a:bodyPr/>
          <a:lstStyle>
            <a:lvl1pPr>
              <a:defRPr/>
            </a:lvl1pPr>
          </a:lstStyle>
          <a:p>
            <a:fld id="{42EBE123-F54A-4653-94FE-751C5FD959B1}" type="slidenum">
              <a:rPr lang="en-GB"/>
              <a:pPr/>
              <a:t>‹#›</a:t>
            </a:fld>
            <a:endParaRPr lang="en-GB">
              <a:solidFill>
                <a:srgbClr val="FFFFFF"/>
              </a:solidFill>
            </a:endParaRPr>
          </a:p>
        </p:txBody>
      </p:sp>
    </p:spTree>
    <p:extLst>
      <p:ext uri="{BB962C8B-B14F-4D97-AF65-F5344CB8AC3E}">
        <p14:creationId xmlns:p14="http://schemas.microsoft.com/office/powerpoint/2010/main" val="560751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smal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550122" y="1260000"/>
            <a:ext cx="6620223" cy="4805822"/>
          </a:xfrm>
        </p:spPr>
        <p:txBody>
          <a:bodyPr/>
          <a:lstStyle>
            <a:lvl1pPr>
              <a:defRPr sz="1400"/>
            </a:lvl1pPr>
            <a:lvl2pPr>
              <a:defRPr sz="1200"/>
            </a:lvl2pPr>
            <a:lvl3pPr>
              <a:defRPr sz="1000"/>
            </a:lvl3pPr>
            <a:lvl4pPr>
              <a:defRPr sz="1000"/>
            </a:lvl4pPr>
            <a:lvl5pP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5"/>
          <p:cNvSpPr>
            <a:spLocks noGrp="1"/>
          </p:cNvSpPr>
          <p:nvPr>
            <p:ph type="sldNum" sz="quarter" idx="10"/>
          </p:nvPr>
        </p:nvSpPr>
        <p:spPr/>
        <p:txBody>
          <a:bodyPr/>
          <a:lstStyle>
            <a:lvl1pPr>
              <a:defRPr/>
            </a:lvl1pPr>
          </a:lstStyle>
          <a:p>
            <a:fld id="{4087C897-E18A-4599-B478-C1BCD2C0E946}" type="slidenum">
              <a:rPr lang="en-GB"/>
              <a:pPr/>
              <a:t>‹#›</a:t>
            </a:fld>
            <a:endParaRPr lang="en-GB"/>
          </a:p>
        </p:txBody>
      </p:sp>
    </p:spTree>
    <p:extLst>
      <p:ext uri="{BB962C8B-B14F-4D97-AF65-F5344CB8AC3E}">
        <p14:creationId xmlns:p14="http://schemas.microsoft.com/office/powerpoint/2010/main" val="1715546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0"/>
            <a:ext cx="9144000" cy="1687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0" lang="en-US" sz="1800">
              <a:solidFill>
                <a:srgbClr val="000000"/>
              </a:solidFill>
              <a:latin typeface="Arial" charset="0"/>
              <a:ea typeface="+mn-ea"/>
            </a:endParaRPr>
          </a:p>
        </p:txBody>
      </p:sp>
      <p:pic>
        <p:nvPicPr>
          <p:cNvPr id="5" name="Picture 9" descr="Divider.png"/>
          <p:cNvPicPr>
            <a:picLocks noChangeAspect="1"/>
          </p:cNvPicPr>
          <p:nvPr/>
        </p:nvPicPr>
        <p:blipFill>
          <a:blip r:embed="rId2">
            <a:extLst>
              <a:ext uri="{28A0092B-C50C-407E-A947-70E740481C1C}">
                <a14:useLocalDpi xmlns:a14="http://schemas.microsoft.com/office/drawing/2010/main" val="0"/>
              </a:ext>
            </a:extLst>
          </a:blip>
          <a:srcRect t="16180"/>
          <a:stretch>
            <a:fillRect/>
          </a:stretch>
        </p:blipFill>
        <p:spPr bwMode="auto">
          <a:xfrm>
            <a:off x="0" y="1109663"/>
            <a:ext cx="9144000" cy="57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6"/>
          <p:cNvSpPr txBox="1">
            <a:spLocks noChangeArrowheads="1"/>
          </p:cNvSpPr>
          <p:nvPr/>
        </p:nvSpPr>
        <p:spPr bwMode="auto">
          <a:xfrm>
            <a:off x="1252538" y="6621463"/>
            <a:ext cx="139223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kumimoji="0" lang="en-US" sz="900">
                <a:solidFill>
                  <a:srgbClr val="FFFFFF"/>
                </a:solidFill>
                <a:ea typeface="+mn-ea"/>
                <a:cs typeface="Arial" charset="0"/>
              </a:rPr>
              <a:t>Private and Confidential</a:t>
            </a:r>
            <a:endParaRPr kumimoji="0" lang="en-GB" sz="900">
              <a:solidFill>
                <a:srgbClr val="FFFFFF"/>
              </a:solidFill>
              <a:ea typeface="+mn-ea"/>
              <a:cs typeface="Arial" charset="0"/>
            </a:endParaRPr>
          </a:p>
        </p:txBody>
      </p:sp>
      <p:pic>
        <p:nvPicPr>
          <p:cNvPr id="7" name="Picture 12" descr="Title.png"/>
          <p:cNvPicPr>
            <a:picLocks noChangeAspect="1"/>
          </p:cNvPicPr>
          <p:nvPr/>
        </p:nvPicPr>
        <p:blipFill>
          <a:blip r:embed="rId3">
            <a:extLst>
              <a:ext uri="{28A0092B-C50C-407E-A947-70E740481C1C}">
                <a14:useLocalDpi xmlns:a14="http://schemas.microsoft.com/office/drawing/2010/main" val="0"/>
              </a:ext>
            </a:extLst>
          </a:blip>
          <a:srcRect r="10152" b="87701"/>
          <a:stretch>
            <a:fillRect/>
          </a:stretch>
        </p:blipFill>
        <p:spPr bwMode="auto">
          <a:xfrm>
            <a:off x="0" y="98425"/>
            <a:ext cx="91440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1576800"/>
            <a:ext cx="6997142" cy="1113134"/>
          </a:xfrm>
        </p:spPr>
        <p:txBody>
          <a:bodyPr/>
          <a:lstStyle>
            <a:lvl1pPr algn="l">
              <a:defRPr sz="3000" b="0" cap="none" baseline="0">
                <a:solidFill>
                  <a:schemeClr val="bg1"/>
                </a:solidFill>
                <a:latin typeface="+mn-lt"/>
              </a:defRPr>
            </a:lvl1pPr>
          </a:lstStyle>
          <a:p>
            <a:r>
              <a:rPr lang="en-US" smtClean="0"/>
              <a:t>Click to edit Master title style</a:t>
            </a:r>
            <a:endParaRPr lang="en-GB" dirty="0"/>
          </a:p>
        </p:txBody>
      </p:sp>
      <p:sp>
        <p:nvSpPr>
          <p:cNvPr id="3" name="Text Placeholder 2"/>
          <p:cNvSpPr>
            <a:spLocks noGrp="1"/>
          </p:cNvSpPr>
          <p:nvPr>
            <p:ph type="body" idx="1"/>
          </p:nvPr>
        </p:nvSpPr>
        <p:spPr>
          <a:xfrm>
            <a:off x="540000" y="2756412"/>
            <a:ext cx="5665491" cy="1500187"/>
          </a:xfrm>
        </p:spPr>
        <p:txBody>
          <a:bodyPr/>
          <a:lstStyle>
            <a:lvl1pPr marL="0" indent="-180975">
              <a:lnSpc>
                <a:spcPts val="2200"/>
              </a:lnSpc>
              <a:spcBef>
                <a:spcPts val="0"/>
              </a:spcBef>
              <a:spcAft>
                <a:spcPts val="0"/>
              </a:spcAft>
              <a:buClr>
                <a:schemeClr val="accent1"/>
              </a:buClr>
              <a:buSzPct val="100000"/>
              <a:buFont typeface="Wingdings 3" pitchFamily="18" charset="2"/>
              <a:buNone/>
              <a:defRPr sz="2000" baseline="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8" name="Slide Number Placeholder 4"/>
          <p:cNvSpPr>
            <a:spLocks noGrp="1"/>
          </p:cNvSpPr>
          <p:nvPr>
            <p:ph type="sldNum" sz="quarter" idx="10"/>
          </p:nvPr>
        </p:nvSpPr>
        <p:spPr>
          <a:xfrm>
            <a:off x="280988" y="6619875"/>
            <a:ext cx="284162" cy="198438"/>
          </a:xfrm>
        </p:spPr>
        <p:txBody>
          <a:bodyPr/>
          <a:lstStyle>
            <a:lvl1pPr>
              <a:defRPr>
                <a:solidFill>
                  <a:srgbClr val="FFFFFF"/>
                </a:solidFill>
              </a:defRPr>
            </a:lvl1pPr>
          </a:lstStyle>
          <a:p>
            <a:fld id="{F15F4491-AE08-452C-B5B4-842C6F1937B9}" type="slidenum">
              <a:rPr lang="en-GB"/>
              <a:pPr/>
              <a:t>‹#›</a:t>
            </a:fld>
            <a:endParaRPr lang="en-GB"/>
          </a:p>
        </p:txBody>
      </p:sp>
    </p:spTree>
    <p:extLst>
      <p:ext uri="{BB962C8B-B14F-4D97-AF65-F5344CB8AC3E}">
        <p14:creationId xmlns:p14="http://schemas.microsoft.com/office/powerpoint/2010/main" val="155036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4" name="Rectangle 24"/>
          <p:cNvSpPr>
            <a:spLocks noChangeArrowheads="1"/>
          </p:cNvSpPr>
          <p:nvPr/>
        </p:nvSpPr>
        <p:spPr bwMode="auto">
          <a:xfrm>
            <a:off x="0" y="0"/>
            <a:ext cx="9144000" cy="1687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0" lang="en-US" sz="1800">
              <a:solidFill>
                <a:srgbClr val="000000"/>
              </a:solidFill>
              <a:latin typeface="Arial" charset="0"/>
              <a:ea typeface="+mn-ea"/>
            </a:endParaRPr>
          </a:p>
        </p:txBody>
      </p:sp>
      <p:pic>
        <p:nvPicPr>
          <p:cNvPr id="5" name="Picture 21" descr="Divider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09663"/>
            <a:ext cx="9144000" cy="57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8"/>
          <p:cNvSpPr>
            <a:spLocks noChangeShapeType="1"/>
          </p:cNvSpPr>
          <p:nvPr/>
        </p:nvSpPr>
        <p:spPr bwMode="auto">
          <a:xfrm>
            <a:off x="4308475" y="1254125"/>
            <a:ext cx="4495800" cy="0"/>
          </a:xfrm>
          <a:prstGeom prst="line">
            <a:avLst/>
          </a:prstGeom>
          <a:noFill/>
          <a:ln w="1270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kumimoji="0" lang="en-GB" sz="1800">
              <a:solidFill>
                <a:srgbClr val="000000"/>
              </a:solidFill>
              <a:latin typeface="Arial" charset="0"/>
              <a:ea typeface="+mn-ea"/>
            </a:endParaRPr>
          </a:p>
        </p:txBody>
      </p:sp>
      <p:sp>
        <p:nvSpPr>
          <p:cNvPr id="7" name="Line 20"/>
          <p:cNvSpPr>
            <a:spLocks noChangeShapeType="1"/>
          </p:cNvSpPr>
          <p:nvPr/>
        </p:nvSpPr>
        <p:spPr bwMode="auto">
          <a:xfrm>
            <a:off x="4308475" y="3490913"/>
            <a:ext cx="4495800" cy="0"/>
          </a:xfrm>
          <a:prstGeom prst="line">
            <a:avLst/>
          </a:prstGeom>
          <a:noFill/>
          <a:ln w="1270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kumimoji="0" lang="en-GB" sz="1800">
              <a:solidFill>
                <a:srgbClr val="000000"/>
              </a:solidFill>
              <a:latin typeface="Arial" charset="0"/>
              <a:ea typeface="+mn-ea"/>
            </a:endParaRPr>
          </a:p>
        </p:txBody>
      </p:sp>
      <p:sp>
        <p:nvSpPr>
          <p:cNvPr id="8" name="Line 24"/>
          <p:cNvSpPr>
            <a:spLocks noChangeShapeType="1"/>
          </p:cNvSpPr>
          <p:nvPr/>
        </p:nvSpPr>
        <p:spPr bwMode="auto">
          <a:xfrm>
            <a:off x="4308475" y="1812925"/>
            <a:ext cx="4495800" cy="0"/>
          </a:xfrm>
          <a:prstGeom prst="line">
            <a:avLst/>
          </a:prstGeom>
          <a:noFill/>
          <a:ln w="1270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kumimoji="0" lang="en-GB" sz="1800">
              <a:solidFill>
                <a:srgbClr val="000000"/>
              </a:solidFill>
              <a:latin typeface="Arial" charset="0"/>
              <a:ea typeface="+mn-ea"/>
            </a:endParaRPr>
          </a:p>
        </p:txBody>
      </p:sp>
      <p:sp>
        <p:nvSpPr>
          <p:cNvPr id="9" name="Line 25"/>
          <p:cNvSpPr>
            <a:spLocks noChangeShapeType="1"/>
          </p:cNvSpPr>
          <p:nvPr/>
        </p:nvSpPr>
        <p:spPr bwMode="auto">
          <a:xfrm>
            <a:off x="4308475" y="2371725"/>
            <a:ext cx="4495800" cy="0"/>
          </a:xfrm>
          <a:prstGeom prst="line">
            <a:avLst/>
          </a:prstGeom>
          <a:noFill/>
          <a:ln w="1270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kumimoji="0" lang="en-GB" sz="1800">
              <a:solidFill>
                <a:srgbClr val="000000"/>
              </a:solidFill>
              <a:latin typeface="Arial" charset="0"/>
              <a:ea typeface="+mn-ea"/>
            </a:endParaRPr>
          </a:p>
        </p:txBody>
      </p:sp>
      <p:sp>
        <p:nvSpPr>
          <p:cNvPr id="10" name="Line 26"/>
          <p:cNvSpPr>
            <a:spLocks noChangeShapeType="1"/>
          </p:cNvSpPr>
          <p:nvPr/>
        </p:nvSpPr>
        <p:spPr bwMode="auto">
          <a:xfrm>
            <a:off x="4308475" y="2930525"/>
            <a:ext cx="4495800" cy="0"/>
          </a:xfrm>
          <a:prstGeom prst="line">
            <a:avLst/>
          </a:prstGeom>
          <a:noFill/>
          <a:ln w="1270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kumimoji="0" lang="en-GB" sz="1800">
              <a:solidFill>
                <a:srgbClr val="000000"/>
              </a:solidFill>
              <a:latin typeface="Arial" charset="0"/>
              <a:ea typeface="+mn-ea"/>
            </a:endParaRPr>
          </a:p>
        </p:txBody>
      </p:sp>
      <p:sp>
        <p:nvSpPr>
          <p:cNvPr id="11" name="Line 20"/>
          <p:cNvSpPr>
            <a:spLocks noChangeShapeType="1"/>
          </p:cNvSpPr>
          <p:nvPr/>
        </p:nvSpPr>
        <p:spPr bwMode="auto">
          <a:xfrm>
            <a:off x="4286250" y="4043363"/>
            <a:ext cx="4495800" cy="0"/>
          </a:xfrm>
          <a:prstGeom prst="line">
            <a:avLst/>
          </a:prstGeom>
          <a:noFill/>
          <a:ln w="12700" cap="rnd">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kumimoji="0" lang="en-GB" sz="1800">
              <a:solidFill>
                <a:srgbClr val="000000"/>
              </a:solidFill>
              <a:latin typeface="Arial" charset="0"/>
              <a:ea typeface="+mn-ea"/>
            </a:endParaRPr>
          </a:p>
        </p:txBody>
      </p:sp>
      <p:sp>
        <p:nvSpPr>
          <p:cNvPr id="12" name="Rectangle 16"/>
          <p:cNvSpPr txBox="1">
            <a:spLocks noChangeArrowheads="1"/>
          </p:cNvSpPr>
          <p:nvPr/>
        </p:nvSpPr>
        <p:spPr bwMode="auto">
          <a:xfrm>
            <a:off x="1252538" y="6621463"/>
            <a:ext cx="139223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kumimoji="0" lang="en-US" sz="900">
                <a:solidFill>
                  <a:srgbClr val="FFFFFF"/>
                </a:solidFill>
                <a:ea typeface="+mn-ea"/>
                <a:cs typeface="Arial" charset="0"/>
              </a:rPr>
              <a:t>Private and Confidential</a:t>
            </a:r>
            <a:endParaRPr kumimoji="0" lang="en-GB" sz="900">
              <a:solidFill>
                <a:srgbClr val="FFFFFF"/>
              </a:solidFill>
              <a:ea typeface="+mn-ea"/>
              <a:cs typeface="Arial" charset="0"/>
            </a:endParaRPr>
          </a:p>
        </p:txBody>
      </p:sp>
      <p:pic>
        <p:nvPicPr>
          <p:cNvPr id="13" name="Picture 22" descr="Title.png"/>
          <p:cNvPicPr>
            <a:picLocks noChangeAspect="1"/>
          </p:cNvPicPr>
          <p:nvPr/>
        </p:nvPicPr>
        <p:blipFill>
          <a:blip r:embed="rId3">
            <a:extLst>
              <a:ext uri="{28A0092B-C50C-407E-A947-70E740481C1C}">
                <a14:useLocalDpi xmlns:a14="http://schemas.microsoft.com/office/drawing/2010/main" val="0"/>
              </a:ext>
            </a:extLst>
          </a:blip>
          <a:srcRect r="10152" b="87701"/>
          <a:stretch>
            <a:fillRect/>
          </a:stretch>
        </p:blipFill>
        <p:spPr bwMode="auto">
          <a:xfrm>
            <a:off x="0" y="98425"/>
            <a:ext cx="91440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40000" y="5097150"/>
            <a:ext cx="7772400" cy="831029"/>
          </a:xfrm>
        </p:spPr>
        <p:txBody>
          <a:bodyPr/>
          <a:lstStyle>
            <a:lvl1pPr algn="l">
              <a:defRPr sz="3000" b="0" cap="none" baseline="0">
                <a:solidFill>
                  <a:schemeClr val="bg1"/>
                </a:solidFill>
                <a:latin typeface="+mn-lt"/>
              </a:defRPr>
            </a:lvl1pPr>
          </a:lstStyle>
          <a:p>
            <a:r>
              <a:rPr lang="en-US" smtClean="0"/>
              <a:t>Click to edit Master title style</a:t>
            </a:r>
            <a:endParaRPr lang="en-GB" dirty="0"/>
          </a:p>
        </p:txBody>
      </p:sp>
      <p:sp>
        <p:nvSpPr>
          <p:cNvPr id="3" name="Text Placeholder 2"/>
          <p:cNvSpPr>
            <a:spLocks noGrp="1"/>
          </p:cNvSpPr>
          <p:nvPr>
            <p:ph type="body" idx="1"/>
          </p:nvPr>
        </p:nvSpPr>
        <p:spPr>
          <a:xfrm>
            <a:off x="4320000" y="1327120"/>
            <a:ext cx="4486649" cy="3289268"/>
          </a:xfrm>
        </p:spPr>
        <p:txBody>
          <a:bodyPr/>
          <a:lstStyle>
            <a:lvl1pPr marL="180975" indent="-180975">
              <a:spcAft>
                <a:spcPts val="1100"/>
              </a:spcAft>
              <a:buClr>
                <a:schemeClr val="bg1"/>
              </a:buClr>
              <a:buSzPct val="120000"/>
              <a:buFont typeface="Wingdings" pitchFamily="2" charset="2"/>
              <a:buChar char="§"/>
              <a:defRPr sz="2000" baseline="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a:p>
            <a:pPr lvl="1"/>
            <a:r>
              <a:rPr lang="en-US" dirty="0" smtClean="0"/>
              <a:t>Second level</a:t>
            </a:r>
          </a:p>
        </p:txBody>
      </p:sp>
      <p:sp>
        <p:nvSpPr>
          <p:cNvPr id="14" name="Slide Number Placeholder 4"/>
          <p:cNvSpPr>
            <a:spLocks noGrp="1"/>
          </p:cNvSpPr>
          <p:nvPr>
            <p:ph type="sldNum" sz="quarter" idx="10"/>
          </p:nvPr>
        </p:nvSpPr>
        <p:spPr>
          <a:xfrm>
            <a:off x="280988" y="6619875"/>
            <a:ext cx="292100" cy="198438"/>
          </a:xfrm>
        </p:spPr>
        <p:txBody>
          <a:bodyPr/>
          <a:lstStyle>
            <a:lvl1pPr>
              <a:defRPr>
                <a:solidFill>
                  <a:srgbClr val="FFFFFF"/>
                </a:solidFill>
              </a:defRPr>
            </a:lvl1pPr>
          </a:lstStyle>
          <a:p>
            <a:fld id="{2DC161FC-2A6C-4DFA-BCF8-AA376CA2DE14}" type="slidenum">
              <a:rPr lang="en-GB"/>
              <a:pPr/>
              <a:t>‹#›</a:t>
            </a:fld>
            <a:endParaRPr lang="en-GB"/>
          </a:p>
        </p:txBody>
      </p:sp>
    </p:spTree>
    <p:extLst>
      <p:ext uri="{BB962C8B-B14F-4D97-AF65-F5344CB8AC3E}">
        <p14:creationId xmlns:p14="http://schemas.microsoft.com/office/powerpoint/2010/main" val="631090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4" name="Rectangle 24"/>
          <p:cNvSpPr>
            <a:spLocks noChangeArrowheads="1"/>
          </p:cNvSpPr>
          <p:nvPr/>
        </p:nvSpPr>
        <p:spPr bwMode="auto">
          <a:xfrm>
            <a:off x="0" y="0"/>
            <a:ext cx="9144000" cy="1687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0" lang="en-US" sz="1800">
              <a:solidFill>
                <a:srgbClr val="000000"/>
              </a:solidFill>
              <a:latin typeface="Arial" charset="0"/>
              <a:ea typeface="+mn-ea"/>
            </a:endParaRPr>
          </a:p>
        </p:txBody>
      </p:sp>
      <p:pic>
        <p:nvPicPr>
          <p:cNvPr id="5" name="Picture 20" descr="thank you.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90613"/>
            <a:ext cx="9144000" cy="57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6"/>
          <p:cNvSpPr txBox="1">
            <a:spLocks noChangeArrowheads="1"/>
          </p:cNvSpPr>
          <p:nvPr/>
        </p:nvSpPr>
        <p:spPr bwMode="auto">
          <a:xfrm>
            <a:off x="1252538" y="6621463"/>
            <a:ext cx="139223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kumimoji="0" lang="en-US" sz="900">
                <a:solidFill>
                  <a:srgbClr val="FFFFFF"/>
                </a:solidFill>
                <a:ea typeface="+mn-ea"/>
                <a:cs typeface="Arial" charset="0"/>
              </a:rPr>
              <a:t>Private and Confidential</a:t>
            </a:r>
            <a:endParaRPr kumimoji="0" lang="en-GB" sz="900">
              <a:solidFill>
                <a:srgbClr val="FFFFFF"/>
              </a:solidFill>
              <a:ea typeface="+mn-ea"/>
              <a:cs typeface="Arial" charset="0"/>
            </a:endParaRPr>
          </a:p>
        </p:txBody>
      </p:sp>
      <p:pic>
        <p:nvPicPr>
          <p:cNvPr id="7" name="Picture 22" descr="Title.png"/>
          <p:cNvPicPr>
            <a:picLocks noChangeAspect="1"/>
          </p:cNvPicPr>
          <p:nvPr/>
        </p:nvPicPr>
        <p:blipFill>
          <a:blip r:embed="rId3">
            <a:extLst>
              <a:ext uri="{28A0092B-C50C-407E-A947-70E740481C1C}">
                <a14:useLocalDpi xmlns:a14="http://schemas.microsoft.com/office/drawing/2010/main" val="0"/>
              </a:ext>
            </a:extLst>
          </a:blip>
          <a:srcRect r="10152" b="87701"/>
          <a:stretch>
            <a:fillRect/>
          </a:stretch>
        </p:blipFill>
        <p:spPr bwMode="auto">
          <a:xfrm>
            <a:off x="0" y="98425"/>
            <a:ext cx="91440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23"/>
          <p:cNvCxnSpPr/>
          <p:nvPr/>
        </p:nvCxnSpPr>
        <p:spPr>
          <a:xfrm>
            <a:off x="541338" y="5610225"/>
            <a:ext cx="44640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0000" y="5097150"/>
            <a:ext cx="7772400" cy="831029"/>
          </a:xfrm>
        </p:spPr>
        <p:txBody>
          <a:bodyPr/>
          <a:lstStyle>
            <a:lvl1pPr algn="l">
              <a:defRPr sz="3000" b="0" cap="none" baseline="0">
                <a:solidFill>
                  <a:schemeClr val="bg1"/>
                </a:solidFill>
                <a:latin typeface="+mn-lt"/>
              </a:defRPr>
            </a:lvl1pPr>
          </a:lstStyle>
          <a:p>
            <a:r>
              <a:rPr lang="en-US" smtClean="0"/>
              <a:t>Click to edit Master title style</a:t>
            </a:r>
            <a:endParaRPr lang="en-GB" dirty="0"/>
          </a:p>
        </p:txBody>
      </p:sp>
      <p:sp>
        <p:nvSpPr>
          <p:cNvPr id="3" name="Text Placeholder 2"/>
          <p:cNvSpPr>
            <a:spLocks noGrp="1"/>
          </p:cNvSpPr>
          <p:nvPr>
            <p:ph type="body" idx="1"/>
          </p:nvPr>
        </p:nvSpPr>
        <p:spPr>
          <a:xfrm>
            <a:off x="519525" y="1850996"/>
            <a:ext cx="4985925" cy="2235230"/>
          </a:xfrm>
        </p:spPr>
        <p:txBody>
          <a:bodyPr/>
          <a:lstStyle>
            <a:lvl1pPr marL="0" indent="-180975">
              <a:spcAft>
                <a:spcPts val="1100"/>
              </a:spcAft>
              <a:buClr>
                <a:schemeClr val="bg1"/>
              </a:buClr>
              <a:buSzPct val="120000"/>
              <a:buFont typeface="Wingdings" pitchFamily="2" charset="2"/>
              <a:buNone/>
              <a:defRPr sz="2000" baseline="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a:p>
            <a:pPr lvl="1"/>
            <a:r>
              <a:rPr lang="en-US" dirty="0" smtClean="0"/>
              <a:t>Second level</a:t>
            </a:r>
          </a:p>
        </p:txBody>
      </p:sp>
      <p:sp>
        <p:nvSpPr>
          <p:cNvPr id="9" name="Slide Number Placeholder 4"/>
          <p:cNvSpPr>
            <a:spLocks noGrp="1"/>
          </p:cNvSpPr>
          <p:nvPr>
            <p:ph type="sldNum" sz="quarter" idx="10"/>
          </p:nvPr>
        </p:nvSpPr>
        <p:spPr>
          <a:xfrm>
            <a:off x="280988" y="6619875"/>
            <a:ext cx="292100" cy="198438"/>
          </a:xfrm>
        </p:spPr>
        <p:txBody>
          <a:bodyPr/>
          <a:lstStyle>
            <a:lvl1pPr>
              <a:defRPr>
                <a:solidFill>
                  <a:srgbClr val="FFFFFF"/>
                </a:solidFill>
              </a:defRPr>
            </a:lvl1pPr>
          </a:lstStyle>
          <a:p>
            <a:fld id="{25235369-19CC-4F63-8830-75A52F1CB1D5}" type="slidenum">
              <a:rPr lang="en-GB"/>
              <a:pPr/>
              <a:t>‹#›</a:t>
            </a:fld>
            <a:endParaRPr lang="en-GB"/>
          </a:p>
        </p:txBody>
      </p:sp>
    </p:spTree>
    <p:extLst>
      <p:ext uri="{BB962C8B-B14F-4D97-AF65-F5344CB8AC3E}">
        <p14:creationId xmlns:p14="http://schemas.microsoft.com/office/powerpoint/2010/main" val="2324925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258888"/>
            <a:ext cx="4076638" cy="4768850"/>
          </a:xfrm>
        </p:spPr>
        <p:txBody>
          <a:bodyPr/>
          <a:lstStyle>
            <a:lvl1pPr marL="180975" indent="-180975">
              <a:defRPr sz="1900">
                <a:solidFill>
                  <a:srgbClr val="000000"/>
                </a:solidFill>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758431" y="1258888"/>
            <a:ext cx="4044319" cy="4768850"/>
          </a:xfrm>
        </p:spPr>
        <p:txBody>
          <a:bodyPr/>
          <a:lstStyle>
            <a:lvl1pPr>
              <a:defRPr sz="1900">
                <a:solidFill>
                  <a:srgbClr val="000000"/>
                </a:solidFill>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2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Slide Number Placeholder 5"/>
          <p:cNvSpPr>
            <a:spLocks noGrp="1"/>
          </p:cNvSpPr>
          <p:nvPr>
            <p:ph type="sldNum" sz="quarter" idx="10"/>
          </p:nvPr>
        </p:nvSpPr>
        <p:spPr>
          <a:xfrm>
            <a:off x="280988" y="6621463"/>
            <a:ext cx="306387" cy="198437"/>
          </a:xfrm>
        </p:spPr>
        <p:txBody>
          <a:bodyPr/>
          <a:lstStyle>
            <a:lvl1pPr>
              <a:defRPr/>
            </a:lvl1pPr>
          </a:lstStyle>
          <a:p>
            <a:fld id="{67BD4499-643D-4A79-95F7-CBB7ABB63C51}" type="slidenum">
              <a:rPr lang="en-GB"/>
              <a:pPr/>
              <a:t>‹#›</a:t>
            </a:fld>
            <a:endParaRPr lang="en-GB"/>
          </a:p>
        </p:txBody>
      </p:sp>
    </p:spTree>
    <p:extLst>
      <p:ext uri="{BB962C8B-B14F-4D97-AF65-F5344CB8AC3E}">
        <p14:creationId xmlns:p14="http://schemas.microsoft.com/office/powerpoint/2010/main" val="312609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b="0">
                <a:solidFill>
                  <a:srgbClr val="3333CC"/>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271463" indent="-271463">
              <a:spcBef>
                <a:spcPts val="0"/>
              </a:spcBef>
              <a:defRPr>
                <a:solidFill>
                  <a:srgbClr val="3333CC"/>
                </a:solidFill>
                <a:latin typeface="Arial" pitchFamily="34" charset="0"/>
                <a:cs typeface="Arial" pitchFamily="34" charset="0"/>
              </a:defRPr>
            </a:lvl1pPr>
            <a:lvl2pPr marL="622300" indent="-350838">
              <a:spcBef>
                <a:spcPts val="0"/>
              </a:spcBef>
              <a:defRPr>
                <a:solidFill>
                  <a:srgbClr val="3333CC"/>
                </a:solidFill>
                <a:latin typeface="Arial" pitchFamily="34" charset="0"/>
                <a:cs typeface="Arial" pitchFamily="34" charset="0"/>
              </a:defRPr>
            </a:lvl2pPr>
            <a:lvl3pPr marL="893763" indent="-271463">
              <a:spcBef>
                <a:spcPts val="0"/>
              </a:spcBef>
              <a:defRPr>
                <a:solidFill>
                  <a:srgbClr val="3333CC"/>
                </a:solidFill>
                <a:latin typeface="Arial" pitchFamily="34" charset="0"/>
                <a:cs typeface="Arial" pitchFamily="34" charset="0"/>
              </a:defRPr>
            </a:lvl3pPr>
            <a:lvl4pPr marL="1255713" indent="-361950">
              <a:spcBef>
                <a:spcPts val="0"/>
              </a:spcBef>
              <a:defRPr>
                <a:solidFill>
                  <a:srgbClr val="3333CC"/>
                </a:solidFill>
                <a:latin typeface="Arial" pitchFamily="34" charset="0"/>
                <a:cs typeface="Arial" pitchFamily="34" charset="0"/>
              </a:defRPr>
            </a:lvl4pPr>
            <a:lvl5pPr marL="1527175" indent="-271463">
              <a:spcBef>
                <a:spcPts val="0"/>
              </a:spcBef>
              <a:defRPr>
                <a:solidFill>
                  <a:srgbClr val="3333CC"/>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3C410766-F544-41B4-A67F-71C0953F0603}" type="datetime1">
              <a:rPr lang="ja-JP" altLang="en-US"/>
              <a:pPr/>
              <a:t>2013/2/25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5E4841D-2E4F-4A07-AB5C-959BDCE89CF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180000"/>
            <a:ext cx="8277225" cy="792162"/>
          </a:xfrm>
        </p:spPr>
        <p:txBody>
          <a:bodyPr/>
          <a:lstStyle/>
          <a:p>
            <a:r>
              <a:rPr lang="en-US" smtClean="0"/>
              <a:t>Click to edit Master title style</a:t>
            </a:r>
            <a:endParaRPr lang="en-GB" dirty="0"/>
          </a:p>
        </p:txBody>
      </p:sp>
      <p:sp>
        <p:nvSpPr>
          <p:cNvPr id="3" name="Text Placeholder 2"/>
          <p:cNvSpPr>
            <a:spLocks noGrp="1"/>
          </p:cNvSpPr>
          <p:nvPr>
            <p:ph type="body" idx="1"/>
          </p:nvPr>
        </p:nvSpPr>
        <p:spPr>
          <a:xfrm>
            <a:off x="540000" y="1258888"/>
            <a:ext cx="8275526" cy="476885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4"/>
          <p:cNvSpPr>
            <a:spLocks noGrp="1"/>
          </p:cNvSpPr>
          <p:nvPr>
            <p:ph type="sldNum" sz="quarter" idx="10"/>
          </p:nvPr>
        </p:nvSpPr>
        <p:spPr/>
        <p:txBody>
          <a:bodyPr/>
          <a:lstStyle>
            <a:lvl1pPr>
              <a:defRPr/>
            </a:lvl1pPr>
          </a:lstStyle>
          <a:p>
            <a:fld id="{3F7ECB21-0535-4B1E-BF86-501F60185A8E}" type="slidenum">
              <a:rPr lang="en-GB"/>
              <a:pPr/>
              <a:t>‹#›</a:t>
            </a:fld>
            <a:endParaRPr lang="en-GB"/>
          </a:p>
        </p:txBody>
      </p:sp>
    </p:spTree>
    <p:extLst>
      <p:ext uri="{BB962C8B-B14F-4D97-AF65-F5344CB8AC3E}">
        <p14:creationId xmlns:p14="http://schemas.microsoft.com/office/powerpoint/2010/main" val="138630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EEA13CB-5859-4A00-826E-E1F93B564720}" type="datetime1">
              <a:rPr lang="ja-JP" altLang="en-US"/>
              <a:pPr/>
              <a:t>2013/2/25</a:t>
            </a:fld>
            <a:endParaRPr lang="en-US" altLang="ja-JP"/>
          </a:p>
        </p:txBody>
      </p:sp>
      <p:sp>
        <p:nvSpPr>
          <p:cNvPr id="5" name="Rectangle 5"/>
          <p:cNvSpPr>
            <a:spLocks noGrp="1" noChangeArrowheads="1"/>
          </p:cNvSpPr>
          <p:nvPr>
            <p:ph type="ftr" sz="quarter" idx="11"/>
          </p:nvPr>
        </p:nvSpPr>
        <p:spPr>
          <a:ln/>
        </p:spPr>
        <p:txBody>
          <a:bodyPr/>
          <a:lstStyle>
            <a:lvl1pPr>
              <a:defRPr/>
            </a:lvl1pPr>
          </a:lstStyle>
          <a:p>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2F5F241-42A2-4085-96BF-E899F9CB082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C0E14909-38BD-4FB9-9CC9-A56FE2C29088}" type="datetime1">
              <a:rPr lang="ja-JP" altLang="en-US"/>
              <a:pPr/>
              <a:t>2013/2/25</a:t>
            </a:fld>
            <a:endParaRPr lang="en-US" altLang="ja-JP"/>
          </a:p>
        </p:txBody>
      </p:sp>
      <p:sp>
        <p:nvSpPr>
          <p:cNvPr id="6" name="Rectangle 5"/>
          <p:cNvSpPr>
            <a:spLocks noGrp="1" noChangeArrowheads="1"/>
          </p:cNvSpPr>
          <p:nvPr>
            <p:ph type="ftr" sz="quarter" idx="11"/>
          </p:nvPr>
        </p:nvSpPr>
        <p:spPr>
          <a:ln/>
        </p:spPr>
        <p:txBody>
          <a:bodyPr/>
          <a:lstStyle>
            <a:lvl1pPr>
              <a:defRPr/>
            </a:lvl1pPr>
          </a:lstStyle>
          <a:p>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F44476F-1D3A-48D2-9F9E-B654C8B4345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8A905FF9-88F3-4A7D-AA05-1614AE9ED194}" type="datetime1">
              <a:rPr lang="ja-JP" altLang="en-US"/>
              <a:pPr/>
              <a:t>2013/2/25</a:t>
            </a:fld>
            <a:endParaRPr lang="en-US" altLang="ja-JP"/>
          </a:p>
        </p:txBody>
      </p:sp>
      <p:sp>
        <p:nvSpPr>
          <p:cNvPr id="8" name="Rectangle 5"/>
          <p:cNvSpPr>
            <a:spLocks noGrp="1" noChangeArrowheads="1"/>
          </p:cNvSpPr>
          <p:nvPr>
            <p:ph type="ftr" sz="quarter" idx="11"/>
          </p:nvPr>
        </p:nvSpPr>
        <p:spPr>
          <a:ln/>
        </p:spPr>
        <p:txBody>
          <a:bodyPr/>
          <a:lstStyle>
            <a:lvl1pPr>
              <a:defRPr/>
            </a:lvl1pPr>
          </a:lstStyle>
          <a:p>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DB4B37F-427C-46AC-807C-7F29C447ABB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136A4AC0-EF9B-4BA7-94A8-B41E1D907719}" type="datetime1">
              <a:rPr lang="ja-JP" altLang="en-US"/>
              <a:pPr/>
              <a:t>2013/2/25</a:t>
            </a:fld>
            <a:endParaRPr lang="en-US" altLang="ja-JP"/>
          </a:p>
        </p:txBody>
      </p:sp>
      <p:sp>
        <p:nvSpPr>
          <p:cNvPr id="4" name="Rectangle 5"/>
          <p:cNvSpPr>
            <a:spLocks noGrp="1" noChangeArrowheads="1"/>
          </p:cNvSpPr>
          <p:nvPr>
            <p:ph type="ftr" sz="quarter" idx="11"/>
          </p:nvPr>
        </p:nvSpPr>
        <p:spPr>
          <a:ln/>
        </p:spPr>
        <p:txBody>
          <a:bodyPr/>
          <a:lstStyle>
            <a:lvl1pPr>
              <a:defRPr/>
            </a:lvl1pPr>
          </a:lstStyle>
          <a:p>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769B32D-BBC3-4BCC-ADC5-FF598ED7988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7644508-5FBC-40EE-80BD-02BF22BC855E}" type="datetime1">
              <a:rPr lang="ja-JP" altLang="en-US"/>
              <a:pPr/>
              <a:t>2013/2/25</a:t>
            </a:fld>
            <a:endParaRPr lang="en-US" altLang="ja-JP"/>
          </a:p>
        </p:txBody>
      </p:sp>
      <p:sp>
        <p:nvSpPr>
          <p:cNvPr id="3" name="Rectangle 5"/>
          <p:cNvSpPr>
            <a:spLocks noGrp="1" noChangeArrowheads="1"/>
          </p:cNvSpPr>
          <p:nvPr>
            <p:ph type="ftr" sz="quarter" idx="11"/>
          </p:nvPr>
        </p:nvSpPr>
        <p:spPr>
          <a:ln/>
        </p:spPr>
        <p:txBody>
          <a:bodyPr/>
          <a:lstStyle>
            <a:lvl1pPr>
              <a:defRPr/>
            </a:lvl1pPr>
          </a:lstStyle>
          <a:p>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66695D5-0B87-4780-A0FD-D09D14D3A44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9A7D3EE-C0A5-47C1-AE9F-CF2269EE7204}" type="datetime1">
              <a:rPr lang="ja-JP" altLang="en-US"/>
              <a:pPr/>
              <a:t>2013/2/25</a:t>
            </a:fld>
            <a:endParaRPr lang="en-US" altLang="ja-JP"/>
          </a:p>
        </p:txBody>
      </p:sp>
      <p:sp>
        <p:nvSpPr>
          <p:cNvPr id="6" name="Rectangle 5"/>
          <p:cNvSpPr>
            <a:spLocks noGrp="1" noChangeArrowheads="1"/>
          </p:cNvSpPr>
          <p:nvPr>
            <p:ph type="ftr" sz="quarter" idx="11"/>
          </p:nvPr>
        </p:nvSpPr>
        <p:spPr>
          <a:ln/>
        </p:spPr>
        <p:txBody>
          <a:bodyPr/>
          <a:lstStyle>
            <a:lvl1pPr>
              <a:defRPr/>
            </a:lvl1pPr>
          </a:lstStyle>
          <a:p>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2D3DEF8-DB8F-48FA-8C90-C1978251F6F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EF96CB1-2FBA-4B20-84C0-3DA4C8961F81}" type="datetime1">
              <a:rPr lang="ja-JP" altLang="en-US"/>
              <a:pPr/>
              <a:t>2013/2/25</a:t>
            </a:fld>
            <a:endParaRPr lang="en-US" altLang="ja-JP"/>
          </a:p>
        </p:txBody>
      </p:sp>
      <p:sp>
        <p:nvSpPr>
          <p:cNvPr id="6" name="Rectangle 5"/>
          <p:cNvSpPr>
            <a:spLocks noGrp="1" noChangeArrowheads="1"/>
          </p:cNvSpPr>
          <p:nvPr>
            <p:ph type="ftr" sz="quarter" idx="11"/>
          </p:nvPr>
        </p:nvSpPr>
        <p:spPr>
          <a:ln/>
        </p:spPr>
        <p:txBody>
          <a:bodyPr/>
          <a:lstStyle>
            <a:lvl1pPr>
              <a:defRPr/>
            </a:lvl1pPr>
          </a:lstStyle>
          <a:p>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E95E8FE-68EF-4F4A-9193-607F4984B13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solidFill>
              <a:srgbClr val="3333CC"/>
            </a:solid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solidFill>
              <a:srgbClr val="3333CC"/>
            </a:solid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GB" altLang="ja-JP"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kumimoji="0" sz="1400">
                <a:solidFill>
                  <a:srgbClr val="3333CC"/>
                </a:solidFill>
                <a:latin typeface="Arial" charset="0"/>
                <a:cs typeface="Arial" charset="0"/>
              </a:defRPr>
            </a:lvl1pPr>
          </a:lstStyle>
          <a:p>
            <a:fld id="{22998DDF-0730-4804-8918-80A5A1A5B821}" type="datetime1">
              <a:rPr lang="ja-JP" altLang="en-US"/>
              <a:pPr/>
              <a:t>2013/2/25</a:t>
            </a:fld>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kumimoji="0" sz="1400">
                <a:solidFill>
                  <a:srgbClr val="3333CC"/>
                </a:solidFill>
                <a:latin typeface="Arial" charset="0"/>
                <a:cs typeface="Arial" charset="0"/>
              </a:defRPr>
            </a:lvl1pPr>
          </a:lstStyle>
          <a:p>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400">
                <a:solidFill>
                  <a:srgbClr val="3333CC"/>
                </a:solidFill>
                <a:latin typeface="Arial" pitchFamily="34" charset="0"/>
                <a:ea typeface="+mn-ea"/>
                <a:cs typeface="Arial" pitchFamily="34" charset="0"/>
              </a:defRPr>
            </a:lvl1pPr>
          </a:lstStyle>
          <a:p>
            <a:pPr>
              <a:defRPr/>
            </a:pPr>
            <a:fld id="{8D2BD4DA-FB11-4140-9E3E-6F30591A2F5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l" rtl="0" eaLnBrk="0" fontAlgn="base" hangingPunct="0">
        <a:spcBef>
          <a:spcPct val="0"/>
        </a:spcBef>
        <a:spcAft>
          <a:spcPct val="0"/>
        </a:spcAft>
        <a:defRPr sz="3600">
          <a:solidFill>
            <a:srgbClr val="3333CC"/>
          </a:solidFill>
          <a:latin typeface="Arial" pitchFamily="34" charset="0"/>
          <a:ea typeface="+mj-ea"/>
          <a:cs typeface="Arial" pitchFamily="34" charset="0"/>
        </a:defRPr>
      </a:lvl1pPr>
      <a:lvl2pPr algn="l" rtl="0" eaLnBrk="0" fontAlgn="base" hangingPunct="0">
        <a:spcBef>
          <a:spcPct val="0"/>
        </a:spcBef>
        <a:spcAft>
          <a:spcPct val="0"/>
        </a:spcAft>
        <a:defRPr sz="3600">
          <a:solidFill>
            <a:srgbClr val="3333CC"/>
          </a:solidFill>
          <a:latin typeface="Arial" charset="0"/>
          <a:cs typeface="Arial" charset="0"/>
        </a:defRPr>
      </a:lvl2pPr>
      <a:lvl3pPr algn="l" rtl="0" eaLnBrk="0" fontAlgn="base" hangingPunct="0">
        <a:spcBef>
          <a:spcPct val="0"/>
        </a:spcBef>
        <a:spcAft>
          <a:spcPct val="0"/>
        </a:spcAft>
        <a:defRPr sz="3600">
          <a:solidFill>
            <a:srgbClr val="3333CC"/>
          </a:solidFill>
          <a:latin typeface="Arial" charset="0"/>
          <a:cs typeface="Arial" charset="0"/>
        </a:defRPr>
      </a:lvl3pPr>
      <a:lvl4pPr algn="l" rtl="0" eaLnBrk="0" fontAlgn="base" hangingPunct="0">
        <a:spcBef>
          <a:spcPct val="0"/>
        </a:spcBef>
        <a:spcAft>
          <a:spcPct val="0"/>
        </a:spcAft>
        <a:defRPr sz="3600">
          <a:solidFill>
            <a:srgbClr val="3333CC"/>
          </a:solidFill>
          <a:latin typeface="Arial" charset="0"/>
          <a:cs typeface="Arial" charset="0"/>
        </a:defRPr>
      </a:lvl4pPr>
      <a:lvl5pPr algn="l" rtl="0" eaLnBrk="0" fontAlgn="base" hangingPunct="0">
        <a:spcBef>
          <a:spcPct val="0"/>
        </a:spcBef>
        <a:spcAft>
          <a:spcPct val="0"/>
        </a:spcAft>
        <a:defRPr sz="3600">
          <a:solidFill>
            <a:srgbClr val="3333CC"/>
          </a:solidFill>
          <a:latin typeface="Arial" charset="0"/>
          <a:cs typeface="Arial"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271463" indent="-271463" algn="l" rtl="0" eaLnBrk="0" fontAlgn="base" hangingPunct="0">
        <a:spcBef>
          <a:spcPct val="0"/>
        </a:spcBef>
        <a:spcAft>
          <a:spcPct val="0"/>
        </a:spcAft>
        <a:buChar char="•"/>
        <a:defRPr sz="2800">
          <a:solidFill>
            <a:srgbClr val="3333CC"/>
          </a:solidFill>
          <a:latin typeface="Arial" pitchFamily="34" charset="0"/>
          <a:ea typeface="+mn-ea"/>
          <a:cs typeface="Arial" pitchFamily="34" charset="0"/>
        </a:defRPr>
      </a:lvl1pPr>
      <a:lvl2pPr marL="622300" indent="-350838" algn="l" rtl="0" eaLnBrk="0" fontAlgn="base" hangingPunct="0">
        <a:spcBef>
          <a:spcPct val="0"/>
        </a:spcBef>
        <a:spcAft>
          <a:spcPct val="0"/>
        </a:spcAft>
        <a:buChar char="–"/>
        <a:defRPr sz="2400">
          <a:solidFill>
            <a:srgbClr val="3333CC"/>
          </a:solidFill>
          <a:latin typeface="Arial" pitchFamily="34" charset="0"/>
          <a:cs typeface="Arial" pitchFamily="34" charset="0"/>
        </a:defRPr>
      </a:lvl2pPr>
      <a:lvl3pPr marL="893763" indent="-260350" algn="l" rtl="0" eaLnBrk="0" fontAlgn="base" hangingPunct="0">
        <a:spcBef>
          <a:spcPct val="0"/>
        </a:spcBef>
        <a:spcAft>
          <a:spcPct val="0"/>
        </a:spcAft>
        <a:buChar char="•"/>
        <a:defRPr sz="2000">
          <a:solidFill>
            <a:srgbClr val="3333CC"/>
          </a:solidFill>
          <a:latin typeface="Arial" pitchFamily="34" charset="0"/>
          <a:cs typeface="Arial" pitchFamily="34" charset="0"/>
        </a:defRPr>
      </a:lvl3pPr>
      <a:lvl4pPr marL="1165225" indent="-271463" algn="l" rtl="0" eaLnBrk="0" fontAlgn="base" hangingPunct="0">
        <a:spcBef>
          <a:spcPct val="0"/>
        </a:spcBef>
        <a:spcAft>
          <a:spcPct val="0"/>
        </a:spcAft>
        <a:buChar char="–"/>
        <a:defRPr>
          <a:solidFill>
            <a:srgbClr val="3333CC"/>
          </a:solidFill>
          <a:latin typeface="Arial" pitchFamily="34" charset="0"/>
          <a:cs typeface="Arial" pitchFamily="34" charset="0"/>
        </a:defRPr>
      </a:lvl4pPr>
      <a:lvl5pPr marL="1436688" indent="-271463" algn="l" rtl="0" eaLnBrk="0" fontAlgn="base" hangingPunct="0">
        <a:spcBef>
          <a:spcPct val="0"/>
        </a:spcBef>
        <a:spcAft>
          <a:spcPct val="0"/>
        </a:spcAft>
        <a:buChar char="»"/>
        <a:defRPr sz="1600">
          <a:solidFill>
            <a:srgbClr val="3333CC"/>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header.png"/>
          <p:cNvPicPr>
            <a:picLocks noChangeAspect="1"/>
          </p:cNvPicPr>
          <p:nvPr/>
        </p:nvPicPr>
        <p:blipFill>
          <a:blip r:embed="rId11">
            <a:extLst>
              <a:ext uri="{28A0092B-C50C-407E-A947-70E740481C1C}">
                <a14:useLocalDpi xmlns:a14="http://schemas.microsoft.com/office/drawing/2010/main" val="0"/>
              </a:ext>
            </a:extLst>
          </a:blip>
          <a:srcRect b="-2412"/>
          <a:stretch>
            <a:fillRect/>
          </a:stretch>
        </p:blipFill>
        <p:spPr bwMode="auto">
          <a:xfrm>
            <a:off x="0" y="0"/>
            <a:ext cx="9144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descr="content.png"/>
          <p:cNvPicPr>
            <a:picLocks noChangeAspect="1"/>
          </p:cNvPicPr>
          <p:nvPr/>
        </p:nvPicPr>
        <p:blipFill>
          <a:blip r:embed="rId12">
            <a:extLst>
              <a:ext uri="{28A0092B-C50C-407E-A947-70E740481C1C}">
                <a14:useLocalDpi xmlns:a14="http://schemas.microsoft.com/office/drawing/2010/main" val="0"/>
              </a:ext>
            </a:extLst>
          </a:blip>
          <a:srcRect l="81071" t="92763"/>
          <a:stretch>
            <a:fillRect/>
          </a:stretch>
        </p:blipFill>
        <p:spPr bwMode="auto">
          <a:xfrm>
            <a:off x="7377113" y="6357938"/>
            <a:ext cx="14732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6"/>
          <p:cNvSpPr txBox="1">
            <a:spLocks noChangeArrowheads="1"/>
          </p:cNvSpPr>
          <p:nvPr/>
        </p:nvSpPr>
        <p:spPr bwMode="auto">
          <a:xfrm>
            <a:off x="1252538" y="6621463"/>
            <a:ext cx="139382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kumimoji="0" lang="en-US" sz="900">
                <a:solidFill>
                  <a:srgbClr val="889CC5"/>
                </a:solidFill>
                <a:ea typeface="+mn-ea"/>
                <a:cs typeface="Arial" charset="0"/>
              </a:rPr>
              <a:t>Private and Confidential</a:t>
            </a:r>
            <a:endParaRPr kumimoji="0" lang="en-GB" sz="900">
              <a:solidFill>
                <a:srgbClr val="889CC5"/>
              </a:solidFill>
              <a:ea typeface="+mn-ea"/>
              <a:cs typeface="Arial" charset="0"/>
            </a:endParaRPr>
          </a:p>
        </p:txBody>
      </p:sp>
      <p:sp>
        <p:nvSpPr>
          <p:cNvPr id="1040" name="Rectangle 16"/>
          <p:cNvSpPr>
            <a:spLocks noGrp="1" noChangeArrowheads="1"/>
          </p:cNvSpPr>
          <p:nvPr>
            <p:ph type="dt" sz="quarter" idx="2"/>
          </p:nvPr>
        </p:nvSpPr>
        <p:spPr bwMode="auto">
          <a:xfrm>
            <a:off x="550863" y="6621463"/>
            <a:ext cx="933450" cy="2365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rgbClr val="889CC5"/>
                </a:solidFill>
                <a:cs typeface="Arial" charset="0"/>
              </a:defRPr>
            </a:lvl1pPr>
          </a:lstStyle>
          <a:p>
            <a:fld id="{B3C1668A-AE1D-4C4A-8BBD-75E01FA85E7E}" type="datetime1">
              <a:rPr kumimoji="0" lang="en-US">
                <a:latin typeface="Arial" charset="0"/>
                <a:ea typeface="+mn-ea"/>
              </a:rPr>
              <a:pPr/>
              <a:t>2/25/2013</a:t>
            </a:fld>
            <a:endParaRPr kumimoji="0" lang="en-GB">
              <a:latin typeface="Arial" charset="0"/>
              <a:ea typeface="+mn-ea"/>
            </a:endParaRPr>
          </a:p>
        </p:txBody>
      </p:sp>
      <p:sp>
        <p:nvSpPr>
          <p:cNvPr id="1030" name="Rectangle 2"/>
          <p:cNvSpPr>
            <a:spLocks noGrp="1" noChangeArrowheads="1"/>
          </p:cNvSpPr>
          <p:nvPr>
            <p:ph type="title"/>
          </p:nvPr>
        </p:nvSpPr>
        <p:spPr bwMode="auto">
          <a:xfrm>
            <a:off x="539750" y="179388"/>
            <a:ext cx="82772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031" name="Rectangle 3"/>
          <p:cNvSpPr>
            <a:spLocks noGrp="1" noChangeArrowheads="1"/>
          </p:cNvSpPr>
          <p:nvPr>
            <p:ph type="body" idx="1"/>
          </p:nvPr>
        </p:nvSpPr>
        <p:spPr bwMode="auto">
          <a:xfrm>
            <a:off x="539750" y="1258888"/>
            <a:ext cx="822325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9" name="Rectangle 15"/>
          <p:cNvSpPr>
            <a:spLocks noGrp="1" noChangeArrowheads="1"/>
          </p:cNvSpPr>
          <p:nvPr>
            <p:ph type="sldNum" sz="quarter" idx="4"/>
          </p:nvPr>
        </p:nvSpPr>
        <p:spPr bwMode="auto">
          <a:xfrm>
            <a:off x="280988" y="6621463"/>
            <a:ext cx="411162" cy="1984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a:solidFill>
                  <a:srgbClr val="889CC5"/>
                </a:solidFill>
              </a:defRPr>
            </a:lvl1pPr>
          </a:lstStyle>
          <a:p>
            <a:fld id="{BE4F343D-7A7F-4106-AA25-629B9BC3FAFB}" type="slidenum">
              <a:rPr kumimoji="0" lang="en-GB">
                <a:latin typeface="Arial" charset="0"/>
                <a:ea typeface="+mn-ea"/>
              </a:rPr>
              <a:pPr/>
              <a:t>‹#›</a:t>
            </a:fld>
            <a:endParaRPr kumimoji="0" lang="en-GB">
              <a:latin typeface="Arial" charset="0"/>
              <a:ea typeface="+mn-ea"/>
            </a:endParaRPr>
          </a:p>
        </p:txBody>
      </p:sp>
      <p:pic>
        <p:nvPicPr>
          <p:cNvPr id="1033" name="Picture 11" descr="conten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6240463"/>
            <a:ext cx="914400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096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hdr="0" ftr="0"/>
  <p:txStyles>
    <p:titleStyle>
      <a:lvl1pPr algn="l" rtl="0" eaLnBrk="0" fontAlgn="base" hangingPunct="0">
        <a:lnSpc>
          <a:spcPts val="3400"/>
        </a:lnSpc>
        <a:spcBef>
          <a:spcPct val="0"/>
        </a:spcBef>
        <a:spcAft>
          <a:spcPct val="0"/>
        </a:spcAft>
        <a:defRPr sz="2800">
          <a:solidFill>
            <a:schemeClr val="bg2"/>
          </a:solidFill>
          <a:latin typeface="+mn-lt"/>
          <a:ea typeface="+mj-ea"/>
          <a:cs typeface="+mj-cs"/>
        </a:defRPr>
      </a:lvl1pPr>
      <a:lvl2pPr algn="l" rtl="0" eaLnBrk="0" fontAlgn="base" hangingPunct="0">
        <a:lnSpc>
          <a:spcPts val="3400"/>
        </a:lnSpc>
        <a:spcBef>
          <a:spcPct val="0"/>
        </a:spcBef>
        <a:spcAft>
          <a:spcPct val="0"/>
        </a:spcAft>
        <a:defRPr sz="2800">
          <a:solidFill>
            <a:schemeClr val="bg2"/>
          </a:solidFill>
          <a:latin typeface="Arial" charset="0"/>
        </a:defRPr>
      </a:lvl2pPr>
      <a:lvl3pPr algn="l" rtl="0" eaLnBrk="0" fontAlgn="base" hangingPunct="0">
        <a:lnSpc>
          <a:spcPts val="3400"/>
        </a:lnSpc>
        <a:spcBef>
          <a:spcPct val="0"/>
        </a:spcBef>
        <a:spcAft>
          <a:spcPct val="0"/>
        </a:spcAft>
        <a:defRPr sz="2800">
          <a:solidFill>
            <a:schemeClr val="bg2"/>
          </a:solidFill>
          <a:latin typeface="Arial" charset="0"/>
        </a:defRPr>
      </a:lvl3pPr>
      <a:lvl4pPr algn="l" rtl="0" eaLnBrk="0" fontAlgn="base" hangingPunct="0">
        <a:lnSpc>
          <a:spcPts val="3400"/>
        </a:lnSpc>
        <a:spcBef>
          <a:spcPct val="0"/>
        </a:spcBef>
        <a:spcAft>
          <a:spcPct val="0"/>
        </a:spcAft>
        <a:defRPr sz="2800">
          <a:solidFill>
            <a:schemeClr val="bg2"/>
          </a:solidFill>
          <a:latin typeface="Arial" charset="0"/>
        </a:defRPr>
      </a:lvl4pPr>
      <a:lvl5pPr algn="l" rtl="0" eaLnBrk="0" fontAlgn="base" hangingPunct="0">
        <a:lnSpc>
          <a:spcPts val="3400"/>
        </a:lnSpc>
        <a:spcBef>
          <a:spcPct val="0"/>
        </a:spcBef>
        <a:spcAft>
          <a:spcPct val="0"/>
        </a:spcAft>
        <a:defRPr sz="2800">
          <a:solidFill>
            <a:schemeClr val="bg2"/>
          </a:solidFill>
          <a:latin typeface="Arial" charset="0"/>
        </a:defRPr>
      </a:lvl5pPr>
      <a:lvl6pPr marL="457200" algn="l" rtl="0" eaLnBrk="1" fontAlgn="base" hangingPunct="1">
        <a:lnSpc>
          <a:spcPts val="3400"/>
        </a:lnSpc>
        <a:spcBef>
          <a:spcPct val="0"/>
        </a:spcBef>
        <a:spcAft>
          <a:spcPct val="0"/>
        </a:spcAft>
        <a:defRPr sz="2800">
          <a:solidFill>
            <a:schemeClr val="tx2"/>
          </a:solidFill>
          <a:latin typeface="Palatino Linotype" pitchFamily="1" charset="0"/>
        </a:defRPr>
      </a:lvl6pPr>
      <a:lvl7pPr marL="914400" algn="l" rtl="0" eaLnBrk="1" fontAlgn="base" hangingPunct="1">
        <a:lnSpc>
          <a:spcPts val="3400"/>
        </a:lnSpc>
        <a:spcBef>
          <a:spcPct val="0"/>
        </a:spcBef>
        <a:spcAft>
          <a:spcPct val="0"/>
        </a:spcAft>
        <a:defRPr sz="2800">
          <a:solidFill>
            <a:schemeClr val="tx2"/>
          </a:solidFill>
          <a:latin typeface="Palatino Linotype" pitchFamily="1" charset="0"/>
        </a:defRPr>
      </a:lvl7pPr>
      <a:lvl8pPr marL="1371600" algn="l" rtl="0" eaLnBrk="1" fontAlgn="base" hangingPunct="1">
        <a:lnSpc>
          <a:spcPts val="3400"/>
        </a:lnSpc>
        <a:spcBef>
          <a:spcPct val="0"/>
        </a:spcBef>
        <a:spcAft>
          <a:spcPct val="0"/>
        </a:spcAft>
        <a:defRPr sz="2800">
          <a:solidFill>
            <a:schemeClr val="tx2"/>
          </a:solidFill>
          <a:latin typeface="Palatino Linotype" pitchFamily="1" charset="0"/>
        </a:defRPr>
      </a:lvl8pPr>
      <a:lvl9pPr marL="1828800" algn="l" rtl="0" eaLnBrk="1" fontAlgn="base" hangingPunct="1">
        <a:lnSpc>
          <a:spcPts val="3400"/>
        </a:lnSpc>
        <a:spcBef>
          <a:spcPct val="0"/>
        </a:spcBef>
        <a:spcAft>
          <a:spcPct val="0"/>
        </a:spcAft>
        <a:defRPr sz="2800">
          <a:solidFill>
            <a:schemeClr val="tx2"/>
          </a:solidFill>
          <a:latin typeface="Palatino Linotype" pitchFamily="1" charset="0"/>
        </a:defRPr>
      </a:lvl9pPr>
    </p:titleStyle>
    <p:bodyStyle>
      <a:lvl1pPr marL="342900" indent="-523875" algn="l" rtl="0" eaLnBrk="0" fontAlgn="base" hangingPunct="0">
        <a:lnSpc>
          <a:spcPts val="2200"/>
        </a:lnSpc>
        <a:spcBef>
          <a:spcPts val="1100"/>
        </a:spcBef>
        <a:spcAft>
          <a:spcPct val="0"/>
        </a:spcAft>
        <a:buClr>
          <a:srgbClr val="E33631"/>
        </a:buClr>
        <a:buSzPct val="90000"/>
        <a:buFont typeface="Arial" charset="0"/>
        <a:buChar char="■"/>
        <a:defRPr>
          <a:solidFill>
            <a:srgbClr val="000000"/>
          </a:solidFill>
          <a:latin typeface="+mn-lt"/>
          <a:ea typeface="+mn-ea"/>
          <a:cs typeface="+mn-cs"/>
        </a:defRPr>
      </a:lvl1pPr>
      <a:lvl2pPr marL="354013" indent="-171450" algn="l" rtl="0" eaLnBrk="0" fontAlgn="base" hangingPunct="0">
        <a:lnSpc>
          <a:spcPts val="1800"/>
        </a:lnSpc>
        <a:spcBef>
          <a:spcPts val="900"/>
        </a:spcBef>
        <a:spcAft>
          <a:spcPct val="0"/>
        </a:spcAft>
        <a:buClr>
          <a:srgbClr val="404545"/>
        </a:buClr>
        <a:buSzPct val="100000"/>
        <a:buFont typeface="Wingdings" pitchFamily="2" charset="2"/>
        <a:buChar char="§"/>
        <a:defRPr sz="1600">
          <a:solidFill>
            <a:srgbClr val="323232"/>
          </a:solidFill>
          <a:latin typeface="+mn-lt"/>
        </a:defRPr>
      </a:lvl2pPr>
      <a:lvl3pPr marL="542925" indent="-187325" algn="l" rtl="0" eaLnBrk="0" fontAlgn="base" hangingPunct="0">
        <a:lnSpc>
          <a:spcPts val="1600"/>
        </a:lnSpc>
        <a:spcBef>
          <a:spcPts val="400"/>
        </a:spcBef>
        <a:spcAft>
          <a:spcPct val="0"/>
        </a:spcAft>
        <a:buClr>
          <a:srgbClr val="404545"/>
        </a:buClr>
        <a:buFont typeface="Arial" charset="0"/>
        <a:buChar char="–"/>
        <a:defRPr sz="1400">
          <a:solidFill>
            <a:srgbClr val="454545"/>
          </a:solidFill>
          <a:latin typeface="+mn-lt"/>
        </a:defRPr>
      </a:lvl3pPr>
      <a:lvl4pPr marL="698500" indent="-153988" algn="l" rtl="0" eaLnBrk="0" fontAlgn="base" hangingPunct="0">
        <a:spcBef>
          <a:spcPct val="20000"/>
        </a:spcBef>
        <a:spcAft>
          <a:spcPct val="0"/>
        </a:spcAft>
        <a:buClr>
          <a:srgbClr val="8A9292"/>
        </a:buClr>
        <a:buChar char="–"/>
        <a:defRPr sz="1200">
          <a:solidFill>
            <a:srgbClr val="454545"/>
          </a:solidFill>
          <a:latin typeface="+mn-lt"/>
        </a:defRPr>
      </a:lvl4pPr>
      <a:lvl5pPr marL="804863" indent="-104775" algn="l" rtl="0" eaLnBrk="0" fontAlgn="base" hangingPunct="0">
        <a:spcBef>
          <a:spcPct val="20000"/>
        </a:spcBef>
        <a:spcAft>
          <a:spcPct val="0"/>
        </a:spcAft>
        <a:buClr>
          <a:srgbClr val="8A9292"/>
        </a:buClr>
        <a:buFont typeface="Arial" charset="0"/>
        <a:buChar char="›"/>
        <a:defRPr sz="1200">
          <a:solidFill>
            <a:srgbClr val="454545"/>
          </a:solidFill>
          <a:latin typeface="+mn-lt"/>
        </a:defRPr>
      </a:lvl5pPr>
      <a:lvl6pPr marL="1262063" indent="-104775" algn="l" rtl="0" eaLnBrk="1" fontAlgn="base" hangingPunct="1">
        <a:spcBef>
          <a:spcPct val="20000"/>
        </a:spcBef>
        <a:spcAft>
          <a:spcPct val="0"/>
        </a:spcAft>
        <a:buChar char="»"/>
        <a:defRPr sz="1200">
          <a:solidFill>
            <a:schemeClr val="bg2"/>
          </a:solidFill>
          <a:latin typeface="+mn-lt"/>
        </a:defRPr>
      </a:lvl6pPr>
      <a:lvl7pPr marL="1719263" indent="-104775" algn="l" rtl="0" eaLnBrk="1" fontAlgn="base" hangingPunct="1">
        <a:spcBef>
          <a:spcPct val="20000"/>
        </a:spcBef>
        <a:spcAft>
          <a:spcPct val="0"/>
        </a:spcAft>
        <a:buChar char="»"/>
        <a:defRPr sz="1200">
          <a:solidFill>
            <a:schemeClr val="bg2"/>
          </a:solidFill>
          <a:latin typeface="+mn-lt"/>
        </a:defRPr>
      </a:lvl7pPr>
      <a:lvl8pPr marL="2176463" indent="-104775" algn="l" rtl="0" eaLnBrk="1" fontAlgn="base" hangingPunct="1">
        <a:spcBef>
          <a:spcPct val="20000"/>
        </a:spcBef>
        <a:spcAft>
          <a:spcPct val="0"/>
        </a:spcAft>
        <a:buChar char="»"/>
        <a:defRPr sz="1200">
          <a:solidFill>
            <a:schemeClr val="bg2"/>
          </a:solidFill>
          <a:latin typeface="+mn-lt"/>
        </a:defRPr>
      </a:lvl8pPr>
      <a:lvl9pPr marL="2633663" indent="-104775" algn="l" rtl="0" eaLnBrk="1" fontAlgn="base" hangingPunct="1">
        <a:spcBef>
          <a:spcPct val="20000"/>
        </a:spcBef>
        <a:spcAft>
          <a:spcPct val="0"/>
        </a:spcAft>
        <a:buChar char="»"/>
        <a:defRPr sz="1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mpg.inf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sldNum" sz="quarter" idx="12"/>
          </p:nvPr>
        </p:nvSpPr>
        <p:spPr>
          <a:ln/>
        </p:spPr>
        <p:txBody>
          <a:bodyPr/>
          <a:lstStyle/>
          <a:p>
            <a:pPr>
              <a:defRPr/>
            </a:pPr>
            <a:fld id="{CF4B81AD-53C8-4F2E-92C7-D6C50D669D32}" type="slidenum">
              <a:rPr lang="en-US"/>
              <a:pPr>
                <a:defRPr/>
              </a:pPr>
              <a:t>1</a:t>
            </a:fld>
            <a:endParaRPr lang="en-US" dirty="0"/>
          </a:p>
        </p:txBody>
      </p:sp>
      <p:pic>
        <p:nvPicPr>
          <p:cNvPr id="1026" name="Picture 2" descr="\\HK-FILE01\akech$\MyData\0a) Singapore\Market Practices\APAC RMPG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636" y="1088740"/>
            <a:ext cx="6580423"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6" y="3574757"/>
            <a:ext cx="6372708" cy="1754326"/>
          </a:xfrm>
          <a:prstGeom prst="rect">
            <a:avLst/>
          </a:prstGeom>
          <a:noFill/>
        </p:spPr>
        <p:txBody>
          <a:bodyPr wrap="square" rtlCol="0">
            <a:spAutoFit/>
          </a:bodyPr>
          <a:lstStyle/>
          <a:p>
            <a:r>
              <a:rPr lang="en-GB" dirty="0" smtClean="0">
                <a:latin typeface="Centaur" pitchFamily="18" charset="0"/>
              </a:rPr>
              <a:t>Corporate Action Working </a:t>
            </a:r>
            <a:r>
              <a:rPr lang="en-GB" dirty="0" smtClean="0">
                <a:latin typeface="Centaur" pitchFamily="18" charset="0"/>
              </a:rPr>
              <a:t>Group</a:t>
            </a:r>
          </a:p>
          <a:p>
            <a:endParaRPr lang="en-GB" dirty="0">
              <a:latin typeface="Centaur" pitchFamily="18" charset="0"/>
            </a:endParaRPr>
          </a:p>
          <a:p>
            <a:r>
              <a:rPr lang="en-GB" dirty="0" smtClean="0">
                <a:latin typeface="Centaur" pitchFamily="18" charset="0"/>
              </a:rPr>
              <a:t>Meeting will start at 15:15</a:t>
            </a:r>
            <a:endParaRPr lang="en-GB" dirty="0">
              <a:latin typeface="Centaur"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Market Data Provider User Group (MDPUG)</a:t>
            </a:r>
            <a:endParaRPr lang="en-GB" smtClean="0"/>
          </a:p>
        </p:txBody>
      </p:sp>
      <p:sp>
        <p:nvSpPr>
          <p:cNvPr id="15363" name="Content Placeholder 2"/>
          <p:cNvSpPr>
            <a:spLocks noGrp="1"/>
          </p:cNvSpPr>
          <p:nvPr>
            <p:ph idx="1"/>
          </p:nvPr>
        </p:nvSpPr>
        <p:spPr>
          <a:xfrm>
            <a:off x="550863" y="1260475"/>
            <a:ext cx="7888287" cy="4805363"/>
          </a:xfrm>
        </p:spPr>
        <p:txBody>
          <a:bodyPr/>
          <a:lstStyle/>
          <a:p>
            <a:pPr marL="228600" indent="-228600" algn="just" eaLnBrk="1" hangingPunct="1">
              <a:lnSpc>
                <a:spcPct val="100000"/>
              </a:lnSpc>
              <a:spcBef>
                <a:spcPct val="0"/>
              </a:spcBef>
            </a:pPr>
            <a:r>
              <a:rPr lang="en-SG" sz="1800" smtClean="0"/>
              <a:t>The Market Data Provider User Group was set up in 2004 to review the way ISO 15022 corporate action data should be formatted by Securities Market Data Providers and agree standardised usage for all Data Providers. </a:t>
            </a:r>
          </a:p>
          <a:p>
            <a:pPr marL="228600" indent="-228600" algn="just" eaLnBrk="1" hangingPunct="1">
              <a:spcBef>
                <a:spcPct val="0"/>
              </a:spcBef>
              <a:buFont typeface="Arial" charset="0"/>
              <a:buNone/>
            </a:pPr>
            <a:endParaRPr lang="en-SG" smtClean="0"/>
          </a:p>
          <a:p>
            <a:pPr marL="228600" indent="-228600" algn="just" eaLnBrk="1" hangingPunct="1">
              <a:lnSpc>
                <a:spcPct val="100000"/>
              </a:lnSpc>
              <a:spcBef>
                <a:spcPct val="0"/>
              </a:spcBef>
              <a:spcAft>
                <a:spcPts val="600"/>
              </a:spcAft>
            </a:pPr>
            <a:r>
              <a:rPr lang="en-US" sz="1800" smtClean="0"/>
              <a:t>Who are they?</a:t>
            </a:r>
          </a:p>
          <a:p>
            <a:pPr lvl="1" algn="just" eaLnBrk="1" hangingPunct="1">
              <a:lnSpc>
                <a:spcPct val="100000"/>
              </a:lnSpc>
              <a:spcBef>
                <a:spcPct val="0"/>
              </a:spcBef>
              <a:spcAft>
                <a:spcPts val="600"/>
              </a:spcAft>
            </a:pPr>
            <a:r>
              <a:rPr lang="en-SG" sz="1400" smtClean="0"/>
              <a:t>Bloomberg </a:t>
            </a:r>
          </a:p>
          <a:p>
            <a:pPr lvl="1" algn="just" eaLnBrk="1" hangingPunct="1">
              <a:lnSpc>
                <a:spcPct val="100000"/>
              </a:lnSpc>
              <a:spcBef>
                <a:spcPct val="0"/>
              </a:spcBef>
              <a:spcAft>
                <a:spcPts val="600"/>
              </a:spcAft>
            </a:pPr>
            <a:r>
              <a:rPr lang="en-SG" sz="1400" smtClean="0"/>
              <a:t>Fidelity ActionsXchange </a:t>
            </a:r>
          </a:p>
          <a:p>
            <a:pPr lvl="1" algn="just" eaLnBrk="1" hangingPunct="1">
              <a:lnSpc>
                <a:spcPct val="100000"/>
              </a:lnSpc>
              <a:spcBef>
                <a:spcPct val="0"/>
              </a:spcBef>
              <a:spcAft>
                <a:spcPts val="600"/>
              </a:spcAft>
            </a:pPr>
            <a:r>
              <a:rPr lang="en-SG" sz="1400" smtClean="0"/>
              <a:t>Interactive Data Corporation </a:t>
            </a:r>
          </a:p>
          <a:p>
            <a:pPr lvl="1" algn="just" eaLnBrk="1" hangingPunct="1">
              <a:lnSpc>
                <a:spcPct val="100000"/>
              </a:lnSpc>
              <a:spcBef>
                <a:spcPct val="0"/>
              </a:spcBef>
              <a:spcAft>
                <a:spcPts val="600"/>
              </a:spcAft>
            </a:pPr>
            <a:r>
              <a:rPr lang="en-SG" sz="1400" smtClean="0"/>
              <a:t>London Stock Exchange (LSE) </a:t>
            </a:r>
          </a:p>
          <a:p>
            <a:pPr lvl="1" algn="just" eaLnBrk="1" hangingPunct="1">
              <a:lnSpc>
                <a:spcPct val="100000"/>
              </a:lnSpc>
              <a:spcBef>
                <a:spcPct val="0"/>
              </a:spcBef>
              <a:spcAft>
                <a:spcPts val="600"/>
              </a:spcAft>
            </a:pPr>
            <a:r>
              <a:rPr lang="en-SG" sz="1400" smtClean="0"/>
              <a:t>SIX Financial Information </a:t>
            </a:r>
          </a:p>
          <a:p>
            <a:pPr lvl="1" algn="just" eaLnBrk="1" hangingPunct="1">
              <a:lnSpc>
                <a:spcPct val="100000"/>
              </a:lnSpc>
              <a:spcBef>
                <a:spcPct val="0"/>
              </a:spcBef>
              <a:spcAft>
                <a:spcPts val="600"/>
              </a:spcAft>
            </a:pPr>
            <a:r>
              <a:rPr lang="en-SG" sz="1400" smtClean="0"/>
              <a:t>Thomson Reuters </a:t>
            </a:r>
          </a:p>
          <a:p>
            <a:pPr lvl="1" algn="just" eaLnBrk="1" hangingPunct="1">
              <a:spcBef>
                <a:spcPct val="0"/>
              </a:spcBef>
              <a:buFont typeface="Wingdings" pitchFamily="2" charset="2"/>
              <a:buNone/>
            </a:pPr>
            <a:endParaRPr lang="en-SG" smtClean="0"/>
          </a:p>
          <a:p>
            <a:pPr marL="228600" indent="-228600" algn="just" eaLnBrk="1" hangingPunct="1">
              <a:lnSpc>
                <a:spcPct val="150000"/>
              </a:lnSpc>
              <a:spcBef>
                <a:spcPct val="0"/>
              </a:spcBef>
            </a:pPr>
            <a:r>
              <a:rPr lang="en-US" sz="1800" smtClean="0"/>
              <a:t>Purpose</a:t>
            </a:r>
          </a:p>
          <a:p>
            <a:pPr lvl="1" algn="just" eaLnBrk="1" hangingPunct="1">
              <a:lnSpc>
                <a:spcPct val="150000"/>
              </a:lnSpc>
              <a:spcBef>
                <a:spcPct val="0"/>
              </a:spcBef>
            </a:pPr>
            <a:r>
              <a:rPr lang="en-US" sz="1400" smtClean="0"/>
              <a:t>To establish principles and rules for the use of MT564 &amp; MT568 messages sent by market data providers, aligned to SMPG’s Global Document on Corporate Actions.</a:t>
            </a:r>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ED03A0-A75C-4DC3-A46E-A76D57F0A1AC}" type="slidenum">
              <a:rPr lang="en-GB">
                <a:solidFill>
                  <a:srgbClr val="889CC5"/>
                </a:solidFill>
              </a:rPr>
              <a:pPr eaLnBrk="1" hangingPunct="1"/>
              <a:t>10</a:t>
            </a:fld>
            <a:endParaRPr lang="en-GB">
              <a:solidFill>
                <a:srgbClr val="889CC5"/>
              </a:solidFill>
            </a:endParaRPr>
          </a:p>
        </p:txBody>
      </p:sp>
    </p:spTree>
    <p:extLst>
      <p:ext uri="{BB962C8B-B14F-4D97-AF65-F5344CB8AC3E}">
        <p14:creationId xmlns:p14="http://schemas.microsoft.com/office/powerpoint/2010/main" val="2505465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9750" y="5097463"/>
            <a:ext cx="7772400" cy="830262"/>
          </a:xfrm>
        </p:spPr>
        <p:txBody>
          <a:bodyPr/>
          <a:lstStyle/>
          <a:p>
            <a:pPr eaLnBrk="1" hangingPunct="1"/>
            <a:r>
              <a:rPr lang="en-GB" smtClean="0"/>
              <a:t>Thank you slide </a:t>
            </a:r>
          </a:p>
        </p:txBody>
      </p:sp>
      <p:sp>
        <p:nvSpPr>
          <p:cNvPr id="16387" name="Date Placeholder 3"/>
          <p:cNvSpPr>
            <a:spLocks noGrp="1"/>
          </p:cNvSpPr>
          <p:nvPr>
            <p:ph type="dt"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568328-3AA7-4A8A-AD98-160DA6160147}" type="datetime1">
              <a:rPr lang="en-US">
                <a:solidFill>
                  <a:srgbClr val="FFFFFF"/>
                </a:solidFill>
              </a:rPr>
              <a:pPr eaLnBrk="1" hangingPunct="1"/>
              <a:t>2/25/2013</a:t>
            </a:fld>
            <a:endParaRPr lang="en-GB">
              <a:solidFill>
                <a:srgbClr val="FFFFFF"/>
              </a:solidFill>
            </a:endParaRPr>
          </a:p>
        </p:txBody>
      </p:sp>
      <p:sp>
        <p:nvSpPr>
          <p:cNvPr id="1638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480011-D0D0-4F6A-AEFF-FEBA27C798E8}" type="slidenum">
              <a:rPr lang="en-GB">
                <a:solidFill>
                  <a:srgbClr val="FFFFFF"/>
                </a:solidFill>
              </a:rPr>
              <a:pPr eaLnBrk="1" hangingPunct="1"/>
              <a:t>11</a:t>
            </a:fld>
            <a:endParaRPr lang="en-GB">
              <a:solidFill>
                <a:srgbClr val="FFFFFF"/>
              </a:solidFill>
            </a:endParaRPr>
          </a:p>
        </p:txBody>
      </p:sp>
    </p:spTree>
    <p:extLst>
      <p:ext uri="{BB962C8B-B14F-4D97-AF65-F5344CB8AC3E}">
        <p14:creationId xmlns:p14="http://schemas.microsoft.com/office/powerpoint/2010/main" val="1854446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Relation with existing groups</a:t>
            </a:r>
            <a:endParaRPr lang="en-GB" dirty="0">
              <a:latin typeface="+mj-lt"/>
            </a:endParaRPr>
          </a:p>
        </p:txBody>
      </p:sp>
      <p:sp>
        <p:nvSpPr>
          <p:cNvPr id="3" name="Content Placeholder 2"/>
          <p:cNvSpPr>
            <a:spLocks noGrp="1"/>
          </p:cNvSpPr>
          <p:nvPr>
            <p:ph idx="1"/>
          </p:nvPr>
        </p:nvSpPr>
        <p:spPr/>
        <p:txBody>
          <a:bodyPr/>
          <a:lstStyle/>
          <a:p>
            <a:r>
              <a:rPr lang="en-GB" dirty="0" smtClean="0">
                <a:latin typeface="Corbel" pitchFamily="34" charset="0"/>
              </a:rPr>
              <a:t>Sub-group of APAC RMPG</a:t>
            </a:r>
          </a:p>
          <a:p>
            <a:r>
              <a:rPr lang="en-GB" dirty="0" smtClean="0">
                <a:latin typeface="Corbel" pitchFamily="34" charset="0"/>
              </a:rPr>
              <a:t>Should not duplicate work of global SMPG CA WG or global MDPUG</a:t>
            </a:r>
          </a:p>
          <a:p>
            <a:r>
              <a:rPr lang="en-GB" dirty="0" smtClean="0">
                <a:latin typeface="Corbel" pitchFamily="34" charset="0"/>
              </a:rPr>
              <a:t>Should not do the work of NMPG CA WG in APAC</a:t>
            </a:r>
          </a:p>
          <a:p>
            <a:endParaRPr lang="en-GB" dirty="0">
              <a:latin typeface="Corbel" pitchFamily="34" charset="0"/>
            </a:endParaRPr>
          </a:p>
          <a:p>
            <a:r>
              <a:rPr lang="en-GB" dirty="0" smtClean="0">
                <a:latin typeface="Corbel" pitchFamily="34" charset="0"/>
              </a:rPr>
              <a:t>Should support them… (see proposed structure and scope)</a:t>
            </a:r>
          </a:p>
          <a:p>
            <a:pPr marL="0" indent="0">
              <a:buNone/>
            </a:pPr>
            <a:endParaRPr lang="en-GB" dirty="0" smtClean="0">
              <a:latin typeface="Corbel" pitchFamily="34" charset="0"/>
            </a:endParaRPr>
          </a:p>
          <a:p>
            <a:pPr marL="0" indent="0">
              <a:buNone/>
            </a:pPr>
            <a:r>
              <a:rPr lang="en-GB" dirty="0" smtClean="0">
                <a:latin typeface="Corbel" pitchFamily="34" charset="0"/>
              </a:rPr>
              <a:t>But first, to be on the same page</a:t>
            </a: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12</a:t>
            </a:fld>
            <a:endParaRPr lang="en-US" dirty="0"/>
          </a:p>
        </p:txBody>
      </p:sp>
    </p:spTree>
    <p:extLst>
      <p:ext uri="{BB962C8B-B14F-4D97-AF65-F5344CB8AC3E}">
        <p14:creationId xmlns:p14="http://schemas.microsoft.com/office/powerpoint/2010/main" val="1476042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GB" altLang="ja-JP" dirty="0" smtClean="0">
                <a:latin typeface="Corbel" pitchFamily="34" charset="0"/>
                <a:ea typeface="ＭＳ Ｐゴシック" charset="-128"/>
                <a:cs typeface="Arial" charset="0"/>
              </a:rPr>
              <a:t>SMPG</a:t>
            </a:r>
          </a:p>
        </p:txBody>
      </p:sp>
      <p:sp>
        <p:nvSpPr>
          <p:cNvPr id="5123" name="Content Placeholder 2"/>
          <p:cNvSpPr>
            <a:spLocks noGrp="1"/>
          </p:cNvSpPr>
          <p:nvPr>
            <p:ph idx="1"/>
          </p:nvPr>
        </p:nvSpPr>
        <p:spPr>
          <a:ln>
            <a:solidFill>
              <a:srgbClr val="3333CC"/>
            </a:solidFill>
          </a:ln>
        </p:spPr>
        <p:txBody>
          <a:bodyPr/>
          <a:lstStyle/>
          <a:p>
            <a:pPr marL="266700" indent="-266700">
              <a:spcBef>
                <a:spcPts val="1800"/>
              </a:spcBef>
            </a:pPr>
            <a:r>
              <a:rPr lang="en-GB" altLang="ja-JP" sz="2000" dirty="0" smtClean="0">
                <a:latin typeface="Corbel" pitchFamily="34" charset="0"/>
                <a:ea typeface="ＭＳ Ｐゴシック" charset="-128"/>
                <a:cs typeface="Arial" charset="0"/>
              </a:rPr>
              <a:t>Securities Market Practice Group established 15 years ago</a:t>
            </a:r>
          </a:p>
          <a:p>
            <a:pPr marL="266700" indent="-266700">
              <a:spcBef>
                <a:spcPts val="1800"/>
              </a:spcBef>
            </a:pPr>
            <a:r>
              <a:rPr lang="en-GB" altLang="ja-JP" sz="2000" dirty="0" smtClean="0">
                <a:latin typeface="Corbel" pitchFamily="34" charset="0"/>
                <a:ea typeface="ＭＳ Ｐゴシック" charset="-128"/>
                <a:cs typeface="Arial" charset="0"/>
              </a:rPr>
              <a:t>Facilitate global harmonisation of market practices</a:t>
            </a:r>
          </a:p>
          <a:p>
            <a:pPr marL="636588" lvl="2" indent="-187325">
              <a:spcBef>
                <a:spcPct val="0"/>
              </a:spcBef>
              <a:buFont typeface="Arial" charset="0"/>
              <a:buChar char="-"/>
            </a:pPr>
            <a:r>
              <a:rPr lang="en-GB" altLang="ja-JP" sz="1600" dirty="0" smtClean="0">
                <a:latin typeface="Corbel" pitchFamily="34" charset="0"/>
                <a:ea typeface="ＭＳ Ｐゴシック" charset="-128"/>
                <a:cs typeface="Arial" charset="0"/>
              </a:rPr>
              <a:t>implementation of ISO messaging in the securities space</a:t>
            </a:r>
          </a:p>
          <a:p>
            <a:endParaRPr lang="en-GB" altLang="ja-JP" sz="2000" dirty="0" smtClean="0">
              <a:latin typeface="Corbel" pitchFamily="34" charset="0"/>
            </a:endParaRPr>
          </a:p>
          <a:p>
            <a:r>
              <a:rPr lang="en-GB" altLang="ja-JP" sz="2000" dirty="0" smtClean="0">
                <a:latin typeface="Corbel" pitchFamily="34" charset="0"/>
              </a:rPr>
              <a:t>Bring together representatives of national market practice groups</a:t>
            </a:r>
          </a:p>
          <a:p>
            <a:pPr marL="636588" lvl="2" indent="-187325">
              <a:spcBef>
                <a:spcPct val="0"/>
              </a:spcBef>
              <a:buFont typeface="Arial" charset="0"/>
              <a:buChar char="-"/>
            </a:pPr>
            <a:r>
              <a:rPr lang="en-GB" altLang="ja-JP" sz="1600" dirty="0" smtClean="0">
                <a:latin typeface="Corbel" pitchFamily="34" charset="0"/>
                <a:ea typeface="ＭＳ Ｐゴシック" charset="-128"/>
                <a:cs typeface="Arial" charset="0"/>
              </a:rPr>
              <a:t>approx. 40 countries, plus ICSDs (Clearstream and Euroclear)</a:t>
            </a:r>
          </a:p>
          <a:p>
            <a:pPr marL="636588" lvl="2" indent="-187325">
              <a:spcBef>
                <a:spcPct val="0"/>
              </a:spcBef>
              <a:buFont typeface="Arial" charset="0"/>
              <a:buChar char="-"/>
            </a:pPr>
            <a:r>
              <a:rPr lang="en-GB" altLang="ja-JP" sz="1600" dirty="0" smtClean="0">
                <a:latin typeface="Corbel" pitchFamily="34" charset="0"/>
                <a:ea typeface="ＭＳ Ｐゴシック" charset="-128"/>
                <a:cs typeface="Arial" charset="0"/>
              </a:rPr>
              <a:t>two physical meetings plus conference calls</a:t>
            </a:r>
          </a:p>
          <a:p>
            <a:pPr marL="636588" lvl="2" indent="-187325">
              <a:spcBef>
                <a:spcPct val="0"/>
              </a:spcBef>
              <a:buFont typeface="Arial" charset="0"/>
              <a:buChar char="-"/>
            </a:pPr>
            <a:r>
              <a:rPr lang="en-GB" altLang="ja-JP" sz="1600" dirty="0" smtClean="0">
                <a:latin typeface="Corbel" pitchFamily="34" charset="0"/>
                <a:ea typeface="ＭＳ Ｐゴシック" charset="-128"/>
                <a:cs typeface="Arial" charset="0"/>
              </a:rPr>
              <a:t>delegates represent their market, not their own institution</a:t>
            </a:r>
          </a:p>
          <a:p>
            <a:endParaRPr lang="en-GB" altLang="ja-JP" sz="2000" dirty="0" smtClean="0">
              <a:latin typeface="Corbel" pitchFamily="34" charset="0"/>
            </a:endParaRPr>
          </a:p>
          <a:p>
            <a:r>
              <a:rPr lang="en-GB" altLang="ja-JP" sz="2000" dirty="0" smtClean="0">
                <a:latin typeface="Corbel" pitchFamily="34" charset="0"/>
              </a:rPr>
              <a:t>Identify commonalities and differences among national practices</a:t>
            </a:r>
          </a:p>
          <a:p>
            <a:endParaRPr lang="en-GB" altLang="ja-JP" sz="2000" dirty="0" smtClean="0">
              <a:latin typeface="Corbel" pitchFamily="34" charset="0"/>
            </a:endParaRPr>
          </a:p>
          <a:p>
            <a:r>
              <a:rPr lang="en-GB" altLang="ja-JP" sz="2000" dirty="0" smtClean="0">
                <a:latin typeface="Corbel" pitchFamily="34" charset="0"/>
              </a:rPr>
              <a:t>Identify opportunities for further harmonisation</a:t>
            </a:r>
          </a:p>
          <a:p>
            <a:pPr marL="615950" lvl="1" indent="-266700">
              <a:spcBef>
                <a:spcPct val="0"/>
              </a:spcBef>
            </a:pPr>
            <a:endParaRPr lang="en-GB" altLang="ja-JP" dirty="0" smtClean="0">
              <a:latin typeface="Corbel" pitchFamily="34" charset="0"/>
              <a:ea typeface="ＭＳ Ｐゴシック" charset="-128"/>
              <a:cs typeface="Arial" charset="0"/>
            </a:endParaRPr>
          </a:p>
          <a:p>
            <a:pPr marL="615950" lvl="1" indent="-266700">
              <a:spcBef>
                <a:spcPct val="0"/>
              </a:spcBef>
            </a:pPr>
            <a:endParaRPr lang="en-GB" altLang="ja-JP" dirty="0" smtClean="0">
              <a:latin typeface="Corbel" pitchFamily="34" charset="0"/>
              <a:ea typeface="ＭＳ Ｐゴシック" charset="-128"/>
              <a:cs typeface="Arial" charset="0"/>
            </a:endParaRPr>
          </a:p>
        </p:txBody>
      </p:sp>
      <p:sp>
        <p:nvSpPr>
          <p:cNvPr id="5" name="Rectangle 6"/>
          <p:cNvSpPr>
            <a:spLocks noGrp="1" noChangeArrowheads="1"/>
          </p:cNvSpPr>
          <p:nvPr>
            <p:ph type="sldNum" sz="quarter" idx="12"/>
          </p:nvPr>
        </p:nvSpPr>
        <p:spPr>
          <a:ln/>
        </p:spPr>
        <p:txBody>
          <a:bodyPr/>
          <a:lstStyle/>
          <a:p>
            <a:pPr>
              <a:defRPr/>
            </a:pPr>
            <a:fld id="{85291DBF-FDE9-4E69-95BA-FF8E1CEBAB94}" type="slidenum">
              <a:rPr lang="en-US">
                <a:latin typeface="Corbel" pitchFamily="34" charset="0"/>
              </a:rPr>
              <a:pPr>
                <a:defRPr/>
              </a:pPr>
              <a:t>13</a:t>
            </a:fld>
            <a:endParaRPr lang="en-US" dirty="0">
              <a:latin typeface="Corbel" pitchFamily="34" charset="0"/>
            </a:endParaRPr>
          </a:p>
        </p:txBody>
      </p:sp>
      <p:pic>
        <p:nvPicPr>
          <p:cNvPr id="19459" name="Picture 4" descr="SMPG2"/>
          <p:cNvPicPr>
            <a:picLocks noChangeAspect="1" noChangeArrowheads="1"/>
          </p:cNvPicPr>
          <p:nvPr/>
        </p:nvPicPr>
        <p:blipFill>
          <a:blip r:embed="rId3" cstate="print"/>
          <a:srcRect/>
          <a:stretch>
            <a:fillRect/>
          </a:stretch>
        </p:blipFill>
        <p:spPr bwMode="auto">
          <a:xfrm>
            <a:off x="7264400" y="622300"/>
            <a:ext cx="1143000" cy="857250"/>
          </a:xfrm>
          <a:prstGeom prst="rect">
            <a:avLst/>
          </a:prstGeom>
          <a:noFill/>
          <a:ln w="9525">
            <a:noFill/>
            <a:miter lim="800000"/>
            <a:headEnd/>
            <a:tailEnd/>
          </a:ln>
        </p:spPr>
      </p:pic>
    </p:spTree>
    <p:extLst>
      <p:ext uri="{BB962C8B-B14F-4D97-AF65-F5344CB8AC3E}">
        <p14:creationId xmlns:p14="http://schemas.microsoft.com/office/powerpoint/2010/main" val="4235442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GB" altLang="ja-JP" dirty="0" smtClean="0">
                <a:latin typeface="Corbel" pitchFamily="34" charset="0"/>
                <a:ea typeface="ＭＳ Ｐゴシック" charset="-128"/>
                <a:cs typeface="Arial" charset="0"/>
              </a:rPr>
              <a:t>SMPG organisation</a:t>
            </a:r>
          </a:p>
        </p:txBody>
      </p:sp>
      <p:sp>
        <p:nvSpPr>
          <p:cNvPr id="35" name="Rectangle 6"/>
          <p:cNvSpPr>
            <a:spLocks noGrp="1" noChangeArrowheads="1"/>
          </p:cNvSpPr>
          <p:nvPr>
            <p:ph type="sldNum" sz="quarter" idx="12"/>
          </p:nvPr>
        </p:nvSpPr>
        <p:spPr>
          <a:ln/>
        </p:spPr>
        <p:txBody>
          <a:bodyPr/>
          <a:lstStyle/>
          <a:p>
            <a:pPr>
              <a:defRPr/>
            </a:pPr>
            <a:fld id="{09EE53CF-D4C1-4CF0-884B-7ED3ED203670}" type="slidenum">
              <a:rPr lang="en-US">
                <a:latin typeface="Corbel" pitchFamily="34" charset="0"/>
              </a:rPr>
              <a:pPr>
                <a:defRPr/>
              </a:pPr>
              <a:t>14</a:t>
            </a:fld>
            <a:endParaRPr lang="en-US" dirty="0">
              <a:latin typeface="Corbel" pitchFamily="34" charset="0"/>
            </a:endParaRPr>
          </a:p>
        </p:txBody>
      </p:sp>
      <p:pic>
        <p:nvPicPr>
          <p:cNvPr id="21506" name="Picture 4" descr="SMPG2"/>
          <p:cNvPicPr>
            <a:picLocks noChangeAspect="1" noChangeArrowheads="1"/>
          </p:cNvPicPr>
          <p:nvPr/>
        </p:nvPicPr>
        <p:blipFill>
          <a:blip r:embed="rId3" cstate="print"/>
          <a:srcRect/>
          <a:stretch>
            <a:fillRect/>
          </a:stretch>
        </p:blipFill>
        <p:spPr bwMode="auto">
          <a:xfrm>
            <a:off x="7264400" y="622300"/>
            <a:ext cx="1143000" cy="857250"/>
          </a:xfrm>
          <a:prstGeom prst="rect">
            <a:avLst/>
          </a:prstGeom>
          <a:noFill/>
          <a:ln w="9525">
            <a:noFill/>
            <a:miter lim="800000"/>
            <a:headEnd/>
            <a:tailEnd/>
          </a:ln>
        </p:spPr>
      </p:pic>
      <p:sp>
        <p:nvSpPr>
          <p:cNvPr id="21507" name="Rectangle 17"/>
          <p:cNvSpPr>
            <a:spLocks noChangeArrowheads="1"/>
          </p:cNvSpPr>
          <p:nvPr/>
        </p:nvSpPr>
        <p:spPr bwMode="auto">
          <a:xfrm>
            <a:off x="701675" y="2844800"/>
            <a:ext cx="1350963" cy="511175"/>
          </a:xfrm>
          <a:prstGeom prst="rect">
            <a:avLst/>
          </a:prstGeom>
          <a:noFill/>
          <a:ln w="12700" algn="ctr">
            <a:solidFill>
              <a:srgbClr val="3333CC"/>
            </a:solid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Trade/</a:t>
            </a:r>
            <a:br>
              <a:rPr kumimoji="0" lang="en-GB" altLang="ja-JP" sz="1200" b="1">
                <a:solidFill>
                  <a:srgbClr val="3333CC"/>
                </a:solidFill>
                <a:latin typeface="Corbel" pitchFamily="34" charset="0"/>
                <a:cs typeface="Arial" charset="0"/>
              </a:rPr>
            </a:br>
            <a:r>
              <a:rPr kumimoji="0" lang="en-GB" altLang="ja-JP" sz="1200" b="1">
                <a:solidFill>
                  <a:srgbClr val="3333CC"/>
                </a:solidFill>
                <a:latin typeface="Corbel" pitchFamily="34" charset="0"/>
                <a:cs typeface="Arial" charset="0"/>
              </a:rPr>
              <a:t>Post Trade</a:t>
            </a:r>
          </a:p>
        </p:txBody>
      </p:sp>
      <p:sp>
        <p:nvSpPr>
          <p:cNvPr id="21508" name="Rectangle 25"/>
          <p:cNvSpPr>
            <a:spLocks noChangeArrowheads="1"/>
          </p:cNvSpPr>
          <p:nvPr/>
        </p:nvSpPr>
        <p:spPr bwMode="auto">
          <a:xfrm>
            <a:off x="2832100" y="2844800"/>
            <a:ext cx="1350963" cy="511175"/>
          </a:xfrm>
          <a:prstGeom prst="rect">
            <a:avLst/>
          </a:prstGeom>
          <a:noFill/>
          <a:ln w="12700" algn="ctr">
            <a:solidFill>
              <a:srgbClr val="3333CC"/>
            </a:solid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Settlement &amp;</a:t>
            </a:r>
            <a:br>
              <a:rPr kumimoji="0" lang="en-GB" altLang="ja-JP" sz="1200" b="1">
                <a:solidFill>
                  <a:srgbClr val="3333CC"/>
                </a:solidFill>
                <a:latin typeface="Corbel" pitchFamily="34" charset="0"/>
                <a:cs typeface="Arial" charset="0"/>
              </a:rPr>
            </a:br>
            <a:r>
              <a:rPr kumimoji="0" lang="en-GB" altLang="ja-JP" sz="1200" b="1">
                <a:solidFill>
                  <a:srgbClr val="3333CC"/>
                </a:solidFill>
                <a:latin typeface="Corbel" pitchFamily="34" charset="0"/>
                <a:cs typeface="Arial" charset="0"/>
              </a:rPr>
              <a:t>Reconciliation</a:t>
            </a:r>
          </a:p>
        </p:txBody>
      </p:sp>
      <p:sp>
        <p:nvSpPr>
          <p:cNvPr id="21509" name="Rectangle 27"/>
          <p:cNvSpPr>
            <a:spLocks noChangeArrowheads="1"/>
          </p:cNvSpPr>
          <p:nvPr/>
        </p:nvSpPr>
        <p:spPr bwMode="auto">
          <a:xfrm>
            <a:off x="4960938" y="2844800"/>
            <a:ext cx="1350962" cy="511175"/>
          </a:xfrm>
          <a:prstGeom prst="rect">
            <a:avLst/>
          </a:prstGeom>
          <a:noFill/>
          <a:ln w="12700" algn="ctr">
            <a:solidFill>
              <a:srgbClr val="3333CC"/>
            </a:solid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Corporate</a:t>
            </a:r>
            <a:br>
              <a:rPr kumimoji="0" lang="en-GB" altLang="ja-JP" sz="1200" b="1">
                <a:solidFill>
                  <a:srgbClr val="3333CC"/>
                </a:solidFill>
                <a:latin typeface="Corbel" pitchFamily="34" charset="0"/>
                <a:cs typeface="Arial" charset="0"/>
              </a:rPr>
            </a:br>
            <a:r>
              <a:rPr kumimoji="0" lang="en-GB" altLang="ja-JP" sz="1200" b="1">
                <a:solidFill>
                  <a:srgbClr val="3333CC"/>
                </a:solidFill>
                <a:latin typeface="Corbel" pitchFamily="34" charset="0"/>
                <a:cs typeface="Arial" charset="0"/>
              </a:rPr>
              <a:t>Actions</a:t>
            </a:r>
          </a:p>
        </p:txBody>
      </p:sp>
      <p:sp>
        <p:nvSpPr>
          <p:cNvPr id="21510" name="Rectangle 31"/>
          <p:cNvSpPr>
            <a:spLocks noChangeArrowheads="1"/>
          </p:cNvSpPr>
          <p:nvPr/>
        </p:nvSpPr>
        <p:spPr bwMode="auto">
          <a:xfrm>
            <a:off x="7091363" y="2844800"/>
            <a:ext cx="1350962" cy="511175"/>
          </a:xfrm>
          <a:prstGeom prst="rect">
            <a:avLst/>
          </a:prstGeom>
          <a:noFill/>
          <a:ln w="12700" algn="ctr">
            <a:solidFill>
              <a:srgbClr val="3333CC"/>
            </a:solid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Investment</a:t>
            </a:r>
            <a:br>
              <a:rPr kumimoji="0" lang="en-GB" altLang="ja-JP" sz="1200" b="1">
                <a:solidFill>
                  <a:srgbClr val="3333CC"/>
                </a:solidFill>
                <a:latin typeface="Corbel" pitchFamily="34" charset="0"/>
                <a:cs typeface="Arial" charset="0"/>
              </a:rPr>
            </a:br>
            <a:r>
              <a:rPr kumimoji="0" lang="en-GB" altLang="ja-JP" sz="1200" b="1">
                <a:solidFill>
                  <a:srgbClr val="3333CC"/>
                </a:solidFill>
                <a:latin typeface="Corbel" pitchFamily="34" charset="0"/>
                <a:cs typeface="Arial" charset="0"/>
              </a:rPr>
              <a:t>Funds</a:t>
            </a:r>
          </a:p>
        </p:txBody>
      </p:sp>
      <p:sp>
        <p:nvSpPr>
          <p:cNvPr id="21511" name="Rectangle 37"/>
          <p:cNvSpPr>
            <a:spLocks noChangeArrowheads="1"/>
          </p:cNvSpPr>
          <p:nvPr/>
        </p:nvSpPr>
        <p:spPr bwMode="auto">
          <a:xfrm>
            <a:off x="3841750" y="4487863"/>
            <a:ext cx="547688" cy="292100"/>
          </a:xfrm>
          <a:prstGeom prst="rect">
            <a:avLst/>
          </a:prstGeom>
          <a:noFill/>
          <a:ln w="12700" algn="ctr">
            <a:solidFill>
              <a:srgbClr val="3333CC"/>
            </a:solid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IF</a:t>
            </a:r>
          </a:p>
        </p:txBody>
      </p:sp>
      <p:sp>
        <p:nvSpPr>
          <p:cNvPr id="21512" name="Rectangle 39"/>
          <p:cNvSpPr>
            <a:spLocks noChangeArrowheads="1"/>
          </p:cNvSpPr>
          <p:nvPr/>
        </p:nvSpPr>
        <p:spPr bwMode="auto">
          <a:xfrm>
            <a:off x="5995988" y="4487863"/>
            <a:ext cx="547687" cy="292100"/>
          </a:xfrm>
          <a:prstGeom prst="rect">
            <a:avLst/>
          </a:prstGeom>
          <a:noFill/>
          <a:ln w="12700" algn="ctr">
            <a:solidFill>
              <a:srgbClr val="3333CC"/>
            </a:solid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IF</a:t>
            </a:r>
          </a:p>
        </p:txBody>
      </p:sp>
      <p:sp>
        <p:nvSpPr>
          <p:cNvPr id="21513" name="Rectangle 42"/>
          <p:cNvSpPr>
            <a:spLocks noChangeArrowheads="1"/>
          </p:cNvSpPr>
          <p:nvPr/>
        </p:nvSpPr>
        <p:spPr bwMode="auto">
          <a:xfrm>
            <a:off x="8113713" y="4487863"/>
            <a:ext cx="547687" cy="292100"/>
          </a:xfrm>
          <a:prstGeom prst="rect">
            <a:avLst/>
          </a:prstGeom>
          <a:noFill/>
          <a:ln w="12700" algn="ctr">
            <a:solidFill>
              <a:srgbClr val="3333CC"/>
            </a:solid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IF</a:t>
            </a:r>
          </a:p>
        </p:txBody>
      </p:sp>
      <p:sp>
        <p:nvSpPr>
          <p:cNvPr id="21514" name="Rectangle 45"/>
          <p:cNvSpPr>
            <a:spLocks noChangeArrowheads="1"/>
          </p:cNvSpPr>
          <p:nvPr/>
        </p:nvSpPr>
        <p:spPr bwMode="auto">
          <a:xfrm>
            <a:off x="701675" y="2187575"/>
            <a:ext cx="7740650" cy="511175"/>
          </a:xfrm>
          <a:prstGeom prst="rect">
            <a:avLst/>
          </a:prstGeom>
          <a:solidFill>
            <a:srgbClr val="3333CC"/>
          </a:solidFill>
          <a:ln w="12700" algn="ctr">
            <a:noFill/>
            <a:round/>
            <a:headEnd/>
            <a:tailEnd/>
          </a:ln>
        </p:spPr>
        <p:txBody>
          <a:bodyPr anchor="ctr"/>
          <a:lstStyle/>
          <a:p>
            <a:pPr algn="ctr" eaLnBrk="0" hangingPunct="0"/>
            <a:r>
              <a:rPr kumimoji="0" lang="en-GB" altLang="ja-JP" sz="1200" b="1">
                <a:solidFill>
                  <a:schemeClr val="bg1"/>
                </a:solidFill>
                <a:latin typeface="Corbel" pitchFamily="34" charset="0"/>
                <a:cs typeface="Arial" charset="0"/>
              </a:rPr>
              <a:t>GLOBAL STEERING COMMITTEE</a:t>
            </a:r>
          </a:p>
        </p:txBody>
      </p:sp>
      <p:sp>
        <p:nvSpPr>
          <p:cNvPr id="21515" name="Rectangle 46"/>
          <p:cNvSpPr>
            <a:spLocks noChangeArrowheads="1"/>
          </p:cNvSpPr>
          <p:nvPr/>
        </p:nvSpPr>
        <p:spPr bwMode="auto">
          <a:xfrm>
            <a:off x="3221038" y="4487863"/>
            <a:ext cx="547687" cy="292100"/>
          </a:xfrm>
          <a:prstGeom prst="rect">
            <a:avLst/>
          </a:prstGeom>
          <a:noFill/>
          <a:ln w="12700" algn="ctr">
            <a:solidFill>
              <a:srgbClr val="3333CC"/>
            </a:solid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CA</a:t>
            </a:r>
          </a:p>
        </p:txBody>
      </p:sp>
      <p:sp>
        <p:nvSpPr>
          <p:cNvPr id="21516" name="Rectangle 47"/>
          <p:cNvSpPr>
            <a:spLocks noChangeArrowheads="1"/>
          </p:cNvSpPr>
          <p:nvPr/>
        </p:nvSpPr>
        <p:spPr bwMode="auto">
          <a:xfrm>
            <a:off x="5375275" y="4487863"/>
            <a:ext cx="547688" cy="292100"/>
          </a:xfrm>
          <a:prstGeom prst="rect">
            <a:avLst/>
          </a:prstGeom>
          <a:noFill/>
          <a:ln w="12700" algn="ctr">
            <a:solidFill>
              <a:srgbClr val="3333CC"/>
            </a:solid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CA</a:t>
            </a:r>
          </a:p>
        </p:txBody>
      </p:sp>
      <p:sp>
        <p:nvSpPr>
          <p:cNvPr id="21517" name="Rectangle 48"/>
          <p:cNvSpPr>
            <a:spLocks noChangeArrowheads="1"/>
          </p:cNvSpPr>
          <p:nvPr/>
        </p:nvSpPr>
        <p:spPr bwMode="auto">
          <a:xfrm>
            <a:off x="7493000" y="4487863"/>
            <a:ext cx="547688" cy="292100"/>
          </a:xfrm>
          <a:prstGeom prst="rect">
            <a:avLst/>
          </a:prstGeom>
          <a:noFill/>
          <a:ln w="12700" algn="ctr">
            <a:solidFill>
              <a:srgbClr val="3333CC"/>
            </a:solid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CA</a:t>
            </a:r>
          </a:p>
        </p:txBody>
      </p:sp>
      <p:sp>
        <p:nvSpPr>
          <p:cNvPr id="21518" name="Rectangle 49"/>
          <p:cNvSpPr>
            <a:spLocks noChangeArrowheads="1"/>
          </p:cNvSpPr>
          <p:nvPr/>
        </p:nvSpPr>
        <p:spPr bwMode="auto">
          <a:xfrm>
            <a:off x="2600325" y="4487863"/>
            <a:ext cx="547688" cy="292100"/>
          </a:xfrm>
          <a:prstGeom prst="rect">
            <a:avLst/>
          </a:prstGeom>
          <a:noFill/>
          <a:ln w="12700" algn="ctr">
            <a:solidFill>
              <a:srgbClr val="3333CC"/>
            </a:solid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S&amp;R</a:t>
            </a:r>
          </a:p>
        </p:txBody>
      </p:sp>
      <p:sp>
        <p:nvSpPr>
          <p:cNvPr id="21519" name="Rectangle 50"/>
          <p:cNvSpPr>
            <a:spLocks noChangeArrowheads="1"/>
          </p:cNvSpPr>
          <p:nvPr/>
        </p:nvSpPr>
        <p:spPr bwMode="auto">
          <a:xfrm>
            <a:off x="4754563" y="4487863"/>
            <a:ext cx="547687" cy="292100"/>
          </a:xfrm>
          <a:prstGeom prst="rect">
            <a:avLst/>
          </a:prstGeom>
          <a:noFill/>
          <a:ln w="12700" algn="ctr">
            <a:solidFill>
              <a:srgbClr val="3333CC"/>
            </a:solid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S&amp;R</a:t>
            </a:r>
          </a:p>
        </p:txBody>
      </p:sp>
      <p:sp>
        <p:nvSpPr>
          <p:cNvPr id="21520" name="Rectangle 51"/>
          <p:cNvSpPr>
            <a:spLocks noChangeArrowheads="1"/>
          </p:cNvSpPr>
          <p:nvPr/>
        </p:nvSpPr>
        <p:spPr bwMode="auto">
          <a:xfrm>
            <a:off x="6872288" y="4487863"/>
            <a:ext cx="547687" cy="292100"/>
          </a:xfrm>
          <a:prstGeom prst="rect">
            <a:avLst/>
          </a:prstGeom>
          <a:noFill/>
          <a:ln w="12700" algn="ctr">
            <a:solidFill>
              <a:srgbClr val="3333CC"/>
            </a:solid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S&amp;R</a:t>
            </a:r>
          </a:p>
        </p:txBody>
      </p:sp>
      <p:cxnSp>
        <p:nvCxnSpPr>
          <p:cNvPr id="21521" name="Straight Connector 54"/>
          <p:cNvCxnSpPr>
            <a:cxnSpLocks noChangeShapeType="1"/>
            <a:stCxn id="21518" idx="0"/>
            <a:endCxn id="21508" idx="2"/>
          </p:cNvCxnSpPr>
          <p:nvPr/>
        </p:nvCxnSpPr>
        <p:spPr bwMode="auto">
          <a:xfrm rot="5400000" flipH="1" flipV="1">
            <a:off x="2624138" y="3605212"/>
            <a:ext cx="1131888" cy="633413"/>
          </a:xfrm>
          <a:prstGeom prst="line">
            <a:avLst/>
          </a:prstGeom>
          <a:noFill/>
          <a:ln w="12700" algn="ctr">
            <a:solidFill>
              <a:srgbClr val="3333CC"/>
            </a:solidFill>
            <a:round/>
            <a:headEnd/>
            <a:tailEnd/>
          </a:ln>
        </p:spPr>
      </p:cxnSp>
      <p:cxnSp>
        <p:nvCxnSpPr>
          <p:cNvPr id="21522" name="Straight Connector 56"/>
          <p:cNvCxnSpPr>
            <a:cxnSpLocks noChangeShapeType="1"/>
            <a:stCxn id="21515" idx="0"/>
            <a:endCxn id="21509" idx="2"/>
          </p:cNvCxnSpPr>
          <p:nvPr/>
        </p:nvCxnSpPr>
        <p:spPr bwMode="auto">
          <a:xfrm rot="5400000" flipH="1" flipV="1">
            <a:off x="3998913" y="2851150"/>
            <a:ext cx="1131888" cy="2141537"/>
          </a:xfrm>
          <a:prstGeom prst="line">
            <a:avLst/>
          </a:prstGeom>
          <a:noFill/>
          <a:ln w="12700" algn="ctr">
            <a:solidFill>
              <a:srgbClr val="3333CC"/>
            </a:solidFill>
            <a:round/>
            <a:headEnd/>
            <a:tailEnd/>
          </a:ln>
        </p:spPr>
      </p:cxnSp>
      <p:cxnSp>
        <p:nvCxnSpPr>
          <p:cNvPr id="21523" name="Straight Connector 58"/>
          <p:cNvCxnSpPr>
            <a:cxnSpLocks noChangeShapeType="1"/>
            <a:stCxn id="21511" idx="0"/>
            <a:endCxn id="21510" idx="2"/>
          </p:cNvCxnSpPr>
          <p:nvPr/>
        </p:nvCxnSpPr>
        <p:spPr bwMode="auto">
          <a:xfrm rot="5400000" flipH="1" flipV="1">
            <a:off x="5376069" y="2096294"/>
            <a:ext cx="1131888" cy="3651250"/>
          </a:xfrm>
          <a:prstGeom prst="line">
            <a:avLst/>
          </a:prstGeom>
          <a:noFill/>
          <a:ln w="12700" algn="ctr">
            <a:solidFill>
              <a:srgbClr val="3333CC"/>
            </a:solidFill>
            <a:round/>
            <a:headEnd/>
            <a:tailEnd/>
          </a:ln>
        </p:spPr>
      </p:cxnSp>
      <p:cxnSp>
        <p:nvCxnSpPr>
          <p:cNvPr id="21524" name="Straight Connector 60"/>
          <p:cNvCxnSpPr>
            <a:cxnSpLocks noChangeShapeType="1"/>
            <a:stCxn id="21519" idx="0"/>
            <a:endCxn id="21508" idx="2"/>
          </p:cNvCxnSpPr>
          <p:nvPr/>
        </p:nvCxnSpPr>
        <p:spPr bwMode="auto">
          <a:xfrm rot="16200000" flipV="1">
            <a:off x="3702844" y="3161506"/>
            <a:ext cx="1131888" cy="1520825"/>
          </a:xfrm>
          <a:prstGeom prst="line">
            <a:avLst/>
          </a:prstGeom>
          <a:noFill/>
          <a:ln w="12700" algn="ctr">
            <a:solidFill>
              <a:srgbClr val="3333CC"/>
            </a:solidFill>
            <a:round/>
            <a:headEnd/>
            <a:tailEnd/>
          </a:ln>
        </p:spPr>
      </p:cxnSp>
      <p:cxnSp>
        <p:nvCxnSpPr>
          <p:cNvPr id="21525" name="Straight Connector 62"/>
          <p:cNvCxnSpPr>
            <a:cxnSpLocks noChangeShapeType="1"/>
            <a:stCxn id="21516" idx="0"/>
            <a:endCxn id="21509" idx="2"/>
          </p:cNvCxnSpPr>
          <p:nvPr/>
        </p:nvCxnSpPr>
        <p:spPr bwMode="auto">
          <a:xfrm rot="16200000" flipV="1">
            <a:off x="5077619" y="3915569"/>
            <a:ext cx="1131888" cy="12700"/>
          </a:xfrm>
          <a:prstGeom prst="line">
            <a:avLst/>
          </a:prstGeom>
          <a:noFill/>
          <a:ln w="12700" algn="ctr">
            <a:solidFill>
              <a:srgbClr val="3333CC"/>
            </a:solidFill>
            <a:round/>
            <a:headEnd/>
            <a:tailEnd/>
          </a:ln>
        </p:spPr>
      </p:cxnSp>
      <p:cxnSp>
        <p:nvCxnSpPr>
          <p:cNvPr id="21526" name="Straight Connector 64"/>
          <p:cNvCxnSpPr>
            <a:cxnSpLocks noChangeShapeType="1"/>
            <a:stCxn id="21512" idx="0"/>
            <a:endCxn id="21510" idx="2"/>
          </p:cNvCxnSpPr>
          <p:nvPr/>
        </p:nvCxnSpPr>
        <p:spPr bwMode="auto">
          <a:xfrm rot="5400000" flipH="1" flipV="1">
            <a:off x="6453188" y="3173412"/>
            <a:ext cx="1131888" cy="1497013"/>
          </a:xfrm>
          <a:prstGeom prst="line">
            <a:avLst/>
          </a:prstGeom>
          <a:noFill/>
          <a:ln w="12700" algn="ctr">
            <a:solidFill>
              <a:srgbClr val="3333CC"/>
            </a:solidFill>
            <a:round/>
            <a:headEnd/>
            <a:tailEnd/>
          </a:ln>
        </p:spPr>
      </p:cxnSp>
      <p:cxnSp>
        <p:nvCxnSpPr>
          <p:cNvPr id="21527" name="Straight Connector 66"/>
          <p:cNvCxnSpPr>
            <a:cxnSpLocks noChangeShapeType="1"/>
            <a:stCxn id="21520" idx="0"/>
            <a:endCxn id="21508" idx="2"/>
          </p:cNvCxnSpPr>
          <p:nvPr/>
        </p:nvCxnSpPr>
        <p:spPr bwMode="auto">
          <a:xfrm rot="16200000" flipV="1">
            <a:off x="4761706" y="2102644"/>
            <a:ext cx="1131888" cy="3638550"/>
          </a:xfrm>
          <a:prstGeom prst="line">
            <a:avLst/>
          </a:prstGeom>
          <a:noFill/>
          <a:ln w="12700" algn="ctr">
            <a:solidFill>
              <a:srgbClr val="3333CC"/>
            </a:solidFill>
            <a:round/>
            <a:headEnd/>
            <a:tailEnd/>
          </a:ln>
        </p:spPr>
      </p:cxnSp>
      <p:cxnSp>
        <p:nvCxnSpPr>
          <p:cNvPr id="21528" name="Straight Connector 68"/>
          <p:cNvCxnSpPr>
            <a:cxnSpLocks noChangeShapeType="1"/>
            <a:stCxn id="21517" idx="0"/>
            <a:endCxn id="21509" idx="2"/>
          </p:cNvCxnSpPr>
          <p:nvPr/>
        </p:nvCxnSpPr>
        <p:spPr bwMode="auto">
          <a:xfrm rot="16200000" flipV="1">
            <a:off x="6136482" y="2856706"/>
            <a:ext cx="1131888" cy="2130425"/>
          </a:xfrm>
          <a:prstGeom prst="line">
            <a:avLst/>
          </a:prstGeom>
          <a:noFill/>
          <a:ln w="12700" algn="ctr">
            <a:solidFill>
              <a:srgbClr val="3333CC"/>
            </a:solidFill>
            <a:round/>
            <a:headEnd/>
            <a:tailEnd/>
          </a:ln>
        </p:spPr>
      </p:cxnSp>
      <p:cxnSp>
        <p:nvCxnSpPr>
          <p:cNvPr id="21529" name="Straight Connector 70"/>
          <p:cNvCxnSpPr>
            <a:cxnSpLocks noChangeShapeType="1"/>
            <a:stCxn id="21513" idx="0"/>
            <a:endCxn id="21510" idx="2"/>
          </p:cNvCxnSpPr>
          <p:nvPr/>
        </p:nvCxnSpPr>
        <p:spPr bwMode="auto">
          <a:xfrm rot="16200000" flipV="1">
            <a:off x="7512050" y="3611563"/>
            <a:ext cx="1131888" cy="620712"/>
          </a:xfrm>
          <a:prstGeom prst="line">
            <a:avLst/>
          </a:prstGeom>
          <a:noFill/>
          <a:ln w="12700" algn="ctr">
            <a:solidFill>
              <a:srgbClr val="3333CC"/>
            </a:solidFill>
            <a:round/>
            <a:headEnd/>
            <a:tailEnd/>
          </a:ln>
        </p:spPr>
      </p:cxnSp>
      <p:sp>
        <p:nvSpPr>
          <p:cNvPr id="21530" name="Rectangle 71"/>
          <p:cNvSpPr>
            <a:spLocks noChangeArrowheads="1"/>
          </p:cNvSpPr>
          <p:nvPr/>
        </p:nvSpPr>
        <p:spPr bwMode="auto">
          <a:xfrm>
            <a:off x="2600325" y="4926013"/>
            <a:ext cx="6061075" cy="511175"/>
          </a:xfrm>
          <a:prstGeom prst="rect">
            <a:avLst/>
          </a:prstGeom>
          <a:solidFill>
            <a:srgbClr val="3333CC"/>
          </a:solidFill>
          <a:ln w="12700" algn="ctr">
            <a:noFill/>
            <a:round/>
            <a:headEnd/>
            <a:tailEnd/>
          </a:ln>
        </p:spPr>
        <p:txBody>
          <a:bodyPr anchor="ctr"/>
          <a:lstStyle/>
          <a:p>
            <a:pPr algn="ctr" eaLnBrk="0" hangingPunct="0"/>
            <a:r>
              <a:rPr kumimoji="0" lang="en-GB" altLang="ja-JP" sz="1200" b="1">
                <a:solidFill>
                  <a:schemeClr val="bg1"/>
                </a:solidFill>
                <a:latin typeface="Corbel" pitchFamily="34" charset="0"/>
                <a:cs typeface="Arial" charset="0"/>
              </a:rPr>
              <a:t>NATIONAL MARKET PRACTICE GROUPS</a:t>
            </a:r>
          </a:p>
        </p:txBody>
      </p:sp>
      <p:sp>
        <p:nvSpPr>
          <p:cNvPr id="21531" name="Rectangle 72"/>
          <p:cNvSpPr>
            <a:spLocks noChangeArrowheads="1"/>
          </p:cNvSpPr>
          <p:nvPr/>
        </p:nvSpPr>
        <p:spPr bwMode="auto">
          <a:xfrm>
            <a:off x="701675" y="3355975"/>
            <a:ext cx="1350963" cy="292100"/>
          </a:xfrm>
          <a:prstGeom prst="rect">
            <a:avLst/>
          </a:prstGeom>
          <a:noFill/>
          <a:ln w="12700" algn="ctr">
            <a:noFill/>
            <a:round/>
            <a:headEnd/>
            <a:tailEnd/>
          </a:ln>
        </p:spPr>
        <p:txBody>
          <a:bodyPr anchor="ctr"/>
          <a:lstStyle/>
          <a:p>
            <a:pPr algn="ctr" eaLnBrk="0" hangingPunct="0"/>
            <a:r>
              <a:rPr kumimoji="0" lang="en-GB" altLang="ja-JP" sz="1200" b="1">
                <a:solidFill>
                  <a:srgbClr val="3333CC"/>
                </a:solidFill>
                <a:latin typeface="Corbel" pitchFamily="34" charset="0"/>
                <a:cs typeface="Arial" charset="0"/>
              </a:rPr>
              <a:t>(dormant)</a:t>
            </a:r>
          </a:p>
        </p:txBody>
      </p:sp>
      <p:cxnSp>
        <p:nvCxnSpPr>
          <p:cNvPr id="21532" name="Straight Connector 78"/>
          <p:cNvCxnSpPr>
            <a:cxnSpLocks noChangeShapeType="1"/>
            <a:stCxn id="21507" idx="0"/>
          </p:cNvCxnSpPr>
          <p:nvPr/>
        </p:nvCxnSpPr>
        <p:spPr bwMode="auto">
          <a:xfrm rot="5400000" flipH="1" flipV="1">
            <a:off x="1303338" y="2771775"/>
            <a:ext cx="146050" cy="0"/>
          </a:xfrm>
          <a:prstGeom prst="line">
            <a:avLst/>
          </a:prstGeom>
          <a:noFill/>
          <a:ln w="12700" algn="ctr">
            <a:solidFill>
              <a:srgbClr val="3333CC"/>
            </a:solidFill>
            <a:round/>
            <a:headEnd/>
            <a:tailEnd/>
          </a:ln>
        </p:spPr>
      </p:cxnSp>
      <p:cxnSp>
        <p:nvCxnSpPr>
          <p:cNvPr id="21533" name="Straight Connector 80"/>
          <p:cNvCxnSpPr>
            <a:cxnSpLocks noChangeShapeType="1"/>
            <a:stCxn id="21508" idx="0"/>
          </p:cNvCxnSpPr>
          <p:nvPr/>
        </p:nvCxnSpPr>
        <p:spPr bwMode="auto">
          <a:xfrm rot="5400000" flipH="1" flipV="1">
            <a:off x="3433763" y="2771775"/>
            <a:ext cx="146050" cy="0"/>
          </a:xfrm>
          <a:prstGeom prst="line">
            <a:avLst/>
          </a:prstGeom>
          <a:noFill/>
          <a:ln w="12700" algn="ctr">
            <a:solidFill>
              <a:srgbClr val="3333CC"/>
            </a:solidFill>
            <a:round/>
            <a:headEnd/>
            <a:tailEnd/>
          </a:ln>
        </p:spPr>
      </p:cxnSp>
      <p:cxnSp>
        <p:nvCxnSpPr>
          <p:cNvPr id="21534" name="Straight Connector 82"/>
          <p:cNvCxnSpPr>
            <a:cxnSpLocks noChangeShapeType="1"/>
            <a:stCxn id="21509" idx="0"/>
          </p:cNvCxnSpPr>
          <p:nvPr/>
        </p:nvCxnSpPr>
        <p:spPr bwMode="auto">
          <a:xfrm rot="5400000" flipH="1" flipV="1">
            <a:off x="5564188" y="2771775"/>
            <a:ext cx="146050" cy="0"/>
          </a:xfrm>
          <a:prstGeom prst="line">
            <a:avLst/>
          </a:prstGeom>
          <a:noFill/>
          <a:ln w="12700" algn="ctr">
            <a:solidFill>
              <a:srgbClr val="3333CC"/>
            </a:solidFill>
            <a:round/>
            <a:headEnd/>
            <a:tailEnd/>
          </a:ln>
        </p:spPr>
      </p:cxnSp>
      <p:cxnSp>
        <p:nvCxnSpPr>
          <p:cNvPr id="21535" name="Straight Connector 84"/>
          <p:cNvCxnSpPr>
            <a:cxnSpLocks noChangeShapeType="1"/>
            <a:stCxn id="21510" idx="0"/>
          </p:cNvCxnSpPr>
          <p:nvPr/>
        </p:nvCxnSpPr>
        <p:spPr bwMode="auto">
          <a:xfrm rot="5400000" flipH="1" flipV="1">
            <a:off x="7694613" y="2771775"/>
            <a:ext cx="146050" cy="0"/>
          </a:xfrm>
          <a:prstGeom prst="line">
            <a:avLst/>
          </a:prstGeom>
          <a:noFill/>
          <a:ln w="12700" algn="ctr">
            <a:solidFill>
              <a:srgbClr val="3333CC"/>
            </a:solidFill>
            <a:round/>
            <a:headEnd/>
            <a:tailEnd/>
          </a:ln>
        </p:spPr>
      </p:cxnSp>
      <p:sp>
        <p:nvSpPr>
          <p:cNvPr id="95" name="Rectangle 94"/>
          <p:cNvSpPr>
            <a:spLocks noChangeArrowheads="1"/>
          </p:cNvSpPr>
          <p:nvPr/>
        </p:nvSpPr>
        <p:spPr bwMode="auto">
          <a:xfrm>
            <a:off x="2600325" y="5583238"/>
            <a:ext cx="3943350" cy="803275"/>
          </a:xfrm>
          <a:prstGeom prst="rect">
            <a:avLst/>
          </a:prstGeom>
          <a:noFill/>
          <a:ln w="12700" algn="ctr">
            <a:solidFill>
              <a:srgbClr val="3333CC"/>
            </a:solidFill>
            <a:round/>
            <a:headEnd/>
            <a:tailEnd/>
          </a:ln>
        </p:spPr>
        <p:txBody>
          <a:bodyPr anchor="ctr"/>
          <a:lstStyle/>
          <a:p>
            <a:pPr algn="ctr" eaLnBrk="0" hangingPunct="0"/>
            <a:r>
              <a:rPr kumimoji="0" lang="en-GB" altLang="ja-JP" sz="1200" b="1" u="sng">
                <a:solidFill>
                  <a:srgbClr val="3333CC"/>
                </a:solidFill>
                <a:latin typeface="Corbel" pitchFamily="34" charset="0"/>
                <a:cs typeface="Arial" charset="0"/>
              </a:rPr>
              <a:t>Settlement &amp; Reconciliation/Corporate Actions</a:t>
            </a:r>
            <a:r>
              <a:rPr kumimoji="0" lang="en-GB" altLang="ja-JP" sz="1200" b="1">
                <a:solidFill>
                  <a:srgbClr val="3333CC"/>
                </a:solidFill>
                <a:latin typeface="Corbel" pitchFamily="34" charset="0"/>
                <a:cs typeface="Arial" charset="0"/>
              </a:rPr>
              <a:t/>
            </a:r>
            <a:br>
              <a:rPr kumimoji="0" lang="en-GB" altLang="ja-JP" sz="1200" b="1">
                <a:solidFill>
                  <a:srgbClr val="3333CC"/>
                </a:solidFill>
                <a:latin typeface="Corbel" pitchFamily="34" charset="0"/>
                <a:cs typeface="Arial" charset="0"/>
              </a:rPr>
            </a:br>
            <a:r>
              <a:rPr kumimoji="0" lang="en-GB" altLang="ja-JP" sz="1200" b="1">
                <a:solidFill>
                  <a:srgbClr val="3333CC"/>
                </a:solidFill>
                <a:latin typeface="Corbel" pitchFamily="34" charset="0"/>
                <a:cs typeface="Arial" charset="0"/>
              </a:rPr>
              <a:t>ISO 15022/ISO 20022</a:t>
            </a:r>
            <a:br>
              <a:rPr kumimoji="0" lang="en-GB" altLang="ja-JP" sz="1200" b="1">
                <a:solidFill>
                  <a:srgbClr val="3333CC"/>
                </a:solidFill>
                <a:latin typeface="Corbel" pitchFamily="34" charset="0"/>
                <a:cs typeface="Arial" charset="0"/>
              </a:rPr>
            </a:br>
            <a:r>
              <a:rPr kumimoji="0" lang="en-GB" altLang="ja-JP" sz="1200" b="1">
                <a:solidFill>
                  <a:srgbClr val="3333CC"/>
                </a:solidFill>
                <a:latin typeface="Corbel" pitchFamily="34" charset="0"/>
                <a:cs typeface="Arial" charset="0"/>
              </a:rPr>
              <a:t>Multi-asset class</a:t>
            </a:r>
            <a:br>
              <a:rPr kumimoji="0" lang="en-GB" altLang="ja-JP" sz="1200" b="1">
                <a:solidFill>
                  <a:srgbClr val="3333CC"/>
                </a:solidFill>
                <a:latin typeface="Corbel" pitchFamily="34" charset="0"/>
                <a:cs typeface="Arial" charset="0"/>
              </a:rPr>
            </a:br>
            <a:r>
              <a:rPr kumimoji="0" lang="en-GB" altLang="ja-JP" sz="1200" b="1">
                <a:solidFill>
                  <a:srgbClr val="3333CC"/>
                </a:solidFill>
                <a:latin typeface="Corbel" pitchFamily="34" charset="0"/>
                <a:cs typeface="Arial" charset="0"/>
              </a:rPr>
              <a:t>Process-specific</a:t>
            </a:r>
          </a:p>
        </p:txBody>
      </p:sp>
      <p:sp>
        <p:nvSpPr>
          <p:cNvPr id="96" name="Rectangle 95"/>
          <p:cNvSpPr>
            <a:spLocks noChangeArrowheads="1"/>
          </p:cNvSpPr>
          <p:nvPr/>
        </p:nvSpPr>
        <p:spPr bwMode="auto">
          <a:xfrm>
            <a:off x="6872288" y="5583238"/>
            <a:ext cx="1789112" cy="803275"/>
          </a:xfrm>
          <a:prstGeom prst="rect">
            <a:avLst/>
          </a:prstGeom>
          <a:noFill/>
          <a:ln w="12700" algn="ctr">
            <a:solidFill>
              <a:srgbClr val="3333CC"/>
            </a:solidFill>
            <a:round/>
            <a:headEnd/>
            <a:tailEnd/>
          </a:ln>
        </p:spPr>
        <p:txBody>
          <a:bodyPr anchor="ctr"/>
          <a:lstStyle/>
          <a:p>
            <a:pPr algn="ctr" eaLnBrk="0" hangingPunct="0"/>
            <a:r>
              <a:rPr kumimoji="0" lang="en-GB" altLang="ja-JP" sz="1200" b="1" u="sng">
                <a:solidFill>
                  <a:srgbClr val="3333CC"/>
                </a:solidFill>
                <a:latin typeface="Corbel" pitchFamily="34" charset="0"/>
                <a:cs typeface="Arial" charset="0"/>
              </a:rPr>
              <a:t>Investment funds</a:t>
            </a:r>
            <a:r>
              <a:rPr kumimoji="0" lang="en-GB" altLang="ja-JP" sz="1200" b="1">
                <a:solidFill>
                  <a:srgbClr val="3333CC"/>
                </a:solidFill>
                <a:latin typeface="Corbel" pitchFamily="34" charset="0"/>
                <a:cs typeface="Arial" charset="0"/>
              </a:rPr>
              <a:t> </a:t>
            </a:r>
            <a:br>
              <a:rPr kumimoji="0" lang="en-GB" altLang="ja-JP" sz="1200" b="1">
                <a:solidFill>
                  <a:srgbClr val="3333CC"/>
                </a:solidFill>
                <a:latin typeface="Corbel" pitchFamily="34" charset="0"/>
                <a:cs typeface="Arial" charset="0"/>
              </a:rPr>
            </a:br>
            <a:r>
              <a:rPr kumimoji="0" lang="en-GB" altLang="ja-JP" sz="1200" b="1">
                <a:solidFill>
                  <a:srgbClr val="3333CC"/>
                </a:solidFill>
                <a:latin typeface="Corbel" pitchFamily="34" charset="0"/>
                <a:cs typeface="Arial" charset="0"/>
              </a:rPr>
              <a:t>ISO 20022 only</a:t>
            </a:r>
          </a:p>
          <a:p>
            <a:pPr algn="ctr" eaLnBrk="0" hangingPunct="0"/>
            <a:r>
              <a:rPr kumimoji="0" lang="en-GB" altLang="ja-JP" sz="1200" b="1">
                <a:solidFill>
                  <a:srgbClr val="3333CC"/>
                </a:solidFill>
                <a:latin typeface="Corbel" pitchFamily="34" charset="0"/>
                <a:cs typeface="Arial" charset="0"/>
              </a:rPr>
              <a:t>Funds only</a:t>
            </a:r>
            <a:br>
              <a:rPr kumimoji="0" lang="en-GB" altLang="ja-JP" sz="1200" b="1">
                <a:solidFill>
                  <a:srgbClr val="3333CC"/>
                </a:solidFill>
                <a:latin typeface="Corbel" pitchFamily="34" charset="0"/>
                <a:cs typeface="Arial" charset="0"/>
              </a:rPr>
            </a:br>
            <a:r>
              <a:rPr kumimoji="0" lang="en-GB" altLang="ja-JP" sz="1200" b="1">
                <a:solidFill>
                  <a:srgbClr val="3333CC"/>
                </a:solidFill>
                <a:latin typeface="Corbel" pitchFamily="34" charset="0"/>
                <a:cs typeface="Arial" charset="0"/>
              </a:rPr>
              <a:t>Cross-functional</a:t>
            </a:r>
          </a:p>
        </p:txBody>
      </p:sp>
    </p:spTree>
    <p:extLst>
      <p:ext uri="{BB962C8B-B14F-4D97-AF65-F5344CB8AC3E}">
        <p14:creationId xmlns:p14="http://schemas.microsoft.com/office/powerpoint/2010/main" val="333599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rbel" pitchFamily="34" charset="0"/>
              </a:rPr>
              <a:t>NMPG role</a:t>
            </a:r>
            <a:endParaRPr lang="en-GB" dirty="0">
              <a:latin typeface="Corbel" pitchFamily="34" charset="0"/>
            </a:endParaRPr>
          </a:p>
        </p:txBody>
      </p:sp>
      <p:sp>
        <p:nvSpPr>
          <p:cNvPr id="3" name="Content Placeholder 2"/>
          <p:cNvSpPr>
            <a:spLocks noGrp="1"/>
          </p:cNvSpPr>
          <p:nvPr>
            <p:ph idx="1"/>
          </p:nvPr>
        </p:nvSpPr>
        <p:spPr>
          <a:ln>
            <a:solidFill>
              <a:srgbClr val="3333CC"/>
            </a:solidFill>
          </a:ln>
        </p:spPr>
        <p:txBody>
          <a:bodyPr/>
          <a:lstStyle/>
          <a:p>
            <a:r>
              <a:rPr lang="en-GB" sz="2000" dirty="0" smtClean="0">
                <a:latin typeface="Corbel" pitchFamily="34" charset="0"/>
              </a:rPr>
              <a:t>Open to all securities market participants</a:t>
            </a:r>
          </a:p>
          <a:p>
            <a:r>
              <a:rPr lang="en-GB" sz="2000" dirty="0" smtClean="0">
                <a:latin typeface="Corbel" pitchFamily="34" charset="0"/>
              </a:rPr>
              <a:t>IMIs, broker / dealers, custodian banks, central securities depositories, regulators…</a:t>
            </a:r>
          </a:p>
          <a:p>
            <a:endParaRPr lang="en-GB" sz="2000" dirty="0" smtClean="0">
              <a:latin typeface="Corbel" pitchFamily="34" charset="0"/>
            </a:endParaRPr>
          </a:p>
          <a:p>
            <a:endParaRPr lang="en-GB" sz="2000" dirty="0" smtClean="0">
              <a:latin typeface="Corbel" pitchFamily="34" charset="0"/>
            </a:endParaRPr>
          </a:p>
          <a:p>
            <a:r>
              <a:rPr lang="en-GB" sz="2000" dirty="0" smtClean="0">
                <a:latin typeface="Corbel" pitchFamily="34" charset="0"/>
              </a:rPr>
              <a:t>Discuss and agree on local harmonised market practices (in line with global practices)</a:t>
            </a:r>
          </a:p>
          <a:p>
            <a:r>
              <a:rPr lang="en-GB" sz="2000" dirty="0" smtClean="0">
                <a:latin typeface="Corbel" pitchFamily="34" charset="0"/>
              </a:rPr>
              <a:t>Comment on or propose SMPG global market practice working documents</a:t>
            </a:r>
          </a:p>
          <a:p>
            <a:r>
              <a:rPr lang="en-GB" sz="2000" dirty="0" smtClean="0">
                <a:latin typeface="Corbel" pitchFamily="34" charset="0"/>
              </a:rPr>
              <a:t>Send representation to the 2 global SMPG meetings</a:t>
            </a:r>
            <a:endParaRPr lang="en-GB" sz="2000" dirty="0">
              <a:latin typeface="Corbel" pitchFamily="34" charset="0"/>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latin typeface="Corbel" pitchFamily="34" charset="0"/>
              </a:rPr>
              <a:pPr>
                <a:defRPr/>
              </a:pPr>
              <a:t>15</a:t>
            </a:fld>
            <a:endParaRPr lang="en-US" dirty="0">
              <a:latin typeface="Corbel" pitchFamily="34" charset="0"/>
            </a:endParaRPr>
          </a:p>
        </p:txBody>
      </p:sp>
      <p:pic>
        <p:nvPicPr>
          <p:cNvPr id="5" name="Picture 4" descr="SMPG2"/>
          <p:cNvPicPr>
            <a:picLocks noChangeAspect="1" noChangeArrowheads="1"/>
          </p:cNvPicPr>
          <p:nvPr/>
        </p:nvPicPr>
        <p:blipFill>
          <a:blip r:embed="rId2" cstate="print"/>
          <a:srcRect/>
          <a:stretch>
            <a:fillRect/>
          </a:stretch>
        </p:blipFill>
        <p:spPr bwMode="auto">
          <a:xfrm>
            <a:off x="7264400" y="620688"/>
            <a:ext cx="1143000" cy="857250"/>
          </a:xfrm>
          <a:prstGeom prst="rect">
            <a:avLst/>
          </a:prstGeom>
          <a:noFill/>
          <a:ln w="9525">
            <a:noFill/>
            <a:miter lim="800000"/>
            <a:headEnd/>
            <a:tailEnd/>
          </a:ln>
        </p:spPr>
      </p:pic>
    </p:spTree>
    <p:extLst>
      <p:ext uri="{BB962C8B-B14F-4D97-AF65-F5344CB8AC3E}">
        <p14:creationId xmlns:p14="http://schemas.microsoft.com/office/powerpoint/2010/main" val="554749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rbel" pitchFamily="34" charset="0"/>
              </a:rPr>
              <a:t>APAC RMPG</a:t>
            </a:r>
            <a:endParaRPr lang="en-GB" dirty="0">
              <a:latin typeface="Corbel" pitchFamily="34" charset="0"/>
            </a:endParaRPr>
          </a:p>
        </p:txBody>
      </p:sp>
      <p:sp>
        <p:nvSpPr>
          <p:cNvPr id="3" name="Content Placeholder 2"/>
          <p:cNvSpPr>
            <a:spLocks noGrp="1"/>
          </p:cNvSpPr>
          <p:nvPr>
            <p:ph idx="1"/>
          </p:nvPr>
        </p:nvSpPr>
        <p:spPr>
          <a:ln>
            <a:solidFill>
              <a:srgbClr val="3333CC"/>
            </a:solidFill>
          </a:ln>
        </p:spPr>
        <p:txBody>
          <a:bodyPr/>
          <a:lstStyle/>
          <a:p>
            <a:r>
              <a:rPr lang="en-US" altLang="ja-JP" sz="2400" dirty="0" smtClean="0">
                <a:latin typeface="Corbel" pitchFamily="34" charset="0"/>
              </a:rPr>
              <a:t>Establishment</a:t>
            </a:r>
          </a:p>
          <a:p>
            <a:pPr marL="636588" lvl="2" indent="-187325">
              <a:lnSpc>
                <a:spcPct val="90000"/>
              </a:lnSpc>
              <a:spcBef>
                <a:spcPct val="0"/>
              </a:spcBef>
              <a:buFont typeface="Arial" charset="0"/>
              <a:buChar char="-"/>
            </a:pPr>
            <a:r>
              <a:rPr lang="en-US" altLang="ja-JP" sz="1800" dirty="0" smtClean="0">
                <a:latin typeface="Corbel" pitchFamily="34" charset="0"/>
                <a:ea typeface="ＭＳ Ｐゴシック" charset="-128"/>
                <a:cs typeface="Arial" charset="0"/>
              </a:rPr>
              <a:t>June 2012</a:t>
            </a:r>
          </a:p>
          <a:p>
            <a:pPr lvl="1"/>
            <a:endParaRPr lang="en-US" altLang="ja-JP" sz="2000" dirty="0" smtClean="0">
              <a:latin typeface="Corbel" pitchFamily="34" charset="0"/>
            </a:endParaRPr>
          </a:p>
          <a:p>
            <a:r>
              <a:rPr lang="en-US" altLang="ja-JP" sz="2400" dirty="0" smtClean="0">
                <a:latin typeface="Corbel" pitchFamily="34" charset="0"/>
              </a:rPr>
              <a:t>Purpose</a:t>
            </a:r>
          </a:p>
          <a:p>
            <a:pPr marL="636588" lvl="2" indent="-187325">
              <a:lnSpc>
                <a:spcPct val="90000"/>
              </a:lnSpc>
              <a:spcBef>
                <a:spcPct val="0"/>
              </a:spcBef>
              <a:buFont typeface="Arial" charset="0"/>
              <a:buChar char="-"/>
            </a:pPr>
            <a:r>
              <a:rPr lang="en-GB" altLang="ja-JP" sz="1800" dirty="0" smtClean="0">
                <a:latin typeface="Corbel" pitchFamily="34" charset="0"/>
                <a:ea typeface="ＭＳ Ｐゴシック" charset="-128"/>
                <a:cs typeface="Arial" charset="0"/>
              </a:rPr>
              <a:t>increase the engagement of the APAC community in global and regional market practice and standards discussion</a:t>
            </a:r>
          </a:p>
          <a:p>
            <a:pPr marL="636588" lvl="2" indent="-187325">
              <a:lnSpc>
                <a:spcPct val="90000"/>
              </a:lnSpc>
              <a:spcBef>
                <a:spcPct val="0"/>
              </a:spcBef>
              <a:buFont typeface="Arial" charset="0"/>
              <a:buChar char="-"/>
            </a:pPr>
            <a:r>
              <a:rPr lang="en-GB" altLang="ja-JP" sz="1800" dirty="0" smtClean="0">
                <a:latin typeface="Corbel" pitchFamily="34" charset="0"/>
                <a:ea typeface="ＭＳ Ｐゴシック" charset="-128"/>
                <a:cs typeface="Arial" charset="0"/>
              </a:rPr>
              <a:t>support the creation of National Market Practice Groups (NMPG) in as many APAC countries as possible and provide assistance to the existing ones.</a:t>
            </a:r>
          </a:p>
          <a:p>
            <a:pPr lvl="1">
              <a:buNone/>
            </a:pPr>
            <a:endParaRPr lang="en-GB" altLang="ja-JP" sz="2000" dirty="0" smtClean="0">
              <a:latin typeface="Corbel" pitchFamily="34" charset="0"/>
            </a:endParaRPr>
          </a:p>
          <a:p>
            <a:r>
              <a:rPr lang="en-GB" altLang="ja-JP" sz="2400" dirty="0" smtClean="0">
                <a:latin typeface="Corbel" pitchFamily="34" charset="0"/>
              </a:rPr>
              <a:t>Organisation</a:t>
            </a:r>
          </a:p>
          <a:p>
            <a:pPr marL="636588" lvl="2" indent="-187325">
              <a:lnSpc>
                <a:spcPct val="90000"/>
              </a:lnSpc>
              <a:spcBef>
                <a:spcPct val="0"/>
              </a:spcBef>
              <a:buFont typeface="Arial" charset="0"/>
              <a:buChar char="-"/>
            </a:pPr>
            <a:r>
              <a:rPr lang="en-GB" altLang="ja-JP" sz="1800" dirty="0">
                <a:latin typeface="Corbel" pitchFamily="34" charset="0"/>
                <a:ea typeface="ＭＳ Ｐゴシック" charset="-128"/>
                <a:cs typeface="Arial" charset="0"/>
              </a:rPr>
              <a:t>l</a:t>
            </a:r>
            <a:r>
              <a:rPr lang="en-GB" altLang="ja-JP" sz="1800" dirty="0" smtClean="0">
                <a:latin typeface="Corbel" pitchFamily="34" charset="0"/>
                <a:ea typeface="ＭＳ Ｐゴシック" charset="-128"/>
                <a:cs typeface="Arial" charset="0"/>
              </a:rPr>
              <a:t>ight structure facilitated by SWIFT Standards Singapore (no chair)</a:t>
            </a:r>
          </a:p>
          <a:p>
            <a:pPr marL="636588" lvl="2" indent="-187325">
              <a:lnSpc>
                <a:spcPct val="90000"/>
              </a:lnSpc>
              <a:spcBef>
                <a:spcPct val="0"/>
              </a:spcBef>
              <a:buFont typeface="Arial" charset="0"/>
              <a:buChar char="-"/>
            </a:pPr>
            <a:r>
              <a:rPr lang="en-GB" altLang="ja-JP" sz="1800" dirty="0">
                <a:latin typeface="Corbel" pitchFamily="34" charset="0"/>
                <a:ea typeface="ＭＳ Ｐゴシック" charset="-128"/>
                <a:cs typeface="Arial" charset="0"/>
              </a:rPr>
              <a:t>o</a:t>
            </a:r>
            <a:r>
              <a:rPr lang="en-GB" altLang="ja-JP" sz="1800" dirty="0" smtClean="0">
                <a:latin typeface="Corbel" pitchFamily="34" charset="0"/>
                <a:ea typeface="ＭＳ Ｐゴシック" charset="-128"/>
                <a:cs typeface="Arial" charset="0"/>
              </a:rPr>
              <a:t>ne physical meeting / year, conference calls</a:t>
            </a:r>
          </a:p>
          <a:p>
            <a:pPr marL="636588" lvl="2" indent="-187325">
              <a:lnSpc>
                <a:spcPct val="90000"/>
              </a:lnSpc>
              <a:spcBef>
                <a:spcPct val="0"/>
              </a:spcBef>
              <a:buFont typeface="Arial" charset="0"/>
              <a:buChar char="-"/>
            </a:pPr>
            <a:r>
              <a:rPr lang="en-GB" altLang="ja-JP" sz="1800" dirty="0">
                <a:latin typeface="Corbel" pitchFamily="34" charset="0"/>
                <a:ea typeface="ＭＳ Ｐゴシック" charset="-128"/>
                <a:cs typeface="Arial" charset="0"/>
              </a:rPr>
              <a:t>e</a:t>
            </a:r>
            <a:r>
              <a:rPr lang="en-GB" altLang="ja-JP" sz="1800" dirty="0" smtClean="0">
                <a:latin typeface="Corbel" pitchFamily="34" charset="0"/>
                <a:ea typeface="ＭＳ Ｐゴシック" charset="-128"/>
                <a:cs typeface="Arial" charset="0"/>
              </a:rPr>
              <a:t>xchange of information and network building in all APAC countries</a:t>
            </a: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latin typeface="Corbel" pitchFamily="34" charset="0"/>
              </a:rPr>
              <a:pPr>
                <a:defRPr/>
              </a:pPr>
              <a:t>16</a:t>
            </a:fld>
            <a:endParaRPr lang="en-US" dirty="0">
              <a:latin typeface="Corbel" pitchFamily="34" charset="0"/>
            </a:endParaRPr>
          </a:p>
        </p:txBody>
      </p:sp>
      <p:pic>
        <p:nvPicPr>
          <p:cNvPr id="5" name="Picture 4" descr="SMPG2"/>
          <p:cNvPicPr>
            <a:picLocks noChangeAspect="1" noChangeArrowheads="1"/>
          </p:cNvPicPr>
          <p:nvPr/>
        </p:nvPicPr>
        <p:blipFill>
          <a:blip r:embed="rId2" cstate="print"/>
          <a:srcRect/>
          <a:stretch>
            <a:fillRect/>
          </a:stretch>
        </p:blipFill>
        <p:spPr bwMode="auto">
          <a:xfrm>
            <a:off x="7264400" y="620688"/>
            <a:ext cx="1143000" cy="857250"/>
          </a:xfrm>
          <a:prstGeom prst="rect">
            <a:avLst/>
          </a:prstGeom>
          <a:noFill/>
          <a:ln w="9525">
            <a:noFill/>
            <a:miter lim="800000"/>
            <a:headEnd/>
            <a:tailEnd/>
          </a:ln>
        </p:spPr>
      </p:pic>
    </p:spTree>
    <p:extLst>
      <p:ext uri="{BB962C8B-B14F-4D97-AF65-F5344CB8AC3E}">
        <p14:creationId xmlns:p14="http://schemas.microsoft.com/office/powerpoint/2010/main" val="1954896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rbel" pitchFamily="34" charset="0"/>
              </a:rPr>
              <a:t>APAC </a:t>
            </a:r>
            <a:r>
              <a:rPr lang="en-GB" dirty="0" smtClean="0">
                <a:latin typeface="Corbel" pitchFamily="34" charset="0"/>
              </a:rPr>
              <a:t>RMPG founding members</a:t>
            </a:r>
            <a:endParaRPr lang="en-GB" dirty="0"/>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17</a:t>
            </a:fld>
            <a:endParaRPr lang="en-US" dirty="0"/>
          </a:p>
        </p:txBody>
      </p:sp>
      <p:pic>
        <p:nvPicPr>
          <p:cNvPr id="5" name="Picture 2" descr="\\HK-FILE01\akech$\MyData\0a) Singapore\Market Practices\RMPG photo 20062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312876"/>
            <a:ext cx="5184576" cy="38884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Picture 5" descr="SMPG2"/>
          <p:cNvPicPr>
            <a:picLocks noChangeAspect="1" noChangeArrowheads="1"/>
          </p:cNvPicPr>
          <p:nvPr/>
        </p:nvPicPr>
        <p:blipFill>
          <a:blip r:embed="rId3" cstate="print"/>
          <a:srcRect/>
          <a:stretch>
            <a:fillRect/>
          </a:stretch>
        </p:blipFill>
        <p:spPr bwMode="auto">
          <a:xfrm>
            <a:off x="7264400" y="620688"/>
            <a:ext cx="1143000" cy="857250"/>
          </a:xfrm>
          <a:prstGeom prst="rect">
            <a:avLst/>
          </a:prstGeom>
          <a:noFill/>
          <a:ln w="9525">
            <a:noFill/>
            <a:miter lim="800000"/>
            <a:headEnd/>
            <a:tailEnd/>
          </a:ln>
        </p:spPr>
      </p:pic>
    </p:spTree>
    <p:extLst>
      <p:ext uri="{BB962C8B-B14F-4D97-AF65-F5344CB8AC3E}">
        <p14:creationId xmlns:p14="http://schemas.microsoft.com/office/powerpoint/2010/main" val="36511565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rbel" pitchFamily="34" charset="0"/>
              </a:rPr>
              <a:t>APAC RMPG and ABMF</a:t>
            </a:r>
            <a:endParaRPr lang="en-GB" dirty="0">
              <a:latin typeface="Corbel" pitchFamily="34" charset="0"/>
            </a:endParaRPr>
          </a:p>
        </p:txBody>
      </p:sp>
      <p:sp>
        <p:nvSpPr>
          <p:cNvPr id="3" name="Content Placeholder 2"/>
          <p:cNvSpPr>
            <a:spLocks noGrp="1"/>
          </p:cNvSpPr>
          <p:nvPr>
            <p:ph idx="1"/>
          </p:nvPr>
        </p:nvSpPr>
        <p:spPr>
          <a:ln>
            <a:solidFill>
              <a:srgbClr val="3333CC"/>
            </a:solidFill>
          </a:ln>
        </p:spPr>
        <p:txBody>
          <a:bodyPr/>
          <a:lstStyle/>
          <a:p>
            <a:r>
              <a:rPr lang="en-US" altLang="ja-JP" sz="2400" dirty="0" smtClean="0">
                <a:latin typeface="Corbel" pitchFamily="34" charset="0"/>
              </a:rPr>
              <a:t>Two SMPG Steering Committee regional directors as international experts on ABMF SF2</a:t>
            </a:r>
          </a:p>
          <a:p>
            <a:r>
              <a:rPr lang="en-US" altLang="ja-JP" sz="2400" dirty="0" smtClean="0">
                <a:latin typeface="Corbel" pitchFamily="34" charset="0"/>
                <a:ea typeface="ＭＳ Ｐゴシック" charset="-128"/>
                <a:cs typeface="Arial" charset="0"/>
              </a:rPr>
              <a:t>SWIFT Standards as international experts on ABMF SF2</a:t>
            </a:r>
          </a:p>
          <a:p>
            <a:r>
              <a:rPr lang="en-US" altLang="ja-JP" sz="2400" dirty="0" smtClean="0">
                <a:latin typeface="Corbel" pitchFamily="34" charset="0"/>
                <a:ea typeface="ＭＳ Ｐゴシック" charset="-128"/>
                <a:cs typeface="Arial" charset="0"/>
              </a:rPr>
              <a:t>ABMF updates at global SMPG meetings</a:t>
            </a:r>
          </a:p>
          <a:p>
            <a:r>
              <a:rPr lang="en-US" altLang="ja-JP" sz="2400" dirty="0" smtClean="0">
                <a:latin typeface="Corbel" pitchFamily="34" charset="0"/>
                <a:ea typeface="ＭＳ Ｐゴシック" charset="-128"/>
                <a:cs typeface="Arial" charset="0"/>
              </a:rPr>
              <a:t>ABMF support to SMPG for creation of NMPGs in ASEAN + 3</a:t>
            </a:r>
          </a:p>
          <a:p>
            <a:r>
              <a:rPr lang="en-US" altLang="ja-JP" sz="2400" dirty="0" smtClean="0">
                <a:latin typeface="Corbel" pitchFamily="34" charset="0"/>
                <a:ea typeface="ＭＳ Ｐゴシック" charset="-128"/>
                <a:cs typeface="Arial" charset="0"/>
              </a:rPr>
              <a:t>ABMF participation to APAC RMPG and maybe global SMPG in the future</a:t>
            </a:r>
          </a:p>
          <a:p>
            <a:r>
              <a:rPr lang="en-US" altLang="ja-JP" sz="2400" dirty="0" smtClean="0">
                <a:latin typeface="Corbel" pitchFamily="34" charset="0"/>
                <a:ea typeface="ＭＳ Ｐゴシック" charset="-128"/>
                <a:cs typeface="Arial" charset="0"/>
              </a:rPr>
              <a:t>Etc.</a:t>
            </a:r>
            <a:endParaRPr lang="en-GB" altLang="ja-JP" sz="1800" dirty="0" smtClean="0">
              <a:latin typeface="Corbel" pitchFamily="34" charset="0"/>
              <a:ea typeface="ＭＳ Ｐゴシック" charset="-128"/>
              <a:cs typeface="Arial" charset="0"/>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latin typeface="Corbel" pitchFamily="34" charset="0"/>
              </a:rPr>
              <a:pPr>
                <a:defRPr/>
              </a:pPr>
              <a:t>18</a:t>
            </a:fld>
            <a:endParaRPr lang="en-US" dirty="0">
              <a:latin typeface="Corbel" pitchFamily="34" charset="0"/>
            </a:endParaRPr>
          </a:p>
        </p:txBody>
      </p:sp>
      <p:pic>
        <p:nvPicPr>
          <p:cNvPr id="5" name="Picture 4" descr="SMPG2"/>
          <p:cNvPicPr>
            <a:picLocks noChangeAspect="1" noChangeArrowheads="1"/>
          </p:cNvPicPr>
          <p:nvPr/>
        </p:nvPicPr>
        <p:blipFill>
          <a:blip r:embed="rId2" cstate="print"/>
          <a:srcRect/>
          <a:stretch>
            <a:fillRect/>
          </a:stretch>
        </p:blipFill>
        <p:spPr bwMode="auto">
          <a:xfrm>
            <a:off x="7264400" y="620688"/>
            <a:ext cx="1143000" cy="857250"/>
          </a:xfrm>
          <a:prstGeom prst="rect">
            <a:avLst/>
          </a:prstGeom>
          <a:noFill/>
          <a:ln w="9525">
            <a:noFill/>
            <a:miter lim="800000"/>
            <a:headEnd/>
            <a:tailEnd/>
          </a:ln>
        </p:spPr>
      </p:pic>
    </p:spTree>
    <p:extLst>
      <p:ext uri="{BB962C8B-B14F-4D97-AF65-F5344CB8AC3E}">
        <p14:creationId xmlns:p14="http://schemas.microsoft.com/office/powerpoint/2010/main" val="3355548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APAC CA WG proposed scope</a:t>
            </a:r>
            <a:endParaRPr lang="en-GB" dirty="0">
              <a:latin typeface="+mj-lt"/>
            </a:endParaRPr>
          </a:p>
        </p:txBody>
      </p:sp>
      <p:sp>
        <p:nvSpPr>
          <p:cNvPr id="3" name="Content Placeholder 2"/>
          <p:cNvSpPr>
            <a:spLocks noGrp="1"/>
          </p:cNvSpPr>
          <p:nvPr>
            <p:ph idx="1"/>
          </p:nvPr>
        </p:nvSpPr>
        <p:spPr/>
        <p:txBody>
          <a:bodyPr/>
          <a:lstStyle/>
          <a:p>
            <a:r>
              <a:rPr lang="en-US" sz="2400" dirty="0">
                <a:latin typeface="+mn-lt"/>
              </a:rPr>
              <a:t>to share information about CA issues in the APAC region and mutually look at ways to solve them</a:t>
            </a:r>
            <a:endParaRPr lang="en-GB" sz="2400" dirty="0">
              <a:latin typeface="+mn-lt"/>
            </a:endParaRPr>
          </a:p>
          <a:p>
            <a:pPr lvl="0"/>
            <a:endParaRPr lang="en-US" sz="2400" dirty="0" smtClean="0">
              <a:latin typeface="+mn-lt"/>
            </a:endParaRPr>
          </a:p>
          <a:p>
            <a:r>
              <a:rPr lang="en-US" sz="2400" dirty="0">
                <a:latin typeface="+mn-lt"/>
              </a:rPr>
              <a:t>to promote ISO standards towards exchanges, CSD and other local parties looking at changing/</a:t>
            </a:r>
            <a:r>
              <a:rPr lang="en-US" sz="2400" dirty="0" err="1">
                <a:latin typeface="+mn-lt"/>
              </a:rPr>
              <a:t>STPing</a:t>
            </a:r>
            <a:r>
              <a:rPr lang="en-US" sz="2400" dirty="0">
                <a:latin typeface="+mn-lt"/>
              </a:rPr>
              <a:t> their CA processes</a:t>
            </a:r>
            <a:endParaRPr lang="en-GB" sz="2400" dirty="0">
              <a:latin typeface="+mn-lt"/>
            </a:endParaRPr>
          </a:p>
          <a:p>
            <a:pPr lvl="0"/>
            <a:endParaRPr lang="en-US" sz="2400" dirty="0" smtClean="0">
              <a:latin typeface="+mn-lt"/>
            </a:endParaRPr>
          </a:p>
          <a:p>
            <a:pPr lvl="0"/>
            <a:r>
              <a:rPr lang="en-US" sz="2400" dirty="0" smtClean="0">
                <a:latin typeface="+mn-lt"/>
              </a:rPr>
              <a:t>to </a:t>
            </a:r>
            <a:r>
              <a:rPr lang="en-US" sz="2400" dirty="0">
                <a:latin typeface="+mn-lt"/>
              </a:rPr>
              <a:t>discuss and establish informal CA market practices for APAC countries where there is no NMPG CA Working group (waiting for those countries to have a NMPG CA WG to endorse the work done)</a:t>
            </a:r>
            <a:endParaRPr lang="en-GB" sz="2400" dirty="0">
              <a:latin typeface="+mn-lt"/>
            </a:endParaRPr>
          </a:p>
          <a:p>
            <a:endParaRPr lang="en-GB" sz="2400" dirty="0">
              <a:latin typeface="+mn-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19</a:t>
            </a:fld>
            <a:endParaRPr lang="en-US" dirty="0"/>
          </a:p>
        </p:txBody>
      </p:sp>
    </p:spTree>
    <p:extLst>
      <p:ext uri="{BB962C8B-B14F-4D97-AF65-F5344CB8AC3E}">
        <p14:creationId xmlns:p14="http://schemas.microsoft.com/office/powerpoint/2010/main" val="72021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Agenda</a:t>
            </a:r>
            <a:endParaRPr lang="en-GB" dirty="0">
              <a:latin typeface="+mj-lt"/>
            </a:endParaRPr>
          </a:p>
        </p:txBody>
      </p:sp>
      <p:sp>
        <p:nvSpPr>
          <p:cNvPr id="3" name="Content Placeholder 2"/>
          <p:cNvSpPr>
            <a:spLocks noGrp="1"/>
          </p:cNvSpPr>
          <p:nvPr>
            <p:ph idx="1"/>
          </p:nvPr>
        </p:nvSpPr>
        <p:spPr>
          <a:xfrm>
            <a:off x="685800" y="1981200"/>
            <a:ext cx="7772400" cy="4112096"/>
          </a:xfrm>
        </p:spPr>
        <p:txBody>
          <a:bodyPr/>
          <a:lstStyle/>
          <a:p>
            <a:pPr marL="0" indent="0">
              <a:buNone/>
            </a:pPr>
            <a:r>
              <a:rPr lang="en-GB" sz="1800" dirty="0" smtClean="0">
                <a:latin typeface="Corbel" pitchFamily="34" charset="0"/>
              </a:rPr>
              <a:t>15:00 </a:t>
            </a:r>
            <a:r>
              <a:rPr lang="en-GB" sz="1800" dirty="0">
                <a:latin typeface="Corbel" pitchFamily="34" charset="0"/>
              </a:rPr>
              <a:t>  </a:t>
            </a:r>
            <a:r>
              <a:rPr lang="en-GB" sz="1800" dirty="0" smtClean="0">
                <a:latin typeface="Corbel" pitchFamily="34" charset="0"/>
              </a:rPr>
              <a:t>	Registration</a:t>
            </a:r>
            <a:endParaRPr lang="en-GB" sz="1800" dirty="0">
              <a:latin typeface="Corbel" pitchFamily="34" charset="0"/>
            </a:endParaRPr>
          </a:p>
          <a:p>
            <a:pPr marL="0" indent="0">
              <a:buNone/>
            </a:pPr>
            <a:r>
              <a:rPr lang="en-GB" sz="1800" dirty="0" smtClean="0">
                <a:latin typeface="Corbel" pitchFamily="34" charset="0"/>
              </a:rPr>
              <a:t>15:15</a:t>
            </a:r>
            <a:r>
              <a:rPr lang="en-GB" sz="1800" dirty="0">
                <a:latin typeface="Corbel" pitchFamily="34" charset="0"/>
              </a:rPr>
              <a:t>   </a:t>
            </a:r>
            <a:r>
              <a:rPr lang="en-GB" sz="1800" dirty="0" smtClean="0">
                <a:latin typeface="Corbel" pitchFamily="34" charset="0"/>
              </a:rPr>
              <a:t>	Welcome </a:t>
            </a:r>
            <a:endParaRPr lang="en-GB" sz="1800" dirty="0">
              <a:latin typeface="Corbel" pitchFamily="34" charset="0"/>
            </a:endParaRPr>
          </a:p>
          <a:p>
            <a:pPr marL="0" indent="0">
              <a:buNone/>
            </a:pPr>
            <a:r>
              <a:rPr lang="en-GB" sz="1800" dirty="0">
                <a:latin typeface="Corbel" pitchFamily="34" charset="0"/>
              </a:rPr>
              <a:t>              </a:t>
            </a:r>
            <a:r>
              <a:rPr lang="en-GB" sz="1800" dirty="0" smtClean="0">
                <a:latin typeface="Corbel" pitchFamily="34" charset="0"/>
              </a:rPr>
              <a:t>	Background </a:t>
            </a:r>
            <a:r>
              <a:rPr lang="en-GB" sz="1800" dirty="0">
                <a:latin typeface="Corbel" pitchFamily="34" charset="0"/>
              </a:rPr>
              <a:t>for the group, proposed framework, relation </a:t>
            </a:r>
            <a:r>
              <a:rPr lang="en-GB" sz="1800" dirty="0" smtClean="0">
                <a:latin typeface="Corbel" pitchFamily="34" charset="0"/>
              </a:rPr>
              <a:t>		with </a:t>
            </a:r>
            <a:r>
              <a:rPr lang="en-GB" sz="1800" dirty="0">
                <a:latin typeface="Corbel" pitchFamily="34" charset="0"/>
              </a:rPr>
              <a:t>existing APAC RMPG, SMPG and NMPGs </a:t>
            </a:r>
            <a:r>
              <a:rPr lang="en-GB" sz="1800" dirty="0" smtClean="0">
                <a:latin typeface="Corbel" pitchFamily="34" charset="0"/>
              </a:rPr>
              <a:t>	</a:t>
            </a:r>
            <a:r>
              <a:rPr lang="en-GB" sz="1800" dirty="0">
                <a:latin typeface="Corbel" pitchFamily="34" charset="0"/>
              </a:rPr>
              <a:t>	</a:t>
            </a:r>
            <a:endParaRPr lang="en-GB" sz="1800" dirty="0" smtClean="0">
              <a:latin typeface="Corbel" pitchFamily="34" charset="0"/>
            </a:endParaRPr>
          </a:p>
          <a:p>
            <a:pPr marL="0" indent="0">
              <a:buNone/>
            </a:pPr>
            <a:r>
              <a:rPr lang="en-GB" sz="1800" dirty="0">
                <a:latin typeface="Corbel" pitchFamily="34" charset="0"/>
              </a:rPr>
              <a:t>	</a:t>
            </a:r>
            <a:r>
              <a:rPr lang="en-GB" sz="1800" dirty="0" smtClean="0">
                <a:latin typeface="Corbel" pitchFamily="34" charset="0"/>
              </a:rPr>
              <a:t>Market </a:t>
            </a:r>
            <a:r>
              <a:rPr lang="en-GB" sz="1800" dirty="0">
                <a:latin typeface="Corbel" pitchFamily="34" charset="0"/>
              </a:rPr>
              <a:t>Data </a:t>
            </a:r>
            <a:r>
              <a:rPr lang="en-GB" sz="1800" dirty="0" smtClean="0">
                <a:latin typeface="Corbel" pitchFamily="34" charset="0"/>
              </a:rPr>
              <a:t>perspective</a:t>
            </a:r>
            <a:endParaRPr lang="en-GB" sz="1800" dirty="0">
              <a:latin typeface="Corbel" pitchFamily="34" charset="0"/>
            </a:endParaRPr>
          </a:p>
          <a:p>
            <a:pPr marL="0" indent="0">
              <a:buNone/>
            </a:pPr>
            <a:r>
              <a:rPr lang="en-GB" sz="1800" dirty="0">
                <a:latin typeface="Corbel" pitchFamily="34" charset="0"/>
              </a:rPr>
              <a:t>              </a:t>
            </a:r>
            <a:r>
              <a:rPr lang="en-GB" sz="1800" dirty="0" smtClean="0">
                <a:latin typeface="Corbel" pitchFamily="34" charset="0"/>
              </a:rPr>
              <a:t>	</a:t>
            </a:r>
            <a:r>
              <a:rPr lang="en-US" sz="1800" dirty="0" smtClean="0">
                <a:latin typeface="Corbel" pitchFamily="34" charset="0"/>
              </a:rPr>
              <a:t>Agreement on proposed structure and high level scope</a:t>
            </a:r>
            <a:endParaRPr lang="en-GB" sz="1800" dirty="0">
              <a:latin typeface="Corbel" pitchFamily="34" charset="0"/>
            </a:endParaRPr>
          </a:p>
          <a:p>
            <a:pPr marL="0" indent="0">
              <a:buNone/>
            </a:pPr>
            <a:r>
              <a:rPr lang="en-GB" sz="1800" dirty="0" smtClean="0">
                <a:latin typeface="Corbel" pitchFamily="34" charset="0"/>
              </a:rPr>
              <a:t>15:45 </a:t>
            </a:r>
            <a:r>
              <a:rPr lang="en-GB" sz="1800" dirty="0">
                <a:latin typeface="Corbel" pitchFamily="34" charset="0"/>
              </a:rPr>
              <a:t>   </a:t>
            </a:r>
            <a:r>
              <a:rPr lang="en-GB" sz="1800" dirty="0" smtClean="0">
                <a:latin typeface="Corbel" pitchFamily="34" charset="0"/>
              </a:rPr>
              <a:t>	Update </a:t>
            </a:r>
            <a:r>
              <a:rPr lang="en-GB" sz="1800" dirty="0">
                <a:latin typeface="Corbel" pitchFamily="34" charset="0"/>
              </a:rPr>
              <a:t>on Global CA Activities  </a:t>
            </a:r>
          </a:p>
          <a:p>
            <a:pPr marL="0" indent="0">
              <a:buNone/>
            </a:pPr>
            <a:r>
              <a:rPr lang="en-GB" sz="1800" dirty="0" smtClean="0">
                <a:latin typeface="Corbel" pitchFamily="34" charset="0"/>
              </a:rPr>
              <a:t>16:00</a:t>
            </a:r>
            <a:r>
              <a:rPr lang="en-GB" sz="1800" dirty="0">
                <a:latin typeface="Corbel" pitchFamily="34" charset="0"/>
              </a:rPr>
              <a:t>    </a:t>
            </a:r>
            <a:r>
              <a:rPr lang="en-GB" sz="1800" dirty="0" smtClean="0">
                <a:latin typeface="Corbel" pitchFamily="34" charset="0"/>
              </a:rPr>
              <a:t>	Break</a:t>
            </a:r>
            <a:endParaRPr lang="en-GB" sz="1800" dirty="0">
              <a:latin typeface="Corbel" pitchFamily="34" charset="0"/>
            </a:endParaRPr>
          </a:p>
          <a:p>
            <a:pPr marL="0" indent="0">
              <a:buNone/>
            </a:pPr>
            <a:r>
              <a:rPr lang="en-GB" sz="1800" dirty="0" smtClean="0">
                <a:latin typeface="Corbel" pitchFamily="34" charset="0"/>
              </a:rPr>
              <a:t>16:15</a:t>
            </a:r>
            <a:r>
              <a:rPr lang="en-GB" sz="1800" dirty="0">
                <a:latin typeface="Corbel" pitchFamily="34" charset="0"/>
              </a:rPr>
              <a:t>   </a:t>
            </a:r>
            <a:r>
              <a:rPr lang="en-GB" sz="1800" dirty="0" smtClean="0">
                <a:latin typeface="Corbel" pitchFamily="34" charset="0"/>
              </a:rPr>
              <a:t>	</a:t>
            </a:r>
            <a:r>
              <a:rPr lang="en-GB" sz="1800" dirty="0">
                <a:latin typeface="Corbel" pitchFamily="34" charset="0"/>
              </a:rPr>
              <a:t>ASWG work review, what can be </a:t>
            </a:r>
            <a:r>
              <a:rPr lang="en-GB" sz="1800" dirty="0" smtClean="0">
                <a:latin typeface="Corbel" pitchFamily="34" charset="0"/>
              </a:rPr>
              <a:t>reused</a:t>
            </a:r>
          </a:p>
          <a:p>
            <a:pPr marL="0" indent="0">
              <a:buNone/>
            </a:pPr>
            <a:r>
              <a:rPr lang="en-GB" sz="1800" dirty="0" smtClean="0">
                <a:latin typeface="Corbel" pitchFamily="34" charset="0"/>
              </a:rPr>
              <a:t>16:45 </a:t>
            </a:r>
            <a:r>
              <a:rPr lang="en-GB" sz="1800" dirty="0">
                <a:latin typeface="Corbel" pitchFamily="34" charset="0"/>
              </a:rPr>
              <a:t>   </a:t>
            </a:r>
            <a:r>
              <a:rPr lang="en-GB" sz="1800" dirty="0" smtClean="0">
                <a:latin typeface="Corbel" pitchFamily="34" charset="0"/>
              </a:rPr>
              <a:t>	Update </a:t>
            </a:r>
            <a:r>
              <a:rPr lang="en-GB" sz="1800" dirty="0">
                <a:latin typeface="Corbel" pitchFamily="34" charset="0"/>
              </a:rPr>
              <a:t>on CA Standards and/or Market Practice work in each 		APAC Country</a:t>
            </a:r>
            <a:endParaRPr lang="en-GB" sz="1800" dirty="0" smtClean="0">
              <a:latin typeface="Corbel" pitchFamily="34" charset="0"/>
            </a:endParaRPr>
          </a:p>
          <a:p>
            <a:pPr marL="0" indent="0">
              <a:buNone/>
            </a:pPr>
            <a:r>
              <a:rPr lang="en-GB" sz="1800" dirty="0" smtClean="0">
                <a:latin typeface="Corbel" pitchFamily="34" charset="0"/>
              </a:rPr>
              <a:t>17:15</a:t>
            </a:r>
            <a:r>
              <a:rPr lang="en-GB" sz="1800" dirty="0">
                <a:latin typeface="Corbel" pitchFamily="34" charset="0"/>
              </a:rPr>
              <a:t>    </a:t>
            </a:r>
            <a:r>
              <a:rPr lang="en-GB" sz="1800" dirty="0" smtClean="0">
                <a:latin typeface="Corbel" pitchFamily="34" charset="0"/>
              </a:rPr>
              <a:t>	Next </a:t>
            </a:r>
            <a:r>
              <a:rPr lang="en-GB" sz="1800" dirty="0">
                <a:latin typeface="Corbel" pitchFamily="34" charset="0"/>
              </a:rPr>
              <a:t>action and closing.</a:t>
            </a:r>
          </a:p>
          <a:p>
            <a:pPr marL="0" indent="0">
              <a:buNone/>
            </a:pPr>
            <a:r>
              <a:rPr lang="en-GB" sz="1800" dirty="0" smtClean="0">
                <a:latin typeface="Corbel" pitchFamily="34" charset="0"/>
              </a:rPr>
              <a:t>17:30	Drinks</a:t>
            </a:r>
            <a:endParaRPr lang="en-GB" sz="1800" dirty="0">
              <a:latin typeface="Corbel" pitchFamily="34" charset="0"/>
            </a:endParaRPr>
          </a:p>
          <a:p>
            <a:endParaRPr lang="en-GB" sz="1800" dirty="0"/>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2</a:t>
            </a:fld>
            <a:endParaRPr lang="en-US" dirty="0"/>
          </a:p>
        </p:txBody>
      </p:sp>
    </p:spTree>
    <p:extLst>
      <p:ext uri="{BB962C8B-B14F-4D97-AF65-F5344CB8AC3E}">
        <p14:creationId xmlns:p14="http://schemas.microsoft.com/office/powerpoint/2010/main" val="1857748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j-lt"/>
              </a:rPr>
              <a:t>APAC CA WG </a:t>
            </a:r>
            <a:r>
              <a:rPr lang="en-GB" dirty="0" smtClean="0">
                <a:latin typeface="+mj-lt"/>
              </a:rPr>
              <a:t>proposed structure</a:t>
            </a:r>
            <a:endParaRPr lang="en-GB" dirty="0">
              <a:latin typeface="+mj-lt"/>
            </a:endParaRPr>
          </a:p>
        </p:txBody>
      </p:sp>
      <p:sp>
        <p:nvSpPr>
          <p:cNvPr id="3" name="Content Placeholder 2"/>
          <p:cNvSpPr>
            <a:spLocks noGrp="1"/>
          </p:cNvSpPr>
          <p:nvPr>
            <p:ph idx="1"/>
          </p:nvPr>
        </p:nvSpPr>
        <p:spPr/>
        <p:txBody>
          <a:bodyPr/>
          <a:lstStyle/>
          <a:p>
            <a:pPr lvl="0"/>
            <a:r>
              <a:rPr lang="en-GB" sz="2400" dirty="0" smtClean="0">
                <a:latin typeface="+mn-lt"/>
              </a:rPr>
              <a:t>Inclusive working group</a:t>
            </a:r>
          </a:p>
          <a:p>
            <a:pPr lvl="0"/>
            <a:r>
              <a:rPr lang="en-GB" sz="2400" dirty="0" smtClean="0">
                <a:latin typeface="+mn-lt"/>
              </a:rPr>
              <a:t>CA Experts from exchanges/CSD, custodians, market data providers, brokers, investment managers, etc.</a:t>
            </a:r>
          </a:p>
          <a:p>
            <a:pPr lvl="0"/>
            <a:r>
              <a:rPr lang="en-GB" sz="2400" dirty="0" smtClean="0">
                <a:latin typeface="+mn-lt"/>
              </a:rPr>
              <a:t>??? CA  Software providers ???</a:t>
            </a:r>
          </a:p>
          <a:p>
            <a:pPr lvl="0"/>
            <a:r>
              <a:rPr lang="en-GB" sz="2400" dirty="0" smtClean="0">
                <a:latin typeface="+mn-lt"/>
              </a:rPr>
              <a:t>No chairs</a:t>
            </a:r>
          </a:p>
          <a:p>
            <a:pPr lvl="0"/>
            <a:r>
              <a:rPr lang="en-GB" sz="2400" dirty="0" smtClean="0">
                <a:latin typeface="+mn-lt"/>
              </a:rPr>
              <a:t>Facilitation by SWIFT Standards</a:t>
            </a:r>
          </a:p>
          <a:p>
            <a:pPr lvl="0"/>
            <a:endParaRPr lang="en-GB" sz="2400" dirty="0">
              <a:latin typeface="+mn-lt"/>
            </a:endParaRPr>
          </a:p>
          <a:p>
            <a:pPr lvl="0"/>
            <a:r>
              <a:rPr lang="en-GB" sz="2400" dirty="0" smtClean="0">
                <a:latin typeface="+mn-lt"/>
              </a:rPr>
              <a:t>Bi-monthly WebEx/conference call</a:t>
            </a:r>
          </a:p>
          <a:p>
            <a:pPr lvl="0"/>
            <a:r>
              <a:rPr lang="en-GB" sz="2400" dirty="0" smtClean="0">
                <a:latin typeface="+mn-lt"/>
              </a:rPr>
              <a:t>One physical meeting per year</a:t>
            </a:r>
            <a:endParaRPr lang="en-GB" sz="2400" dirty="0">
              <a:latin typeface="+mn-lt"/>
            </a:endParaRPr>
          </a:p>
          <a:p>
            <a:r>
              <a:rPr lang="en-GB" sz="2400" dirty="0" smtClean="0">
                <a:latin typeface="+mn-lt"/>
              </a:rPr>
              <a:t>Minutes, documents posted on </a:t>
            </a:r>
            <a:r>
              <a:rPr lang="en-GB" sz="2400" dirty="0" smtClean="0">
                <a:latin typeface="+mn-lt"/>
                <a:hlinkClick r:id="rId2"/>
              </a:rPr>
              <a:t>www.smpg.info</a:t>
            </a:r>
            <a:r>
              <a:rPr lang="en-GB" sz="2400" dirty="0" smtClean="0">
                <a:latin typeface="+mn-lt"/>
              </a:rPr>
              <a:t> in APAC RMPG folder</a:t>
            </a:r>
            <a:endParaRPr lang="en-GB" sz="2400" dirty="0">
              <a:latin typeface="+mn-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20</a:t>
            </a:fld>
            <a:endParaRPr lang="en-US" dirty="0"/>
          </a:p>
        </p:txBody>
      </p:sp>
    </p:spTree>
    <p:extLst>
      <p:ext uri="{BB962C8B-B14F-4D97-AF65-F5344CB8AC3E}">
        <p14:creationId xmlns:p14="http://schemas.microsoft.com/office/powerpoint/2010/main" val="1661137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Proposed structure and scope. </a:t>
            </a:r>
            <a:endParaRPr lang="en-GB" dirty="0">
              <a:latin typeface="+mj-lt"/>
            </a:endParaRPr>
          </a:p>
        </p:txBody>
      </p:sp>
      <p:sp>
        <p:nvSpPr>
          <p:cNvPr id="3" name="Content Placeholder 2"/>
          <p:cNvSpPr>
            <a:spLocks noGrp="1"/>
          </p:cNvSpPr>
          <p:nvPr>
            <p:ph idx="1"/>
          </p:nvPr>
        </p:nvSpPr>
        <p:spPr/>
        <p:txBody>
          <a:bodyPr/>
          <a:lstStyle/>
          <a:p>
            <a:pPr marL="0" indent="0">
              <a:buNone/>
            </a:pPr>
            <a:endParaRPr lang="en-GB" dirty="0" smtClean="0">
              <a:latin typeface="+mn-lt"/>
            </a:endParaRPr>
          </a:p>
          <a:p>
            <a:pPr marL="0" indent="0">
              <a:buNone/>
            </a:pPr>
            <a:endParaRPr lang="en-GB" dirty="0">
              <a:latin typeface="+mn-lt"/>
            </a:endParaRPr>
          </a:p>
          <a:p>
            <a:pPr marL="0" indent="0">
              <a:buNone/>
            </a:pPr>
            <a:endParaRPr lang="en-GB" dirty="0" smtClean="0">
              <a:latin typeface="+mn-lt"/>
            </a:endParaRPr>
          </a:p>
          <a:p>
            <a:pPr marL="0" indent="0">
              <a:buNone/>
            </a:pPr>
            <a:r>
              <a:rPr lang="en-GB" dirty="0" smtClean="0">
                <a:solidFill>
                  <a:srgbClr val="FFC000"/>
                </a:solidFill>
                <a:latin typeface="+mn-lt"/>
              </a:rPr>
              <a:t>Any comments on high level structure and scope?</a:t>
            </a:r>
            <a:endParaRPr lang="en-GB" dirty="0">
              <a:solidFill>
                <a:srgbClr val="FFC000"/>
              </a:solidFill>
              <a:latin typeface="+mn-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21</a:t>
            </a:fld>
            <a:endParaRPr lang="en-US" dirty="0"/>
          </a:p>
        </p:txBody>
      </p:sp>
    </p:spTree>
    <p:extLst>
      <p:ext uri="{BB962C8B-B14F-4D97-AF65-F5344CB8AC3E}">
        <p14:creationId xmlns:p14="http://schemas.microsoft.com/office/powerpoint/2010/main" val="31360159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Agenda</a:t>
            </a:r>
            <a:endParaRPr lang="en-GB" dirty="0">
              <a:latin typeface="+mj-lt"/>
            </a:endParaRPr>
          </a:p>
        </p:txBody>
      </p:sp>
      <p:sp>
        <p:nvSpPr>
          <p:cNvPr id="3" name="Content Placeholder 2"/>
          <p:cNvSpPr>
            <a:spLocks noGrp="1"/>
          </p:cNvSpPr>
          <p:nvPr>
            <p:ph idx="1"/>
          </p:nvPr>
        </p:nvSpPr>
        <p:spPr>
          <a:xfrm>
            <a:off x="685800" y="1981200"/>
            <a:ext cx="7772400" cy="4112096"/>
          </a:xfrm>
        </p:spPr>
        <p:txBody>
          <a:bodyPr/>
          <a:lstStyle/>
          <a:p>
            <a:pPr marL="0" indent="0">
              <a:buNone/>
            </a:pPr>
            <a:r>
              <a:rPr lang="en-GB" sz="1800" dirty="0" smtClean="0">
                <a:solidFill>
                  <a:srgbClr val="9DCEFF"/>
                </a:solidFill>
                <a:latin typeface="Corbel" pitchFamily="34" charset="0"/>
              </a:rPr>
              <a:t>15:00 </a:t>
            </a:r>
            <a:r>
              <a:rPr lang="en-GB" sz="1800" dirty="0">
                <a:solidFill>
                  <a:srgbClr val="9DCEFF"/>
                </a:solidFill>
                <a:latin typeface="Corbel" pitchFamily="34" charset="0"/>
              </a:rPr>
              <a:t>  </a:t>
            </a:r>
            <a:r>
              <a:rPr lang="en-GB" sz="1800" dirty="0" smtClean="0">
                <a:solidFill>
                  <a:srgbClr val="9DCEFF"/>
                </a:solidFill>
                <a:latin typeface="Corbel" pitchFamily="34" charset="0"/>
              </a:rPr>
              <a:t>	Registration</a:t>
            </a:r>
            <a:endParaRPr lang="en-GB" sz="1800" dirty="0">
              <a:solidFill>
                <a:srgbClr val="9DCEFF"/>
              </a:solidFill>
              <a:latin typeface="Corbel" pitchFamily="34" charset="0"/>
            </a:endParaRPr>
          </a:p>
          <a:p>
            <a:pPr marL="0" indent="0">
              <a:buNone/>
            </a:pPr>
            <a:r>
              <a:rPr lang="en-GB" sz="1800" dirty="0" smtClean="0">
                <a:solidFill>
                  <a:srgbClr val="9DCEFF"/>
                </a:solidFill>
                <a:latin typeface="Corbel" pitchFamily="34" charset="0"/>
              </a:rPr>
              <a:t>15:15</a:t>
            </a:r>
            <a:r>
              <a:rPr lang="en-GB" sz="1800" dirty="0">
                <a:solidFill>
                  <a:srgbClr val="9DCEFF"/>
                </a:solidFill>
                <a:latin typeface="Corbel" pitchFamily="34" charset="0"/>
              </a:rPr>
              <a:t>   </a:t>
            </a:r>
            <a:r>
              <a:rPr lang="en-GB" sz="1800" dirty="0" smtClean="0">
                <a:solidFill>
                  <a:srgbClr val="9DCEFF"/>
                </a:solidFill>
                <a:latin typeface="Corbel" pitchFamily="34" charset="0"/>
              </a:rPr>
              <a:t>	Welcome </a:t>
            </a:r>
            <a:endParaRPr lang="en-GB" sz="1800" dirty="0">
              <a:solidFill>
                <a:srgbClr val="9DCEFF"/>
              </a:solidFill>
              <a:latin typeface="Corbel" pitchFamily="34" charset="0"/>
            </a:endParaRPr>
          </a:p>
          <a:p>
            <a:pPr marL="0" indent="0">
              <a:buNone/>
            </a:pPr>
            <a:r>
              <a:rPr lang="en-GB" sz="1800" dirty="0">
                <a:solidFill>
                  <a:srgbClr val="9DCEFF"/>
                </a:solidFill>
                <a:latin typeface="Corbel" pitchFamily="34" charset="0"/>
              </a:rPr>
              <a:t>              </a:t>
            </a:r>
            <a:r>
              <a:rPr lang="en-GB" sz="1800" dirty="0" smtClean="0">
                <a:solidFill>
                  <a:srgbClr val="9DCEFF"/>
                </a:solidFill>
                <a:latin typeface="Corbel" pitchFamily="34" charset="0"/>
              </a:rPr>
              <a:t>	Background </a:t>
            </a:r>
            <a:r>
              <a:rPr lang="en-GB" sz="1800" dirty="0">
                <a:solidFill>
                  <a:srgbClr val="9DCEFF"/>
                </a:solidFill>
                <a:latin typeface="Corbel" pitchFamily="34" charset="0"/>
              </a:rPr>
              <a:t>for the group, proposed framework, relation </a:t>
            </a:r>
            <a:r>
              <a:rPr lang="en-GB" sz="1800" dirty="0" smtClean="0">
                <a:solidFill>
                  <a:srgbClr val="9DCEFF"/>
                </a:solidFill>
                <a:latin typeface="Corbel" pitchFamily="34" charset="0"/>
              </a:rPr>
              <a:t>		with </a:t>
            </a:r>
            <a:r>
              <a:rPr lang="en-GB" sz="1800" dirty="0">
                <a:solidFill>
                  <a:srgbClr val="9DCEFF"/>
                </a:solidFill>
                <a:latin typeface="Corbel" pitchFamily="34" charset="0"/>
              </a:rPr>
              <a:t>existing APAC RMPG, SMPG and NMPGs </a:t>
            </a:r>
            <a:r>
              <a:rPr lang="en-GB" sz="1800" dirty="0" smtClean="0">
                <a:solidFill>
                  <a:srgbClr val="9DCEFF"/>
                </a:solidFill>
                <a:latin typeface="Corbel" pitchFamily="34" charset="0"/>
              </a:rPr>
              <a:t>	</a:t>
            </a:r>
            <a:r>
              <a:rPr lang="en-GB" sz="1800" dirty="0">
                <a:solidFill>
                  <a:srgbClr val="9DCEFF"/>
                </a:solidFill>
                <a:latin typeface="Corbel" pitchFamily="34" charset="0"/>
              </a:rPr>
              <a:t>	</a:t>
            </a:r>
            <a:endParaRPr lang="en-GB" sz="1800" dirty="0" smtClean="0">
              <a:solidFill>
                <a:srgbClr val="9DCEFF"/>
              </a:solidFill>
              <a:latin typeface="Corbel" pitchFamily="34" charset="0"/>
            </a:endParaRPr>
          </a:p>
          <a:p>
            <a:pPr marL="0" indent="0">
              <a:buNone/>
            </a:pPr>
            <a:r>
              <a:rPr lang="en-GB" sz="1800" dirty="0">
                <a:solidFill>
                  <a:srgbClr val="9DCEFF"/>
                </a:solidFill>
                <a:latin typeface="Corbel" pitchFamily="34" charset="0"/>
              </a:rPr>
              <a:t>	</a:t>
            </a:r>
            <a:r>
              <a:rPr lang="en-GB" sz="1800" dirty="0" smtClean="0">
                <a:solidFill>
                  <a:srgbClr val="9DCEFF"/>
                </a:solidFill>
                <a:latin typeface="Corbel" pitchFamily="34" charset="0"/>
              </a:rPr>
              <a:t>Market </a:t>
            </a:r>
            <a:r>
              <a:rPr lang="en-GB" sz="1800" dirty="0">
                <a:solidFill>
                  <a:srgbClr val="9DCEFF"/>
                </a:solidFill>
                <a:latin typeface="Corbel" pitchFamily="34" charset="0"/>
              </a:rPr>
              <a:t>Data </a:t>
            </a:r>
            <a:r>
              <a:rPr lang="en-GB" sz="1800" dirty="0" smtClean="0">
                <a:solidFill>
                  <a:srgbClr val="9DCEFF"/>
                </a:solidFill>
                <a:latin typeface="Corbel" pitchFamily="34" charset="0"/>
              </a:rPr>
              <a:t>perspective</a:t>
            </a:r>
            <a:endParaRPr lang="en-GB" sz="1800" dirty="0">
              <a:solidFill>
                <a:srgbClr val="9DCEFF"/>
              </a:solidFill>
              <a:latin typeface="Corbel" pitchFamily="34" charset="0"/>
            </a:endParaRPr>
          </a:p>
          <a:p>
            <a:pPr marL="0" indent="0">
              <a:buNone/>
            </a:pPr>
            <a:r>
              <a:rPr lang="en-GB" sz="1800" dirty="0">
                <a:solidFill>
                  <a:srgbClr val="9DCEFF"/>
                </a:solidFill>
                <a:latin typeface="Corbel" pitchFamily="34" charset="0"/>
              </a:rPr>
              <a:t>              </a:t>
            </a:r>
            <a:r>
              <a:rPr lang="en-GB" sz="1800" dirty="0" smtClean="0">
                <a:solidFill>
                  <a:srgbClr val="9DCEFF"/>
                </a:solidFill>
                <a:latin typeface="Corbel" pitchFamily="34" charset="0"/>
              </a:rPr>
              <a:t>	</a:t>
            </a:r>
            <a:r>
              <a:rPr lang="en-US" sz="1800" dirty="0" smtClean="0">
                <a:solidFill>
                  <a:srgbClr val="9DCEFF"/>
                </a:solidFill>
                <a:latin typeface="Corbel" pitchFamily="34" charset="0"/>
              </a:rPr>
              <a:t>Agreement on proposed structure and high level scope</a:t>
            </a:r>
            <a:endParaRPr lang="en-GB" sz="1800" dirty="0">
              <a:solidFill>
                <a:srgbClr val="9DCEFF"/>
              </a:solidFill>
              <a:latin typeface="Corbel" pitchFamily="34" charset="0"/>
            </a:endParaRPr>
          </a:p>
          <a:p>
            <a:pPr marL="0" indent="0">
              <a:buNone/>
            </a:pPr>
            <a:r>
              <a:rPr lang="en-GB" sz="1800" dirty="0" smtClean="0">
                <a:latin typeface="Corbel" pitchFamily="34" charset="0"/>
              </a:rPr>
              <a:t>15:45 </a:t>
            </a:r>
            <a:r>
              <a:rPr lang="en-GB" sz="1800" dirty="0">
                <a:latin typeface="Corbel" pitchFamily="34" charset="0"/>
              </a:rPr>
              <a:t>   </a:t>
            </a:r>
            <a:r>
              <a:rPr lang="en-GB" sz="1800" dirty="0" smtClean="0">
                <a:latin typeface="Corbel" pitchFamily="34" charset="0"/>
              </a:rPr>
              <a:t>	Update </a:t>
            </a:r>
            <a:r>
              <a:rPr lang="en-GB" sz="1800" dirty="0">
                <a:latin typeface="Corbel" pitchFamily="34" charset="0"/>
              </a:rPr>
              <a:t>on Global CA Activities  </a:t>
            </a:r>
          </a:p>
          <a:p>
            <a:pPr marL="0" indent="0">
              <a:buNone/>
            </a:pPr>
            <a:r>
              <a:rPr lang="en-GB" sz="1800" dirty="0" smtClean="0">
                <a:solidFill>
                  <a:srgbClr val="9DCEFF"/>
                </a:solidFill>
                <a:latin typeface="Corbel" pitchFamily="34" charset="0"/>
              </a:rPr>
              <a:t>16:00</a:t>
            </a:r>
            <a:r>
              <a:rPr lang="en-GB" sz="1800" dirty="0">
                <a:solidFill>
                  <a:srgbClr val="9DCEFF"/>
                </a:solidFill>
                <a:latin typeface="Corbel" pitchFamily="34" charset="0"/>
              </a:rPr>
              <a:t>    </a:t>
            </a:r>
            <a:r>
              <a:rPr lang="en-GB" sz="1800" dirty="0" smtClean="0">
                <a:solidFill>
                  <a:srgbClr val="9DCEFF"/>
                </a:solidFill>
                <a:latin typeface="Corbel" pitchFamily="34" charset="0"/>
              </a:rPr>
              <a:t>	Break</a:t>
            </a:r>
            <a:endParaRPr lang="en-GB" sz="1800" dirty="0">
              <a:solidFill>
                <a:srgbClr val="9DCEFF"/>
              </a:solidFill>
              <a:latin typeface="Corbel" pitchFamily="34" charset="0"/>
            </a:endParaRPr>
          </a:p>
          <a:p>
            <a:pPr marL="0" indent="0">
              <a:buNone/>
            </a:pPr>
            <a:r>
              <a:rPr lang="en-GB" sz="1800" dirty="0">
                <a:solidFill>
                  <a:srgbClr val="9DCEFF"/>
                </a:solidFill>
                <a:latin typeface="Corbel" pitchFamily="34" charset="0"/>
              </a:rPr>
              <a:t>16:15   	ASWG work review, what can be reused</a:t>
            </a:r>
          </a:p>
          <a:p>
            <a:pPr marL="0" indent="0">
              <a:buNone/>
            </a:pPr>
            <a:r>
              <a:rPr lang="en-GB" sz="1800" dirty="0">
                <a:solidFill>
                  <a:srgbClr val="9DCEFF"/>
                </a:solidFill>
                <a:latin typeface="Corbel" pitchFamily="34" charset="0"/>
              </a:rPr>
              <a:t>16:45    	Update on CA Standards and/or Market Practice work in each 		APAC Country</a:t>
            </a:r>
          </a:p>
          <a:p>
            <a:pPr marL="0" indent="0">
              <a:buNone/>
            </a:pPr>
            <a:r>
              <a:rPr lang="en-GB" sz="1800" dirty="0" smtClean="0">
                <a:solidFill>
                  <a:srgbClr val="9DCEFF"/>
                </a:solidFill>
                <a:latin typeface="Corbel" pitchFamily="34" charset="0"/>
              </a:rPr>
              <a:t>17:15</a:t>
            </a:r>
            <a:r>
              <a:rPr lang="en-GB" sz="1800" dirty="0">
                <a:solidFill>
                  <a:srgbClr val="9DCEFF"/>
                </a:solidFill>
                <a:latin typeface="Corbel" pitchFamily="34" charset="0"/>
              </a:rPr>
              <a:t>    </a:t>
            </a:r>
            <a:r>
              <a:rPr lang="en-GB" sz="1800" dirty="0" smtClean="0">
                <a:solidFill>
                  <a:srgbClr val="9DCEFF"/>
                </a:solidFill>
                <a:latin typeface="Corbel" pitchFamily="34" charset="0"/>
              </a:rPr>
              <a:t>	Next </a:t>
            </a:r>
            <a:r>
              <a:rPr lang="en-GB" sz="1800" dirty="0">
                <a:solidFill>
                  <a:srgbClr val="9DCEFF"/>
                </a:solidFill>
                <a:latin typeface="Corbel" pitchFamily="34" charset="0"/>
              </a:rPr>
              <a:t>action and closing.</a:t>
            </a:r>
          </a:p>
          <a:p>
            <a:pPr marL="0" indent="0">
              <a:buNone/>
            </a:pPr>
            <a:r>
              <a:rPr lang="en-GB" sz="1800" dirty="0" smtClean="0">
                <a:solidFill>
                  <a:srgbClr val="9DCEFF"/>
                </a:solidFill>
                <a:latin typeface="Corbel" pitchFamily="34" charset="0"/>
              </a:rPr>
              <a:t>17:30	Drinks</a:t>
            </a:r>
            <a:endParaRPr lang="en-GB" sz="1800" dirty="0">
              <a:solidFill>
                <a:srgbClr val="9DCEFF"/>
              </a:solidFill>
              <a:latin typeface="Corbel" pitchFamily="34" charset="0"/>
            </a:endParaRPr>
          </a:p>
          <a:p>
            <a:endParaRPr lang="en-GB" sz="1800" dirty="0"/>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22</a:t>
            </a:fld>
            <a:endParaRPr lang="en-US" dirty="0"/>
          </a:p>
        </p:txBody>
      </p:sp>
    </p:spTree>
    <p:extLst>
      <p:ext uri="{BB962C8B-B14F-4D97-AF65-F5344CB8AC3E}">
        <p14:creationId xmlns:p14="http://schemas.microsoft.com/office/powerpoint/2010/main" val="238570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0AA4DB1C-66C6-4730-B562-EF768F6EB5D9}" type="slidenum">
              <a:rPr lang="en-US">
                <a:latin typeface="Corbel" pitchFamily="34" charset="0"/>
              </a:rPr>
              <a:pPr>
                <a:defRPr/>
              </a:pPr>
              <a:t>23</a:t>
            </a:fld>
            <a:endParaRPr lang="en-US" dirty="0">
              <a:latin typeface="Corbel" pitchFamily="34" charset="0"/>
            </a:endParaRPr>
          </a:p>
        </p:txBody>
      </p:sp>
      <p:sp>
        <p:nvSpPr>
          <p:cNvPr id="27649" name="Title 1"/>
          <p:cNvSpPr>
            <a:spLocks noGrp="1"/>
          </p:cNvSpPr>
          <p:nvPr>
            <p:ph type="title"/>
          </p:nvPr>
        </p:nvSpPr>
        <p:spPr/>
        <p:txBody>
          <a:bodyPr/>
          <a:lstStyle/>
          <a:p>
            <a:r>
              <a:rPr lang="en-GB" altLang="ja-JP" dirty="0" smtClean="0">
                <a:latin typeface="Corbel" pitchFamily="34" charset="0"/>
                <a:ea typeface="ＭＳ Ｐゴシック" charset="-128"/>
                <a:cs typeface="Arial" charset="0"/>
              </a:rPr>
              <a:t>Global SMPG CAWG in figures</a:t>
            </a:r>
          </a:p>
        </p:txBody>
      </p:sp>
      <p:sp>
        <p:nvSpPr>
          <p:cNvPr id="27650" name="Content Placeholder 2"/>
          <p:cNvSpPr>
            <a:spLocks noGrp="1"/>
          </p:cNvSpPr>
          <p:nvPr>
            <p:ph idx="1"/>
          </p:nvPr>
        </p:nvSpPr>
        <p:spPr>
          <a:ln>
            <a:solidFill>
              <a:srgbClr val="3333CC"/>
            </a:solidFill>
          </a:ln>
        </p:spPr>
        <p:txBody>
          <a:bodyPr/>
          <a:lstStyle/>
          <a:p>
            <a:pPr>
              <a:spcBef>
                <a:spcPct val="0"/>
              </a:spcBef>
            </a:pPr>
            <a:r>
              <a:rPr lang="fr-BE" altLang="ja-JP" sz="2000" dirty="0" smtClean="0">
                <a:latin typeface="Corbel" pitchFamily="34" charset="0"/>
                <a:ea typeface="ＭＳ Ｐゴシック" charset="-128"/>
                <a:cs typeface="Arial" charset="0"/>
              </a:rPr>
              <a:t>27 </a:t>
            </a:r>
            <a:r>
              <a:rPr lang="fr-BE" altLang="ja-JP" sz="2000" dirty="0" err="1" smtClean="0">
                <a:latin typeface="Corbel" pitchFamily="34" charset="0"/>
                <a:ea typeface="ＭＳ Ｐゴシック" charset="-128"/>
                <a:cs typeface="Arial" charset="0"/>
              </a:rPr>
              <a:t>member</a:t>
            </a:r>
            <a:r>
              <a:rPr lang="fr-BE" altLang="ja-JP" sz="2000" dirty="0" smtClean="0">
                <a:latin typeface="Corbel" pitchFamily="34" charset="0"/>
                <a:ea typeface="ＭＳ Ｐゴシック" charset="-128"/>
                <a:cs typeface="Arial" charset="0"/>
              </a:rPr>
              <a:t> countries (</a:t>
            </a:r>
            <a:r>
              <a:rPr lang="fr-BE" altLang="ja-JP" sz="2000" dirty="0" err="1" smtClean="0">
                <a:latin typeface="Corbel" pitchFamily="34" charset="0"/>
                <a:ea typeface="ＭＳ Ｐゴシック" charset="-128"/>
                <a:cs typeface="Arial" charset="0"/>
              </a:rPr>
              <a:t>NMPGs</a:t>
            </a:r>
            <a:r>
              <a:rPr lang="fr-BE" altLang="ja-JP" sz="2000" dirty="0" smtClean="0">
                <a:latin typeface="Corbel" pitchFamily="34" charset="0"/>
                <a:ea typeface="ＭＳ Ｐゴシック" charset="-128"/>
                <a:cs typeface="Arial" charset="0"/>
              </a:rPr>
              <a:t>) </a:t>
            </a:r>
            <a:r>
              <a:rPr lang="fr-BE" altLang="ja-JP" sz="2000" dirty="0" err="1" smtClean="0">
                <a:latin typeface="Corbel" pitchFamily="34" charset="0"/>
                <a:ea typeface="ＭＳ Ｐゴシック" charset="-128"/>
                <a:cs typeface="Arial" charset="0"/>
              </a:rPr>
              <a:t>from</a:t>
            </a:r>
            <a:r>
              <a:rPr lang="fr-BE" altLang="ja-JP" sz="2000" dirty="0" smtClean="0">
                <a:latin typeface="Corbel" pitchFamily="34" charset="0"/>
                <a:ea typeface="ＭＳ Ｐゴシック" charset="-128"/>
                <a:cs typeface="Arial" charset="0"/>
              </a:rPr>
              <a:t> 3 </a:t>
            </a:r>
            <a:r>
              <a:rPr lang="fr-BE" altLang="ja-JP" sz="2000" dirty="0" err="1" smtClean="0">
                <a:latin typeface="Corbel" pitchFamily="34" charset="0"/>
                <a:ea typeface="ＭＳ Ｐゴシック" charset="-128"/>
                <a:cs typeface="Arial" charset="0"/>
              </a:rPr>
              <a:t>regions</a:t>
            </a:r>
            <a:r>
              <a:rPr lang="fr-BE" altLang="ja-JP" sz="2000" dirty="0" smtClean="0">
                <a:latin typeface="Corbel" pitchFamily="34" charset="0"/>
                <a:ea typeface="ＭＳ Ｐゴシック" charset="-128"/>
                <a:cs typeface="Arial" charset="0"/>
              </a:rPr>
              <a:t> (EMEA, </a:t>
            </a:r>
            <a:r>
              <a:rPr lang="fr-BE" altLang="ja-JP" sz="2000" dirty="0" err="1" smtClean="0">
                <a:latin typeface="Corbel" pitchFamily="34" charset="0"/>
                <a:ea typeface="ＭＳ Ｐゴシック" charset="-128"/>
                <a:cs typeface="Arial" charset="0"/>
              </a:rPr>
              <a:t>Americas</a:t>
            </a:r>
            <a:r>
              <a:rPr lang="fr-BE" altLang="ja-JP" sz="2000" dirty="0" smtClean="0">
                <a:latin typeface="Corbel" pitchFamily="34" charset="0"/>
                <a:ea typeface="ＭＳ Ｐゴシック" charset="-128"/>
                <a:cs typeface="Arial" charset="0"/>
              </a:rPr>
              <a:t>, </a:t>
            </a:r>
            <a:r>
              <a:rPr lang="fr-BE" altLang="ja-JP" sz="2000" dirty="0" err="1" smtClean="0">
                <a:latin typeface="Corbel" pitchFamily="34" charset="0"/>
                <a:ea typeface="ＭＳ Ｐゴシック" charset="-128"/>
                <a:cs typeface="Arial" charset="0"/>
              </a:rPr>
              <a:t>Japan</a:t>
            </a:r>
            <a:r>
              <a:rPr lang="fr-BE" altLang="ja-JP" sz="2000" dirty="0" smtClean="0">
                <a:latin typeface="Corbel" pitchFamily="34" charset="0"/>
                <a:ea typeface="ＭＳ Ｐゴシック" charset="-128"/>
                <a:cs typeface="Arial" charset="0"/>
              </a:rPr>
              <a:t>/Asia)</a:t>
            </a:r>
          </a:p>
          <a:p>
            <a:pPr>
              <a:spcBef>
                <a:spcPct val="0"/>
              </a:spcBef>
            </a:pPr>
            <a:r>
              <a:rPr lang="fr-BE" altLang="ja-JP" sz="2000" dirty="0" smtClean="0">
                <a:latin typeface="Corbel" pitchFamily="34" charset="0"/>
                <a:ea typeface="ＭＳ Ｐゴシック" charset="-128"/>
                <a:cs typeface="Arial" charset="0"/>
              </a:rPr>
              <a:t>2 </a:t>
            </a:r>
            <a:r>
              <a:rPr lang="fr-BE" altLang="ja-JP" sz="2000" dirty="0" err="1" smtClean="0">
                <a:latin typeface="Corbel" pitchFamily="34" charset="0"/>
                <a:ea typeface="ＭＳ Ｐゴシック" charset="-128"/>
                <a:cs typeface="Arial" charset="0"/>
              </a:rPr>
              <a:t>industry</a:t>
            </a:r>
            <a:r>
              <a:rPr lang="fr-BE" altLang="ja-JP" sz="2000" dirty="0" smtClean="0">
                <a:latin typeface="Corbel" pitchFamily="34" charset="0"/>
                <a:ea typeface="ＭＳ Ｐゴシック" charset="-128"/>
                <a:cs typeface="Arial" charset="0"/>
              </a:rPr>
              <a:t> groups :</a:t>
            </a:r>
          </a:p>
          <a:p>
            <a:pPr lvl="1">
              <a:spcBef>
                <a:spcPct val="0"/>
              </a:spcBef>
              <a:buNone/>
            </a:pPr>
            <a:r>
              <a:rPr lang="fr-BE" altLang="ja-JP" sz="1600" dirty="0" err="1" smtClean="0">
                <a:latin typeface="Corbel" pitchFamily="34" charset="0"/>
                <a:ea typeface="ＭＳ Ｐゴシック" charset="-128"/>
                <a:cs typeface="Arial" charset="0"/>
              </a:rPr>
              <a:t>ICSDs</a:t>
            </a:r>
            <a:r>
              <a:rPr lang="fr-BE" altLang="ja-JP" sz="1600" dirty="0" smtClean="0">
                <a:latin typeface="Corbel" pitchFamily="34" charset="0"/>
                <a:ea typeface="ＭＳ Ｐゴシック" charset="-128"/>
                <a:cs typeface="Arial" charset="0"/>
              </a:rPr>
              <a:t>, MDPUG – </a:t>
            </a:r>
            <a:r>
              <a:rPr lang="fr-BE" altLang="ja-JP" sz="1600" dirty="0" err="1" smtClean="0">
                <a:latin typeface="Corbel" pitchFamily="34" charset="0"/>
                <a:ea typeface="ＭＳ Ｐゴシック" charset="-128"/>
                <a:cs typeface="Arial" charset="0"/>
              </a:rPr>
              <a:t>Market</a:t>
            </a:r>
            <a:r>
              <a:rPr lang="fr-BE" altLang="ja-JP" sz="1600" dirty="0" smtClean="0">
                <a:latin typeface="Corbel" pitchFamily="34" charset="0"/>
                <a:ea typeface="ＭＳ Ｐゴシック" charset="-128"/>
                <a:cs typeface="Arial" charset="0"/>
              </a:rPr>
              <a:t> Data Provider User Group)</a:t>
            </a:r>
          </a:p>
          <a:p>
            <a:pPr>
              <a:spcBef>
                <a:spcPct val="0"/>
              </a:spcBef>
            </a:pPr>
            <a:r>
              <a:rPr lang="fr-BE" altLang="ja-JP" sz="2000" dirty="0" err="1" smtClean="0">
                <a:latin typeface="Corbel" pitchFamily="34" charset="0"/>
                <a:ea typeface="ＭＳ Ｐゴシック" charset="-128"/>
                <a:cs typeface="Arial" charset="0"/>
              </a:rPr>
              <a:t>Monthly</a:t>
            </a:r>
            <a:r>
              <a:rPr lang="fr-BE" altLang="ja-JP" sz="2000" dirty="0" smtClean="0">
                <a:latin typeface="Corbel" pitchFamily="34" charset="0"/>
                <a:ea typeface="ＭＳ Ｐゴシック" charset="-128"/>
                <a:cs typeface="Arial" charset="0"/>
              </a:rPr>
              <a:t> </a:t>
            </a:r>
            <a:r>
              <a:rPr lang="fr-BE" altLang="ja-JP" sz="2000" dirty="0" err="1" smtClean="0">
                <a:latin typeface="Corbel" pitchFamily="34" charset="0"/>
                <a:ea typeface="ＭＳ Ｐゴシック" charset="-128"/>
                <a:cs typeface="Arial" charset="0"/>
              </a:rPr>
              <a:t>conference</a:t>
            </a:r>
            <a:r>
              <a:rPr lang="fr-BE" altLang="ja-JP" sz="2000" dirty="0" smtClean="0">
                <a:latin typeface="Corbel" pitchFamily="34" charset="0"/>
                <a:ea typeface="ＭＳ Ｐゴシック" charset="-128"/>
                <a:cs typeface="Arial" charset="0"/>
              </a:rPr>
              <a:t> calls</a:t>
            </a:r>
          </a:p>
          <a:p>
            <a:pPr>
              <a:spcBef>
                <a:spcPct val="0"/>
              </a:spcBef>
            </a:pPr>
            <a:r>
              <a:rPr lang="fr-BE" altLang="ja-JP" sz="2000" dirty="0" smtClean="0">
                <a:latin typeface="Corbel" pitchFamily="34" charset="0"/>
                <a:ea typeface="ＭＳ Ｐゴシック" charset="-128"/>
                <a:cs typeface="Arial" charset="0"/>
              </a:rPr>
              <a:t>2 </a:t>
            </a:r>
            <a:r>
              <a:rPr lang="fr-BE" altLang="ja-JP" sz="2000" dirty="0" err="1" smtClean="0">
                <a:latin typeface="Corbel" pitchFamily="34" charset="0"/>
                <a:ea typeface="ＭＳ Ｐゴシック" charset="-128"/>
                <a:cs typeface="Arial" charset="0"/>
              </a:rPr>
              <a:t>physical</a:t>
            </a:r>
            <a:r>
              <a:rPr lang="fr-BE" altLang="ja-JP" sz="2000" dirty="0" smtClean="0">
                <a:latin typeface="Corbel" pitchFamily="34" charset="0"/>
                <a:ea typeface="ＭＳ Ｐゴシック" charset="-128"/>
                <a:cs typeface="Arial" charset="0"/>
              </a:rPr>
              <a:t> meetings / </a:t>
            </a:r>
            <a:r>
              <a:rPr lang="fr-BE" altLang="ja-JP" sz="2000" dirty="0" err="1" smtClean="0">
                <a:latin typeface="Corbel" pitchFamily="34" charset="0"/>
                <a:ea typeface="ＭＳ Ｐゴシック" charset="-128"/>
                <a:cs typeface="Arial" charset="0"/>
              </a:rPr>
              <a:t>year</a:t>
            </a:r>
            <a:r>
              <a:rPr lang="fr-BE" altLang="ja-JP" sz="2000" dirty="0" smtClean="0">
                <a:latin typeface="Corbel" pitchFamily="34" charset="0"/>
                <a:ea typeface="ＭＳ Ｐゴシック" charset="-128"/>
                <a:cs typeface="Arial" charset="0"/>
              </a:rPr>
              <a:t> </a:t>
            </a:r>
          </a:p>
          <a:p>
            <a:pPr>
              <a:spcBef>
                <a:spcPct val="0"/>
              </a:spcBef>
            </a:pPr>
            <a:r>
              <a:rPr lang="fr-BE" altLang="ja-JP" sz="2000" dirty="0" smtClean="0">
                <a:latin typeface="Corbel" pitchFamily="34" charset="0"/>
                <a:ea typeface="ＭＳ Ｐゴシック" charset="-128"/>
                <a:cs typeface="Arial" charset="0"/>
              </a:rPr>
              <a:t>19 active countries </a:t>
            </a:r>
            <a:r>
              <a:rPr lang="fr-BE" altLang="ja-JP" sz="2000" dirty="0" err="1" smtClean="0">
                <a:latin typeface="Corbel" pitchFamily="34" charset="0"/>
                <a:ea typeface="ＭＳ Ｐゴシック" charset="-128"/>
                <a:cs typeface="Arial" charset="0"/>
              </a:rPr>
              <a:t>contributing</a:t>
            </a:r>
            <a:r>
              <a:rPr lang="fr-BE" altLang="ja-JP" sz="2000" dirty="0" smtClean="0">
                <a:latin typeface="Corbel" pitchFamily="34" charset="0"/>
                <a:ea typeface="ＭＳ Ｐゴシック" charset="-128"/>
                <a:cs typeface="Arial" charset="0"/>
              </a:rPr>
              <a:t> to </a:t>
            </a:r>
            <a:r>
              <a:rPr lang="fr-BE" altLang="ja-JP" sz="2000" dirty="0" err="1" smtClean="0">
                <a:latin typeface="Corbel" pitchFamily="34" charset="0"/>
                <a:ea typeface="ＭＳ Ｐゴシック" charset="-128"/>
                <a:cs typeface="Arial" charset="0"/>
              </a:rPr>
              <a:t>MPs</a:t>
            </a:r>
            <a:r>
              <a:rPr lang="fr-BE" altLang="ja-JP" sz="2000" dirty="0" smtClean="0">
                <a:latin typeface="Corbel" pitchFamily="34" charset="0"/>
                <a:ea typeface="ＭＳ Ｐゴシック" charset="-128"/>
                <a:cs typeface="Arial" charset="0"/>
              </a:rPr>
              <a:t> </a:t>
            </a:r>
            <a:r>
              <a:rPr lang="fr-BE" altLang="ja-JP" sz="2000" dirty="0" err="1" smtClean="0">
                <a:latin typeface="Corbel" pitchFamily="34" charset="0"/>
                <a:ea typeface="ＭＳ Ｐゴシック" charset="-128"/>
                <a:cs typeface="Arial" charset="0"/>
              </a:rPr>
              <a:t>creation</a:t>
            </a:r>
            <a:endParaRPr lang="fr-BE" altLang="ja-JP" sz="2000" dirty="0" smtClean="0">
              <a:latin typeface="Corbel" pitchFamily="34" charset="0"/>
              <a:ea typeface="ＭＳ Ｐゴシック" charset="-128"/>
              <a:cs typeface="Arial" charset="0"/>
            </a:endParaRPr>
          </a:p>
          <a:p>
            <a:pPr>
              <a:spcBef>
                <a:spcPct val="0"/>
              </a:spcBef>
            </a:pPr>
            <a:r>
              <a:rPr lang="fr-BE" altLang="ja-JP" sz="2000" dirty="0" smtClean="0">
                <a:latin typeface="Corbel" pitchFamily="34" charset="0"/>
                <a:ea typeface="ＭＳ Ｐゴシック" charset="-128"/>
                <a:cs typeface="Arial" charset="0"/>
              </a:rPr>
              <a:t>17 local MP documents </a:t>
            </a:r>
            <a:r>
              <a:rPr lang="fr-BE" altLang="ja-JP" sz="2000" dirty="0" err="1" smtClean="0">
                <a:latin typeface="Corbel" pitchFamily="34" charset="0"/>
                <a:ea typeface="ＭＳ Ｐゴシック" charset="-128"/>
                <a:cs typeface="Arial" charset="0"/>
              </a:rPr>
              <a:t>published</a:t>
            </a:r>
            <a:r>
              <a:rPr lang="fr-BE" altLang="ja-JP" sz="2000" dirty="0" smtClean="0">
                <a:latin typeface="Corbel" pitchFamily="34" charset="0"/>
                <a:ea typeface="ＭＳ Ｐゴシック" charset="-128"/>
                <a:cs typeface="Arial" charset="0"/>
              </a:rPr>
              <a:t> on web sites</a:t>
            </a:r>
          </a:p>
          <a:p>
            <a:pPr>
              <a:spcBef>
                <a:spcPct val="0"/>
              </a:spcBef>
            </a:pPr>
            <a:r>
              <a:rPr lang="fr-BE" altLang="ja-JP" sz="2000" dirty="0" smtClean="0">
                <a:latin typeface="Corbel" pitchFamily="34" charset="0"/>
                <a:ea typeface="ＭＳ Ｐゴシック" charset="-128"/>
                <a:cs typeface="Arial" charset="0"/>
              </a:rPr>
              <a:t>WG active </a:t>
            </a:r>
            <a:r>
              <a:rPr lang="fr-BE" altLang="ja-JP" sz="2000" dirty="0" err="1" smtClean="0">
                <a:latin typeface="Corbel" pitchFamily="34" charset="0"/>
                <a:ea typeface="ＭＳ Ｐゴシック" charset="-128"/>
                <a:cs typeface="Arial" charset="0"/>
              </a:rPr>
              <a:t>since</a:t>
            </a:r>
            <a:r>
              <a:rPr lang="fr-BE" altLang="ja-JP" sz="2000" dirty="0" smtClean="0">
                <a:latin typeface="Corbel" pitchFamily="34" charset="0"/>
                <a:ea typeface="ＭＳ Ｐゴシック" charset="-128"/>
                <a:cs typeface="Arial" charset="0"/>
              </a:rPr>
              <a:t> 2000</a:t>
            </a:r>
          </a:p>
          <a:p>
            <a:pPr>
              <a:spcBef>
                <a:spcPct val="0"/>
              </a:spcBef>
            </a:pPr>
            <a:r>
              <a:rPr lang="fr-BE" altLang="ja-JP" sz="2000" dirty="0" smtClean="0">
                <a:latin typeface="Corbel" pitchFamily="34" charset="0"/>
                <a:ea typeface="ＭＳ Ｐゴシック" charset="-128"/>
                <a:cs typeface="Arial" charset="0"/>
              </a:rPr>
              <a:t>About 270 open items </a:t>
            </a:r>
            <a:r>
              <a:rPr lang="fr-BE" altLang="ja-JP" sz="2000" dirty="0" err="1" smtClean="0">
                <a:latin typeface="Corbel" pitchFamily="34" charset="0"/>
                <a:ea typeface="ＭＳ Ｐゴシック" charset="-128"/>
                <a:cs typeface="Arial" charset="0"/>
              </a:rPr>
              <a:t>discussed</a:t>
            </a:r>
            <a:r>
              <a:rPr lang="fr-BE" altLang="ja-JP" sz="2000" dirty="0" smtClean="0">
                <a:latin typeface="Corbel" pitchFamily="34" charset="0"/>
                <a:ea typeface="ＭＳ Ｐゴシック" charset="-128"/>
                <a:cs typeface="Arial" charset="0"/>
              </a:rPr>
              <a:t>/</a:t>
            </a:r>
            <a:r>
              <a:rPr lang="fr-BE" altLang="ja-JP" sz="2000" dirty="0" err="1" smtClean="0">
                <a:latin typeface="Corbel" pitchFamily="34" charset="0"/>
                <a:ea typeface="ＭＳ Ｐゴシック" charset="-128"/>
                <a:cs typeface="Arial" charset="0"/>
              </a:rPr>
              <a:t>solved</a:t>
            </a:r>
            <a:r>
              <a:rPr lang="fr-BE" altLang="ja-JP" sz="2000" dirty="0" smtClean="0">
                <a:latin typeface="Corbel" pitchFamily="34" charset="0"/>
                <a:ea typeface="ＭＳ Ｐゴシック" charset="-128"/>
                <a:cs typeface="Arial" charset="0"/>
              </a:rPr>
              <a:t> </a:t>
            </a:r>
            <a:r>
              <a:rPr lang="fr-BE" altLang="ja-JP" sz="2000" dirty="0" err="1" smtClean="0">
                <a:latin typeface="Corbel" pitchFamily="34" charset="0"/>
                <a:ea typeface="ＭＳ Ｐゴシック" charset="-128"/>
                <a:cs typeface="Arial" charset="0"/>
              </a:rPr>
              <a:t>since</a:t>
            </a:r>
            <a:r>
              <a:rPr lang="fr-BE" altLang="ja-JP" sz="2000" dirty="0" smtClean="0">
                <a:latin typeface="Corbel" pitchFamily="34" charset="0"/>
                <a:ea typeface="ＭＳ Ｐゴシック" charset="-128"/>
                <a:cs typeface="Arial" charset="0"/>
              </a:rPr>
              <a:t> 2006</a:t>
            </a:r>
            <a:endParaRPr lang="en-GB" altLang="ja-JP" sz="2000" dirty="0" smtClean="0">
              <a:latin typeface="Corbel" pitchFamily="34" charset="0"/>
              <a:ea typeface="ＭＳ Ｐゴシック" charset="-128"/>
              <a:cs typeface="Arial" charset="0"/>
            </a:endParaRPr>
          </a:p>
        </p:txBody>
      </p:sp>
      <p:pic>
        <p:nvPicPr>
          <p:cNvPr id="27651" name="Picture 4" descr="SMPG2"/>
          <p:cNvPicPr>
            <a:picLocks noChangeAspect="1" noChangeArrowheads="1"/>
          </p:cNvPicPr>
          <p:nvPr/>
        </p:nvPicPr>
        <p:blipFill>
          <a:blip r:embed="rId3" cstate="print"/>
          <a:srcRect/>
          <a:stretch>
            <a:fillRect/>
          </a:stretch>
        </p:blipFill>
        <p:spPr bwMode="auto">
          <a:xfrm>
            <a:off x="7264400" y="622300"/>
            <a:ext cx="1143000" cy="857250"/>
          </a:xfrm>
          <a:prstGeom prst="rect">
            <a:avLst/>
          </a:prstGeom>
          <a:noFill/>
          <a:ln w="9525">
            <a:noFill/>
            <a:miter lim="800000"/>
            <a:headEnd/>
            <a:tailEnd/>
          </a:ln>
        </p:spPr>
      </p:pic>
    </p:spTree>
    <p:extLst>
      <p:ext uri="{BB962C8B-B14F-4D97-AF65-F5344CB8AC3E}">
        <p14:creationId xmlns:p14="http://schemas.microsoft.com/office/powerpoint/2010/main" val="869072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775504CF-72C3-48A0-B70D-9573E39C87D2}" type="slidenum">
              <a:rPr lang="en-US">
                <a:latin typeface="Corbel" pitchFamily="34" charset="0"/>
              </a:rPr>
              <a:pPr>
                <a:defRPr/>
              </a:pPr>
              <a:t>24</a:t>
            </a:fld>
            <a:endParaRPr lang="en-US" dirty="0">
              <a:latin typeface="Corbel" pitchFamily="34" charset="0"/>
            </a:endParaRPr>
          </a:p>
        </p:txBody>
      </p:sp>
      <p:sp>
        <p:nvSpPr>
          <p:cNvPr id="29697" name="Title 1"/>
          <p:cNvSpPr>
            <a:spLocks noGrp="1"/>
          </p:cNvSpPr>
          <p:nvPr>
            <p:ph type="title"/>
          </p:nvPr>
        </p:nvSpPr>
        <p:spPr/>
        <p:txBody>
          <a:bodyPr/>
          <a:lstStyle/>
          <a:p>
            <a:r>
              <a:rPr lang="en-GB" altLang="ja-JP" dirty="0">
                <a:latin typeface="Corbel" pitchFamily="34" charset="0"/>
                <a:ea typeface="ＭＳ Ｐゴシック" charset="-128"/>
                <a:cs typeface="Arial" charset="0"/>
              </a:rPr>
              <a:t>Global SMPG CAWG </a:t>
            </a:r>
            <a:r>
              <a:rPr lang="en-GB" altLang="ja-JP" dirty="0" smtClean="0">
                <a:latin typeface="Corbel" pitchFamily="34" charset="0"/>
                <a:ea typeface="ＭＳ Ｐゴシック" charset="-128"/>
                <a:cs typeface="Arial" charset="0"/>
              </a:rPr>
              <a:t>achievements</a:t>
            </a:r>
          </a:p>
        </p:txBody>
      </p:sp>
      <p:sp>
        <p:nvSpPr>
          <p:cNvPr id="29698" name="Content Placeholder 2"/>
          <p:cNvSpPr>
            <a:spLocks noGrp="1"/>
          </p:cNvSpPr>
          <p:nvPr>
            <p:ph idx="1"/>
          </p:nvPr>
        </p:nvSpPr>
        <p:spPr>
          <a:xfrm>
            <a:off x="685800" y="1881188"/>
            <a:ext cx="7772400" cy="4214812"/>
          </a:xfrm>
          <a:ln>
            <a:solidFill>
              <a:srgbClr val="3333CC"/>
            </a:solidFill>
          </a:ln>
        </p:spPr>
        <p:txBody>
          <a:bodyPr/>
          <a:lstStyle/>
          <a:p>
            <a:pPr>
              <a:spcBef>
                <a:spcPct val="0"/>
              </a:spcBef>
            </a:pPr>
            <a:r>
              <a:rPr lang="fr-BE" altLang="ja-JP" sz="2000" dirty="0" smtClean="0">
                <a:latin typeface="Corbel" pitchFamily="34" charset="0"/>
                <a:ea typeface="ＭＳ Ｐゴシック" charset="-128"/>
                <a:cs typeface="Arial" charset="0"/>
              </a:rPr>
              <a:t>Global </a:t>
            </a:r>
            <a:r>
              <a:rPr lang="fr-BE" altLang="ja-JP" sz="2000" dirty="0" err="1" smtClean="0">
                <a:latin typeface="Corbel" pitchFamily="34" charset="0"/>
                <a:ea typeface="ＭＳ Ｐゴシック" charset="-128"/>
                <a:cs typeface="Arial" charset="0"/>
              </a:rPr>
              <a:t>MPs</a:t>
            </a:r>
            <a:r>
              <a:rPr lang="fr-BE" altLang="ja-JP" sz="2000" dirty="0" smtClean="0">
                <a:latin typeface="Corbel" pitchFamily="34" charset="0"/>
                <a:ea typeface="ＭＳ Ｐゴシック" charset="-128"/>
                <a:cs typeface="Arial" charset="0"/>
              </a:rPr>
              <a:t> documents</a:t>
            </a:r>
            <a:r>
              <a:rPr lang="fr-BE" altLang="ja-JP" sz="2000" b="1" dirty="0" smtClean="0">
                <a:latin typeface="Corbel" pitchFamily="34" charset="0"/>
                <a:ea typeface="ＭＳ Ｐゴシック" charset="-128"/>
                <a:cs typeface="Arial" charset="0"/>
              </a:rPr>
              <a:t> </a:t>
            </a:r>
            <a:r>
              <a:rPr lang="fr-BE" altLang="ja-JP" sz="2000" dirty="0" err="1" smtClean="0">
                <a:latin typeface="Corbel" pitchFamily="34" charset="0"/>
                <a:ea typeface="ＭＳ Ｐゴシック" charset="-128"/>
                <a:cs typeface="Arial" charset="0"/>
              </a:rPr>
              <a:t>cover</a:t>
            </a:r>
            <a:r>
              <a:rPr lang="fr-BE" altLang="ja-JP" sz="2000" dirty="0" smtClean="0">
                <a:latin typeface="Corbel" pitchFamily="34" charset="0"/>
                <a:ea typeface="ＭＳ Ｐゴシック" charset="-128"/>
                <a:cs typeface="Arial" charset="0"/>
              </a:rPr>
              <a:t>:</a:t>
            </a:r>
          </a:p>
          <a:p>
            <a:pPr marL="636588" lvl="2" indent="-187325">
              <a:spcBef>
                <a:spcPct val="0"/>
              </a:spcBef>
              <a:buFont typeface="Arial" charset="0"/>
              <a:buChar char="-"/>
            </a:pPr>
            <a:r>
              <a:rPr lang="fr-BE" altLang="ja-JP" sz="1600" dirty="0" smtClean="0">
                <a:latin typeface="Corbel" pitchFamily="34" charset="0"/>
                <a:ea typeface="ＭＳ Ｐゴシック" charset="-128"/>
                <a:cs typeface="Arial" charset="0"/>
              </a:rPr>
              <a:t>60+ </a:t>
            </a:r>
            <a:r>
              <a:rPr lang="fr-BE" altLang="ja-JP" sz="1600" dirty="0" err="1" smtClean="0">
                <a:latin typeface="Corbel" pitchFamily="34" charset="0"/>
                <a:ea typeface="ＭＳ Ｐゴシック" charset="-128"/>
                <a:cs typeface="Arial" charset="0"/>
              </a:rPr>
              <a:t>corporate</a:t>
            </a:r>
            <a:r>
              <a:rPr lang="fr-BE" altLang="ja-JP" sz="1600" dirty="0" smtClean="0">
                <a:latin typeface="Corbel" pitchFamily="34" charset="0"/>
                <a:ea typeface="ＭＳ Ｐゴシック" charset="-128"/>
                <a:cs typeface="Arial" charset="0"/>
              </a:rPr>
              <a:t> action </a:t>
            </a:r>
            <a:r>
              <a:rPr lang="fr-BE" altLang="ja-JP" sz="1600" dirty="0" err="1" smtClean="0">
                <a:latin typeface="Corbel" pitchFamily="34" charset="0"/>
                <a:ea typeface="ＭＳ Ｐゴシック" charset="-128"/>
                <a:cs typeface="Arial" charset="0"/>
              </a:rPr>
              <a:t>events</a:t>
            </a:r>
            <a:r>
              <a:rPr lang="fr-BE" altLang="ja-JP" sz="1600" dirty="0" smtClean="0">
                <a:latin typeface="Corbel" pitchFamily="34" charset="0"/>
                <a:ea typeface="ＭＳ Ｐゴシック" charset="-128"/>
                <a:cs typeface="Arial" charset="0"/>
              </a:rPr>
              <a:t> &amp; 5 ISO 15022 MT messages</a:t>
            </a:r>
          </a:p>
          <a:p>
            <a:pPr marL="636588" lvl="2" indent="-187325">
              <a:spcBef>
                <a:spcPct val="0"/>
              </a:spcBef>
              <a:buFont typeface="Arial" charset="0"/>
              <a:buChar char="-"/>
            </a:pPr>
            <a:r>
              <a:rPr lang="fr-BE" altLang="ja-JP" sz="1600" dirty="0" smtClean="0">
                <a:latin typeface="Corbel" pitchFamily="34" charset="0"/>
                <a:ea typeface="ＭＳ Ｐゴシック" charset="-128"/>
                <a:cs typeface="Arial" charset="0"/>
              </a:rPr>
              <a:t>All CA business </a:t>
            </a:r>
            <a:r>
              <a:rPr lang="fr-BE" altLang="ja-JP" sz="1600" dirty="0" err="1" smtClean="0">
                <a:latin typeface="Corbel" pitchFamily="34" charset="0"/>
                <a:ea typeface="ＭＳ Ｐゴシック" charset="-128"/>
                <a:cs typeface="Arial" charset="0"/>
              </a:rPr>
              <a:t>processes</a:t>
            </a:r>
            <a:r>
              <a:rPr lang="fr-BE" altLang="ja-JP" sz="1600" dirty="0" smtClean="0">
                <a:latin typeface="Corbel" pitchFamily="34" charset="0"/>
                <a:ea typeface="ＭＳ Ｐゴシック" charset="-128"/>
                <a:cs typeface="Arial" charset="0"/>
              </a:rPr>
              <a:t> / Events </a:t>
            </a:r>
            <a:r>
              <a:rPr lang="fr-BE" altLang="ja-JP" sz="1600" dirty="0" err="1" smtClean="0">
                <a:latin typeface="Corbel" pitchFamily="34" charset="0"/>
                <a:ea typeface="ＭＳ Ｐゴシック" charset="-128"/>
                <a:cs typeface="Arial" charset="0"/>
              </a:rPr>
              <a:t>flows</a:t>
            </a:r>
            <a:endParaRPr lang="fr-BE" altLang="ja-JP" sz="1600" dirty="0" smtClean="0">
              <a:latin typeface="Corbel" pitchFamily="34" charset="0"/>
              <a:ea typeface="ＭＳ Ｐゴシック" charset="-128"/>
              <a:cs typeface="Arial" charset="0"/>
            </a:endParaRPr>
          </a:p>
          <a:p>
            <a:pPr marL="636588" lvl="2" indent="-187325">
              <a:spcBef>
                <a:spcPct val="0"/>
              </a:spcBef>
              <a:buFont typeface="Arial" charset="0"/>
              <a:buChar char="-"/>
            </a:pPr>
            <a:r>
              <a:rPr lang="fr-BE" altLang="ja-JP" sz="1600" dirty="0" err="1" smtClean="0">
                <a:latin typeface="Corbel" pitchFamily="34" charset="0"/>
                <a:ea typeface="ＭＳ Ｐゴシック" charset="-128"/>
                <a:cs typeface="Arial" charset="0"/>
              </a:rPr>
              <a:t>Detailed</a:t>
            </a:r>
            <a:r>
              <a:rPr lang="fr-BE" altLang="ja-JP" sz="1600" dirty="0" smtClean="0">
                <a:latin typeface="Corbel" pitchFamily="34" charset="0"/>
                <a:ea typeface="ＭＳ Ｐゴシック" charset="-128"/>
                <a:cs typeface="Arial" charset="0"/>
              </a:rPr>
              <a:t> </a:t>
            </a:r>
            <a:r>
              <a:rPr lang="fr-BE" altLang="ja-JP" sz="1600" dirty="0" err="1" smtClean="0">
                <a:latin typeface="Corbel" pitchFamily="34" charset="0"/>
                <a:ea typeface="ＭＳ Ｐゴシック" charset="-128"/>
                <a:cs typeface="Arial" charset="0"/>
              </a:rPr>
              <a:t>MPs</a:t>
            </a:r>
            <a:r>
              <a:rPr lang="fr-BE" altLang="ja-JP" sz="1600" dirty="0" smtClean="0">
                <a:latin typeface="Corbel" pitchFamily="34" charset="0"/>
                <a:ea typeface="ＭＳ Ｐゴシック" charset="-128"/>
                <a:cs typeface="Arial" charset="0"/>
              </a:rPr>
              <a:t> on:</a:t>
            </a:r>
          </a:p>
          <a:p>
            <a:pPr lvl="2">
              <a:spcBef>
                <a:spcPct val="0"/>
              </a:spcBef>
            </a:pPr>
            <a:r>
              <a:rPr lang="fr-BE" altLang="ja-JP" sz="1400" dirty="0" smtClean="0">
                <a:latin typeface="Corbel" pitchFamily="34" charset="0"/>
                <a:ea typeface="ＭＳ Ｐゴシック" charset="-128"/>
                <a:cs typeface="Arial" charset="0"/>
              </a:rPr>
              <a:t>Messages contents (MT 56x) and </a:t>
            </a:r>
            <a:r>
              <a:rPr lang="fr-BE" altLang="ja-JP" sz="1400" dirty="0" err="1" smtClean="0">
                <a:latin typeface="Corbel" pitchFamily="34" charset="0"/>
                <a:ea typeface="ＭＳ Ｐゴシック" charset="-128"/>
                <a:cs typeface="Arial" charset="0"/>
              </a:rPr>
              <a:t>fields</a:t>
            </a:r>
            <a:r>
              <a:rPr lang="fr-BE" altLang="ja-JP" sz="1400" dirty="0" smtClean="0">
                <a:latin typeface="Corbel" pitchFamily="34" charset="0"/>
                <a:ea typeface="ＭＳ Ｐゴシック" charset="-128"/>
                <a:cs typeface="Arial" charset="0"/>
              </a:rPr>
              <a:t> usage</a:t>
            </a:r>
          </a:p>
          <a:p>
            <a:pPr lvl="2">
              <a:spcBef>
                <a:spcPct val="0"/>
              </a:spcBef>
            </a:pPr>
            <a:r>
              <a:rPr lang="fr-BE" altLang="ja-JP" sz="1400" dirty="0" err="1" smtClean="0">
                <a:latin typeface="Corbel" pitchFamily="34" charset="0"/>
                <a:ea typeface="ＭＳ Ｐゴシック" charset="-128"/>
                <a:cs typeface="Arial" charset="0"/>
              </a:rPr>
              <a:t>Particular</a:t>
            </a:r>
            <a:r>
              <a:rPr lang="fr-BE" altLang="ja-JP" sz="1400" dirty="0" smtClean="0">
                <a:latin typeface="Corbel" pitchFamily="34" charset="0"/>
                <a:ea typeface="ＭＳ Ｐゴシック" charset="-128"/>
                <a:cs typeface="Arial" charset="0"/>
              </a:rPr>
              <a:t> Events (</a:t>
            </a:r>
            <a:r>
              <a:rPr lang="fr-BE" altLang="ja-JP" sz="1400" dirty="0" err="1" smtClean="0">
                <a:latin typeface="Corbel" pitchFamily="34" charset="0"/>
                <a:ea typeface="ＭＳ Ｐゴシック" charset="-128"/>
                <a:cs typeface="Arial" charset="0"/>
              </a:rPr>
              <a:t>e.g</a:t>
            </a:r>
            <a:r>
              <a:rPr lang="fr-BE" altLang="ja-JP" sz="1400" dirty="0" smtClean="0">
                <a:latin typeface="Corbel" pitchFamily="34" charset="0"/>
                <a:ea typeface="ＭＳ Ｐゴシック" charset="-128"/>
                <a:cs typeface="Arial" charset="0"/>
              </a:rPr>
              <a:t>. </a:t>
            </a:r>
            <a:r>
              <a:rPr lang="fr-BE" altLang="ja-JP" sz="1400" dirty="0" err="1" smtClean="0">
                <a:latin typeface="Corbel" pitchFamily="34" charset="0"/>
                <a:ea typeface="ＭＳ Ｐゴシック" charset="-128"/>
                <a:cs typeface="Arial" charset="0"/>
              </a:rPr>
              <a:t>Rights</a:t>
            </a:r>
            <a:r>
              <a:rPr lang="fr-BE" altLang="ja-JP" sz="1400" dirty="0" smtClean="0">
                <a:latin typeface="Corbel" pitchFamily="34" charset="0"/>
                <a:ea typeface="ＭＳ Ｐゴシック" charset="-128"/>
                <a:cs typeface="Arial" charset="0"/>
              </a:rPr>
              <a:t> issues)</a:t>
            </a:r>
          </a:p>
          <a:p>
            <a:pPr lvl="2">
              <a:spcBef>
                <a:spcPct val="0"/>
              </a:spcBef>
            </a:pPr>
            <a:r>
              <a:rPr lang="fr-BE" altLang="ja-JP" sz="1400" dirty="0" err="1" smtClean="0">
                <a:latin typeface="Corbel" pitchFamily="34" charset="0"/>
                <a:ea typeface="ＭＳ Ｐゴシック" charset="-128"/>
                <a:cs typeface="Arial" charset="0"/>
              </a:rPr>
              <a:t>Special</a:t>
            </a:r>
            <a:r>
              <a:rPr lang="fr-BE" altLang="ja-JP" sz="1400" dirty="0" smtClean="0">
                <a:latin typeface="Corbel" pitchFamily="34" charset="0"/>
                <a:ea typeface="ＭＳ Ｐゴシック" charset="-128"/>
                <a:cs typeface="Arial" charset="0"/>
              </a:rPr>
              <a:t> </a:t>
            </a:r>
            <a:r>
              <a:rPr lang="fr-BE" altLang="ja-JP" sz="1400" dirty="0" err="1" smtClean="0">
                <a:latin typeface="Corbel" pitchFamily="34" charset="0"/>
                <a:ea typeface="ＭＳ Ｐゴシック" charset="-128"/>
                <a:cs typeface="Arial" charset="0"/>
              </a:rPr>
              <a:t>processes</a:t>
            </a:r>
            <a:r>
              <a:rPr lang="fr-BE" altLang="ja-JP" sz="1400" dirty="0" smtClean="0">
                <a:latin typeface="Corbel" pitchFamily="34" charset="0"/>
                <a:ea typeface="ＭＳ Ｐゴシック" charset="-128"/>
                <a:cs typeface="Arial" charset="0"/>
              </a:rPr>
              <a:t> (</a:t>
            </a:r>
            <a:r>
              <a:rPr lang="fr-BE" altLang="ja-JP" sz="1400" dirty="0" err="1" smtClean="0">
                <a:latin typeface="Corbel" pitchFamily="34" charset="0"/>
                <a:ea typeface="ＭＳ Ｐゴシック" charset="-128"/>
                <a:cs typeface="Arial" charset="0"/>
              </a:rPr>
              <a:t>Preliminary</a:t>
            </a:r>
            <a:r>
              <a:rPr lang="fr-BE" altLang="ja-JP" sz="1400" dirty="0" smtClean="0">
                <a:latin typeface="Corbel" pitchFamily="34" charset="0"/>
                <a:ea typeface="ＭＳ Ｐゴシック" charset="-128"/>
                <a:cs typeface="Arial" charset="0"/>
              </a:rPr>
              <a:t> </a:t>
            </a:r>
            <a:r>
              <a:rPr lang="fr-BE" altLang="ja-JP" sz="1400" dirty="0" err="1" smtClean="0">
                <a:latin typeface="Corbel" pitchFamily="34" charset="0"/>
                <a:ea typeface="ＭＳ Ｐゴシック" charset="-128"/>
                <a:cs typeface="Arial" charset="0"/>
              </a:rPr>
              <a:t>Advice</a:t>
            </a:r>
            <a:r>
              <a:rPr lang="fr-BE" altLang="ja-JP" sz="1400" dirty="0" smtClean="0">
                <a:latin typeface="Corbel" pitchFamily="34" charset="0"/>
                <a:ea typeface="ＭＳ Ｐゴシック" charset="-128"/>
                <a:cs typeface="Arial" charset="0"/>
              </a:rPr>
              <a:t>, </a:t>
            </a:r>
            <a:r>
              <a:rPr lang="fr-BE" altLang="ja-JP" sz="1400" dirty="0" err="1" smtClean="0">
                <a:latin typeface="Corbel" pitchFamily="34" charset="0"/>
                <a:ea typeface="ＭＳ Ｐゴシック" charset="-128"/>
                <a:cs typeface="Arial" charset="0"/>
              </a:rPr>
              <a:t>Market</a:t>
            </a:r>
            <a:r>
              <a:rPr lang="fr-BE" altLang="ja-JP" sz="1400" dirty="0" smtClean="0">
                <a:latin typeface="Corbel" pitchFamily="34" charset="0"/>
                <a:ea typeface="ＭＳ Ｐゴシック" charset="-128"/>
                <a:cs typeface="Arial" charset="0"/>
              </a:rPr>
              <a:t> Claims, Proxy </a:t>
            </a:r>
            <a:r>
              <a:rPr lang="fr-BE" altLang="ja-JP" sz="1400" dirty="0" err="1" smtClean="0">
                <a:latin typeface="Corbel" pitchFamily="34" charset="0"/>
                <a:ea typeface="ＭＳ Ｐゴシック" charset="-128"/>
                <a:cs typeface="Arial" charset="0"/>
              </a:rPr>
              <a:t>Voting</a:t>
            </a:r>
            <a:r>
              <a:rPr lang="fr-BE" altLang="ja-JP" sz="1400" dirty="0" smtClean="0">
                <a:latin typeface="Corbel" pitchFamily="34" charset="0"/>
                <a:ea typeface="ＭＳ Ｐゴシック" charset="-128"/>
                <a:cs typeface="Arial" charset="0"/>
              </a:rPr>
              <a:t> basics)</a:t>
            </a:r>
          </a:p>
          <a:p>
            <a:pPr>
              <a:spcBef>
                <a:spcPct val="0"/>
              </a:spcBef>
            </a:pPr>
            <a:r>
              <a:rPr lang="fr-BE" altLang="ja-JP" sz="2000" dirty="0" smtClean="0">
                <a:latin typeface="Corbel" pitchFamily="34" charset="0"/>
                <a:ea typeface="ＭＳ Ｐゴシック" charset="-128"/>
                <a:cs typeface="Arial" charset="0"/>
              </a:rPr>
              <a:t>"Event </a:t>
            </a:r>
            <a:r>
              <a:rPr lang="fr-BE" altLang="ja-JP" sz="2000" dirty="0" err="1" smtClean="0">
                <a:latin typeface="Corbel" pitchFamily="34" charset="0"/>
                <a:ea typeface="ＭＳ Ｐゴシック" charset="-128"/>
                <a:cs typeface="Arial" charset="0"/>
              </a:rPr>
              <a:t>Interpretation</a:t>
            </a:r>
            <a:r>
              <a:rPr lang="fr-BE" altLang="ja-JP" sz="2000" dirty="0" smtClean="0">
                <a:latin typeface="Corbel" pitchFamily="34" charset="0"/>
                <a:ea typeface="ＭＳ Ｐゴシック" charset="-128"/>
                <a:cs typeface="Arial" charset="0"/>
              </a:rPr>
              <a:t> </a:t>
            </a:r>
            <a:r>
              <a:rPr lang="fr-BE" altLang="ja-JP" sz="2000" dirty="0" err="1" smtClean="0">
                <a:latin typeface="Corbel" pitchFamily="34" charset="0"/>
                <a:ea typeface="ＭＳ Ｐゴシック" charset="-128"/>
                <a:cs typeface="Arial" charset="0"/>
              </a:rPr>
              <a:t>Grid</a:t>
            </a:r>
            <a:r>
              <a:rPr lang="fr-BE" altLang="ja-JP" sz="2000" dirty="0" smtClean="0">
                <a:latin typeface="Corbel" pitchFamily="34" charset="0"/>
                <a:ea typeface="ＭＳ Ｐゴシック" charset="-128"/>
                <a:cs typeface="Arial" charset="0"/>
              </a:rPr>
              <a:t> +" Table</a:t>
            </a:r>
          </a:p>
          <a:p>
            <a:pPr marL="636588" lvl="2" indent="-187325">
              <a:spcBef>
                <a:spcPct val="0"/>
              </a:spcBef>
              <a:buFont typeface="Arial" charset="0"/>
              <a:buChar char="-"/>
            </a:pPr>
            <a:r>
              <a:rPr lang="fr-BE" altLang="ja-JP" sz="1600" dirty="0" err="1" smtClean="0">
                <a:latin typeface="Corbel" pitchFamily="34" charset="0"/>
                <a:ea typeface="ＭＳ Ｐゴシック" charset="-128"/>
                <a:cs typeface="Arial" charset="0"/>
              </a:rPr>
              <a:t>Recommended</a:t>
            </a:r>
            <a:r>
              <a:rPr lang="fr-BE" altLang="ja-JP" sz="1600" dirty="0" smtClean="0">
                <a:latin typeface="Corbel" pitchFamily="34" charset="0"/>
                <a:ea typeface="ＭＳ Ｐゴシック" charset="-128"/>
                <a:cs typeface="Arial" charset="0"/>
              </a:rPr>
              <a:t> main options and data </a:t>
            </a:r>
            <a:r>
              <a:rPr lang="fr-BE" altLang="ja-JP" sz="1600" dirty="0" err="1" smtClean="0">
                <a:latin typeface="Corbel" pitchFamily="34" charset="0"/>
                <a:ea typeface="ＭＳ Ｐゴシック" charset="-128"/>
                <a:cs typeface="Arial" charset="0"/>
              </a:rPr>
              <a:t>fields</a:t>
            </a:r>
            <a:r>
              <a:rPr lang="fr-BE" altLang="ja-JP" sz="1600" dirty="0" smtClean="0">
                <a:latin typeface="Corbel" pitchFamily="34" charset="0"/>
                <a:ea typeface="ＭＳ Ｐゴシック" charset="-128"/>
                <a:cs typeface="Arial" charset="0"/>
              </a:rPr>
              <a:t> </a:t>
            </a:r>
            <a:r>
              <a:rPr lang="fr-BE" altLang="ja-JP" sz="1600" dirty="0" err="1" smtClean="0">
                <a:latin typeface="Corbel" pitchFamily="34" charset="0"/>
                <a:ea typeface="ＭＳ Ｐゴシック" charset="-128"/>
                <a:cs typeface="Arial" charset="0"/>
              </a:rPr>
              <a:t>provided</a:t>
            </a:r>
            <a:r>
              <a:rPr lang="fr-BE" altLang="ja-JP" sz="1600" dirty="0" smtClean="0">
                <a:latin typeface="Corbel" pitchFamily="34" charset="0"/>
                <a:ea typeface="ＭＳ Ｐゴシック" charset="-128"/>
                <a:cs typeface="Arial" charset="0"/>
              </a:rPr>
              <a:t> for 132 types of </a:t>
            </a:r>
            <a:r>
              <a:rPr lang="fr-BE" altLang="ja-JP" sz="1600" dirty="0" err="1" smtClean="0">
                <a:latin typeface="Corbel" pitchFamily="34" charset="0"/>
                <a:ea typeface="ＭＳ Ｐゴシック" charset="-128"/>
                <a:cs typeface="Arial" charset="0"/>
              </a:rPr>
              <a:t>events</a:t>
            </a:r>
            <a:r>
              <a:rPr lang="fr-BE" altLang="ja-JP" sz="1600" dirty="0" smtClean="0">
                <a:latin typeface="Corbel" pitchFamily="34" charset="0"/>
                <a:ea typeface="ＭＳ Ｐゴシック" charset="-128"/>
                <a:cs typeface="Arial" charset="0"/>
              </a:rPr>
              <a:t> (as SMPG Global </a:t>
            </a:r>
            <a:r>
              <a:rPr lang="fr-BE" altLang="ja-JP" sz="1600" dirty="0" err="1" smtClean="0">
                <a:latin typeface="Corbel" pitchFamily="34" charset="0"/>
                <a:ea typeface="ＭＳ Ｐゴシック" charset="-128"/>
                <a:cs typeface="Arial" charset="0"/>
              </a:rPr>
              <a:t>MPs</a:t>
            </a:r>
            <a:r>
              <a:rPr lang="fr-BE" altLang="ja-JP" sz="1600" dirty="0" smtClean="0">
                <a:latin typeface="Corbel" pitchFamily="34" charset="0"/>
                <a:ea typeface="ＭＳ Ｐゴシック" charset="-128"/>
                <a:cs typeface="Arial" charset="0"/>
              </a:rPr>
              <a:t>) and </a:t>
            </a:r>
            <a:r>
              <a:rPr lang="fr-BE" altLang="ja-JP" sz="1600" dirty="0" err="1" smtClean="0">
                <a:latin typeface="Corbel" pitchFamily="34" charset="0"/>
                <a:ea typeface="ＭＳ Ｐゴシック" charset="-128"/>
                <a:cs typeface="Arial" charset="0"/>
              </a:rPr>
              <a:t>also</a:t>
            </a:r>
            <a:r>
              <a:rPr lang="fr-BE" altLang="ja-JP" sz="1600" dirty="0" smtClean="0">
                <a:latin typeface="Corbel" pitchFamily="34" charset="0"/>
                <a:ea typeface="ＭＳ Ｐゴシック" charset="-128"/>
                <a:cs typeface="Arial" charset="0"/>
              </a:rPr>
              <a:t> for 23 countries (as local </a:t>
            </a:r>
            <a:r>
              <a:rPr lang="fr-BE" altLang="ja-JP" sz="1600" dirty="0" err="1" smtClean="0">
                <a:latin typeface="Corbel" pitchFamily="34" charset="0"/>
                <a:ea typeface="ＭＳ Ｐゴシック" charset="-128"/>
                <a:cs typeface="Arial" charset="0"/>
              </a:rPr>
              <a:t>MPs</a:t>
            </a:r>
            <a:r>
              <a:rPr lang="fr-BE" altLang="ja-JP" sz="1600" dirty="0" smtClean="0">
                <a:latin typeface="Corbel" pitchFamily="34" charset="0"/>
                <a:ea typeface="ＭＳ Ｐゴシック" charset="-128"/>
                <a:cs typeface="Arial" charset="0"/>
              </a:rPr>
              <a:t>)</a:t>
            </a:r>
          </a:p>
          <a:p>
            <a:pPr>
              <a:spcBef>
                <a:spcPct val="0"/>
              </a:spcBef>
            </a:pPr>
            <a:r>
              <a:rPr lang="fr-BE" altLang="ja-JP" sz="1800" dirty="0" err="1" smtClean="0">
                <a:latin typeface="Corbel" pitchFamily="34" charset="0"/>
                <a:ea typeface="ＭＳ Ｐゴシック" charset="-128"/>
                <a:cs typeface="Arial" charset="0"/>
              </a:rPr>
              <a:t>Additional</a:t>
            </a:r>
            <a:r>
              <a:rPr lang="fr-BE" altLang="ja-JP" sz="1800" dirty="0" smtClean="0">
                <a:latin typeface="Corbel" pitchFamily="34" charset="0"/>
                <a:ea typeface="ＭＳ Ｐゴシック" charset="-128"/>
                <a:cs typeface="Arial" charset="0"/>
              </a:rPr>
              <a:t> Events </a:t>
            </a:r>
            <a:r>
              <a:rPr lang="fr-BE" altLang="ja-JP" sz="1800" dirty="0" err="1" smtClean="0">
                <a:latin typeface="Corbel" pitchFamily="34" charset="0"/>
                <a:ea typeface="ＭＳ Ｐゴシック" charset="-128"/>
                <a:cs typeface="Arial" charset="0"/>
              </a:rPr>
              <a:t>Interpretation</a:t>
            </a:r>
            <a:r>
              <a:rPr lang="fr-BE" altLang="ja-JP" sz="1800" dirty="0" smtClean="0">
                <a:latin typeface="Corbel" pitchFamily="34" charset="0"/>
                <a:ea typeface="ＭＳ Ｐゴシック" charset="-128"/>
                <a:cs typeface="Arial" charset="0"/>
              </a:rPr>
              <a:t> tables for:</a:t>
            </a:r>
          </a:p>
          <a:p>
            <a:pPr marL="636588" lvl="2" indent="-187325">
              <a:spcBef>
                <a:spcPct val="0"/>
              </a:spcBef>
              <a:buFont typeface="Arial" charset="0"/>
              <a:buChar char="-"/>
            </a:pPr>
            <a:r>
              <a:rPr lang="fr-BE" altLang="ja-JP" sz="1600" dirty="0" err="1" smtClean="0">
                <a:latin typeface="Corbel" pitchFamily="34" charset="0"/>
                <a:ea typeface="ＭＳ Ｐゴシック" charset="-128"/>
                <a:cs typeface="Arial" charset="0"/>
              </a:rPr>
              <a:t>Complex</a:t>
            </a:r>
            <a:r>
              <a:rPr lang="fr-BE" altLang="ja-JP" sz="1600" dirty="0" smtClean="0">
                <a:latin typeface="Corbel" pitchFamily="34" charset="0"/>
                <a:ea typeface="ＭＳ Ｐゴシック" charset="-128"/>
                <a:cs typeface="Arial" charset="0"/>
              </a:rPr>
              <a:t> </a:t>
            </a:r>
            <a:r>
              <a:rPr lang="fr-BE" altLang="ja-JP" sz="1600" dirty="0" err="1" smtClean="0">
                <a:latin typeface="Corbel" pitchFamily="34" charset="0"/>
                <a:ea typeface="ＭＳ Ｐゴシック" charset="-128"/>
                <a:cs typeface="Arial" charset="0"/>
              </a:rPr>
              <a:t>events</a:t>
            </a:r>
            <a:r>
              <a:rPr lang="fr-BE" altLang="ja-JP" sz="1600" dirty="0" smtClean="0">
                <a:latin typeface="Corbel" pitchFamily="34" charset="0"/>
                <a:ea typeface="ＭＳ Ｐゴシック" charset="-128"/>
                <a:cs typeface="Arial" charset="0"/>
              </a:rPr>
              <a:t>, </a:t>
            </a:r>
            <a:r>
              <a:rPr lang="fr-BE" altLang="ja-JP" sz="1600" dirty="0" err="1" smtClean="0">
                <a:latin typeface="Corbel" pitchFamily="34" charset="0"/>
                <a:ea typeface="ＭＳ Ｐゴシック" charset="-128"/>
                <a:cs typeface="Arial" charset="0"/>
              </a:rPr>
              <a:t>Redemption</a:t>
            </a:r>
            <a:r>
              <a:rPr lang="fr-BE" altLang="ja-JP" sz="1600" dirty="0" smtClean="0">
                <a:latin typeface="Corbel" pitchFamily="34" charset="0"/>
                <a:ea typeface="ＭＳ Ｐゴシック" charset="-128"/>
                <a:cs typeface="Arial" charset="0"/>
              </a:rPr>
              <a:t> </a:t>
            </a:r>
            <a:r>
              <a:rPr lang="fr-BE" altLang="ja-JP" sz="1600" dirty="0" err="1" smtClean="0">
                <a:latin typeface="Corbel" pitchFamily="34" charset="0"/>
                <a:ea typeface="ＭＳ Ｐゴシック" charset="-128"/>
                <a:cs typeface="Arial" charset="0"/>
              </a:rPr>
              <a:t>events</a:t>
            </a:r>
            <a:r>
              <a:rPr lang="fr-BE" altLang="ja-JP" sz="1600" dirty="0" smtClean="0">
                <a:latin typeface="Corbel" pitchFamily="34" charset="0"/>
                <a:ea typeface="ＭＳ Ｐゴシック" charset="-128"/>
                <a:cs typeface="Arial" charset="0"/>
              </a:rPr>
              <a:t> and Return of Capital </a:t>
            </a:r>
            <a:r>
              <a:rPr lang="fr-BE" altLang="ja-JP" sz="1600" dirty="0" err="1" smtClean="0">
                <a:latin typeface="Corbel" pitchFamily="34" charset="0"/>
                <a:ea typeface="ＭＳ Ｐゴシック" charset="-128"/>
                <a:cs typeface="Arial" charset="0"/>
              </a:rPr>
              <a:t>events</a:t>
            </a:r>
            <a:endParaRPr lang="fr-BE" altLang="ja-JP" sz="1600" dirty="0" smtClean="0">
              <a:latin typeface="Corbel" pitchFamily="34" charset="0"/>
              <a:ea typeface="ＭＳ Ｐゴシック" charset="-128"/>
              <a:cs typeface="Arial" charset="0"/>
            </a:endParaRPr>
          </a:p>
          <a:p>
            <a:pPr>
              <a:spcBef>
                <a:spcPct val="0"/>
              </a:spcBef>
            </a:pPr>
            <a:r>
              <a:rPr lang="fr-BE" altLang="ja-JP" sz="2000" dirty="0" smtClean="0">
                <a:latin typeface="Corbel" pitchFamily="34" charset="0"/>
                <a:ea typeface="ＭＳ Ｐゴシック" charset="-128"/>
                <a:cs typeface="Arial" charset="0"/>
              </a:rPr>
              <a:t>CA </a:t>
            </a:r>
            <a:r>
              <a:rPr lang="fr-BE" altLang="ja-JP" sz="2000" dirty="0" err="1" smtClean="0">
                <a:latin typeface="Corbel" pitchFamily="34" charset="0"/>
                <a:ea typeface="ＭＳ Ｐゴシック" charset="-128"/>
                <a:cs typeface="Arial" charset="0"/>
              </a:rPr>
              <a:t>Templates</a:t>
            </a:r>
            <a:r>
              <a:rPr lang="fr-BE" altLang="ja-JP" sz="2000" dirty="0" smtClean="0">
                <a:latin typeface="Corbel" pitchFamily="34" charset="0"/>
                <a:ea typeface="ＭＳ Ｐゴシック" charset="-128"/>
                <a:cs typeface="Arial" charset="0"/>
              </a:rPr>
              <a:t> document: 67 </a:t>
            </a:r>
            <a:r>
              <a:rPr lang="fr-BE" altLang="ja-JP" sz="2000" dirty="0" err="1" smtClean="0">
                <a:latin typeface="Corbel" pitchFamily="34" charset="0"/>
                <a:ea typeface="ＭＳ Ｐゴシック" charset="-128"/>
                <a:cs typeface="Arial" charset="0"/>
              </a:rPr>
              <a:t>events</a:t>
            </a:r>
            <a:r>
              <a:rPr lang="fr-BE" altLang="ja-JP" sz="2000" dirty="0" smtClean="0">
                <a:latin typeface="Corbel" pitchFamily="34" charset="0"/>
                <a:ea typeface="ＭＳ Ｐゴシック" charset="-128"/>
                <a:cs typeface="Arial" charset="0"/>
              </a:rPr>
              <a:t> message </a:t>
            </a:r>
            <a:r>
              <a:rPr lang="fr-BE" altLang="ja-JP" sz="2000" dirty="0" err="1" smtClean="0">
                <a:latin typeface="Corbel" pitchFamily="34" charset="0"/>
                <a:ea typeface="ＭＳ Ｐゴシック" charset="-128"/>
                <a:cs typeface="Arial" charset="0"/>
              </a:rPr>
              <a:t>samples</a:t>
            </a:r>
            <a:r>
              <a:rPr lang="fr-BE" altLang="ja-JP" sz="2000" dirty="0" smtClean="0">
                <a:latin typeface="Corbel" pitchFamily="34" charset="0"/>
                <a:ea typeface="ＭＳ Ｐゴシック" charset="-128"/>
                <a:cs typeface="Arial" charset="0"/>
              </a:rPr>
              <a:t> </a:t>
            </a:r>
            <a:r>
              <a:rPr lang="fr-BE" altLang="ja-JP" sz="2000" dirty="0" err="1" smtClean="0">
                <a:latin typeface="Corbel" pitchFamily="34" charset="0"/>
                <a:ea typeface="ＭＳ Ｐゴシック" charset="-128"/>
                <a:cs typeface="Arial" charset="0"/>
              </a:rPr>
              <a:t>fully</a:t>
            </a:r>
            <a:r>
              <a:rPr lang="fr-BE" altLang="ja-JP" sz="2000" dirty="0" smtClean="0">
                <a:latin typeface="Corbel" pitchFamily="34" charset="0"/>
                <a:ea typeface="ＭＳ Ｐゴシック" charset="-128"/>
                <a:cs typeface="Arial" charset="0"/>
              </a:rPr>
              <a:t> </a:t>
            </a:r>
            <a:r>
              <a:rPr lang="fr-BE" altLang="ja-JP" sz="2000" dirty="0" err="1" smtClean="0">
                <a:latin typeface="Corbel" pitchFamily="34" charset="0"/>
                <a:ea typeface="ＭＳ Ｐゴシック" charset="-128"/>
                <a:cs typeface="Arial" charset="0"/>
              </a:rPr>
              <a:t>illustrated</a:t>
            </a:r>
            <a:endParaRPr lang="fr-BE" altLang="ja-JP" sz="2000" dirty="0" smtClean="0">
              <a:latin typeface="Corbel" pitchFamily="34" charset="0"/>
              <a:ea typeface="ＭＳ Ｐゴシック" charset="-128"/>
              <a:cs typeface="Arial" charset="0"/>
            </a:endParaRPr>
          </a:p>
        </p:txBody>
      </p:sp>
      <p:pic>
        <p:nvPicPr>
          <p:cNvPr id="29699" name="Picture 4" descr="SMPG2"/>
          <p:cNvPicPr>
            <a:picLocks noChangeAspect="1" noChangeArrowheads="1"/>
          </p:cNvPicPr>
          <p:nvPr/>
        </p:nvPicPr>
        <p:blipFill>
          <a:blip r:embed="rId3" cstate="print"/>
          <a:srcRect/>
          <a:stretch>
            <a:fillRect/>
          </a:stretch>
        </p:blipFill>
        <p:spPr bwMode="auto">
          <a:xfrm>
            <a:off x="7264400" y="622300"/>
            <a:ext cx="1143000" cy="857250"/>
          </a:xfrm>
          <a:prstGeom prst="rect">
            <a:avLst/>
          </a:prstGeom>
          <a:noFill/>
          <a:ln w="9525">
            <a:noFill/>
            <a:miter lim="800000"/>
            <a:headEnd/>
            <a:tailEnd/>
          </a:ln>
        </p:spPr>
      </p:pic>
    </p:spTree>
    <p:extLst>
      <p:ext uri="{BB962C8B-B14F-4D97-AF65-F5344CB8AC3E}">
        <p14:creationId xmlns:p14="http://schemas.microsoft.com/office/powerpoint/2010/main" val="115671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775504CF-72C3-48A0-B70D-9573E39C87D2}" type="slidenum">
              <a:rPr lang="en-US">
                <a:latin typeface="Corbel" pitchFamily="34" charset="0"/>
              </a:rPr>
              <a:pPr>
                <a:defRPr/>
              </a:pPr>
              <a:t>25</a:t>
            </a:fld>
            <a:endParaRPr lang="en-US" dirty="0">
              <a:latin typeface="Corbel" pitchFamily="34" charset="0"/>
            </a:endParaRPr>
          </a:p>
        </p:txBody>
      </p:sp>
      <p:sp>
        <p:nvSpPr>
          <p:cNvPr id="29697" name="Title 1"/>
          <p:cNvSpPr>
            <a:spLocks noGrp="1"/>
          </p:cNvSpPr>
          <p:nvPr>
            <p:ph type="title"/>
          </p:nvPr>
        </p:nvSpPr>
        <p:spPr/>
        <p:txBody>
          <a:bodyPr/>
          <a:lstStyle/>
          <a:p>
            <a:r>
              <a:rPr lang="en-GB" altLang="ja-JP" dirty="0">
                <a:latin typeface="Corbel" pitchFamily="34" charset="0"/>
                <a:ea typeface="ＭＳ Ｐゴシック" charset="-128"/>
                <a:cs typeface="Arial" charset="0"/>
              </a:rPr>
              <a:t>Global SMPG CAWG </a:t>
            </a:r>
            <a:r>
              <a:rPr lang="en-GB" altLang="ja-JP" dirty="0" smtClean="0">
                <a:latin typeface="Corbel" pitchFamily="34" charset="0"/>
                <a:ea typeface="ＭＳ Ｐゴシック" charset="-128"/>
                <a:cs typeface="Arial" charset="0"/>
              </a:rPr>
              <a:t>achievements</a:t>
            </a:r>
          </a:p>
        </p:txBody>
      </p:sp>
      <p:sp>
        <p:nvSpPr>
          <p:cNvPr id="29698" name="Content Placeholder 2"/>
          <p:cNvSpPr>
            <a:spLocks noGrp="1"/>
          </p:cNvSpPr>
          <p:nvPr>
            <p:ph idx="1"/>
          </p:nvPr>
        </p:nvSpPr>
        <p:spPr>
          <a:xfrm>
            <a:off x="685800" y="1881188"/>
            <a:ext cx="7772400" cy="4214812"/>
          </a:xfrm>
          <a:ln>
            <a:solidFill>
              <a:srgbClr val="3333CC"/>
            </a:solidFill>
          </a:ln>
        </p:spPr>
        <p:txBody>
          <a:bodyPr/>
          <a:lstStyle/>
          <a:p>
            <a:pPr>
              <a:spcBef>
                <a:spcPct val="0"/>
              </a:spcBef>
            </a:pPr>
            <a:r>
              <a:rPr lang="fr-BE" altLang="ja-JP" sz="2000" dirty="0" smtClean="0">
                <a:latin typeface="Corbel" pitchFamily="34" charset="0"/>
                <a:ea typeface="ＭＳ Ｐゴシック" charset="-128"/>
                <a:cs typeface="Arial" charset="0"/>
              </a:rPr>
              <a:t>COAF (Official CA Events </a:t>
            </a:r>
            <a:r>
              <a:rPr lang="fr-BE" altLang="ja-JP" sz="2000" dirty="0" err="1" smtClean="0">
                <a:latin typeface="Corbel" pitchFamily="34" charset="0"/>
                <a:ea typeface="ＭＳ Ｐゴシック" charset="-128"/>
                <a:cs typeface="Arial" charset="0"/>
              </a:rPr>
              <a:t>reference</a:t>
            </a:r>
            <a:r>
              <a:rPr lang="fr-BE" altLang="ja-JP" sz="2000" dirty="0" smtClean="0">
                <a:latin typeface="Corbel" pitchFamily="34" charset="0"/>
                <a:ea typeface="ＭＳ Ｐゴシック" charset="-128"/>
                <a:cs typeface="Arial" charset="0"/>
              </a:rPr>
              <a:t>) Usage Guidelines and Registration</a:t>
            </a:r>
          </a:p>
          <a:p>
            <a:pPr>
              <a:spcBef>
                <a:spcPct val="0"/>
              </a:spcBef>
            </a:pPr>
            <a:r>
              <a:rPr lang="fr-BE" altLang="ja-JP" sz="2000" dirty="0" err="1" smtClean="0">
                <a:latin typeface="Corbel" pitchFamily="34" charset="0"/>
                <a:ea typeface="ＭＳ Ｐゴシック" charset="-128"/>
                <a:cs typeface="Arial" charset="0"/>
              </a:rPr>
              <a:t>Yearly</a:t>
            </a:r>
            <a:r>
              <a:rPr lang="fr-BE" altLang="ja-JP" sz="2000" dirty="0" smtClean="0">
                <a:latin typeface="Corbel" pitchFamily="34" charset="0"/>
                <a:ea typeface="ＭＳ Ｐゴシック" charset="-128"/>
                <a:cs typeface="Arial" charset="0"/>
              </a:rPr>
              <a:t> </a:t>
            </a:r>
            <a:r>
              <a:rPr lang="fr-BE" altLang="ja-JP" sz="2000" dirty="0" err="1" smtClean="0">
                <a:latin typeface="Corbel" pitchFamily="34" charset="0"/>
                <a:ea typeface="ＭＳ Ｐゴシック" charset="-128"/>
                <a:cs typeface="Arial" charset="0"/>
              </a:rPr>
              <a:t>CRs</a:t>
            </a:r>
            <a:r>
              <a:rPr lang="fr-BE" altLang="ja-JP" sz="2000" dirty="0" smtClean="0">
                <a:latin typeface="Corbel" pitchFamily="34" charset="0"/>
                <a:ea typeface="ＭＳ Ｐゴシック" charset="-128"/>
                <a:cs typeface="Arial" charset="0"/>
              </a:rPr>
              <a:t> </a:t>
            </a:r>
            <a:r>
              <a:rPr lang="fr-BE" altLang="ja-JP" sz="2000" dirty="0" err="1" smtClean="0">
                <a:latin typeface="Corbel" pitchFamily="34" charset="0"/>
                <a:ea typeface="ＭＳ Ｐゴシック" charset="-128"/>
                <a:cs typeface="Arial" charset="0"/>
              </a:rPr>
              <a:t>submission</a:t>
            </a:r>
            <a:r>
              <a:rPr lang="fr-BE" altLang="ja-JP" sz="2000" dirty="0" smtClean="0">
                <a:latin typeface="Corbel" pitchFamily="34" charset="0"/>
                <a:ea typeface="ＭＳ Ｐゴシック" charset="-128"/>
                <a:cs typeface="Arial" charset="0"/>
              </a:rPr>
              <a:t> to ISO15022 maintenance</a:t>
            </a:r>
          </a:p>
          <a:p>
            <a:pPr>
              <a:spcBef>
                <a:spcPct val="0"/>
              </a:spcBef>
            </a:pPr>
            <a:r>
              <a:rPr lang="fr-BE" altLang="ja-JP" sz="2000" dirty="0" err="1" smtClean="0">
                <a:latin typeface="Corbel" pitchFamily="34" charset="0"/>
                <a:ea typeface="ＭＳ Ｐゴシック" charset="-128"/>
                <a:cs typeface="Arial" charset="0"/>
              </a:rPr>
              <a:t>Involved</a:t>
            </a:r>
            <a:r>
              <a:rPr lang="fr-BE" altLang="ja-JP" sz="2000" dirty="0" smtClean="0">
                <a:latin typeface="Corbel" pitchFamily="34" charset="0"/>
                <a:ea typeface="ＭＳ Ｐゴシック" charset="-128"/>
                <a:cs typeface="Arial" charset="0"/>
              </a:rPr>
              <a:t> in ISO20022  CA Reverse Engineering effort</a:t>
            </a:r>
            <a:endParaRPr lang="en-GB" altLang="ja-JP" dirty="0" smtClean="0">
              <a:latin typeface="Corbel" pitchFamily="34" charset="0"/>
              <a:ea typeface="ＭＳ Ｐゴシック" charset="-128"/>
              <a:cs typeface="Arial" charset="0"/>
            </a:endParaRPr>
          </a:p>
        </p:txBody>
      </p:sp>
      <p:pic>
        <p:nvPicPr>
          <p:cNvPr id="29699" name="Picture 4" descr="SMPG2"/>
          <p:cNvPicPr>
            <a:picLocks noChangeAspect="1" noChangeArrowheads="1"/>
          </p:cNvPicPr>
          <p:nvPr/>
        </p:nvPicPr>
        <p:blipFill>
          <a:blip r:embed="rId3" cstate="print"/>
          <a:srcRect/>
          <a:stretch>
            <a:fillRect/>
          </a:stretch>
        </p:blipFill>
        <p:spPr bwMode="auto">
          <a:xfrm>
            <a:off x="7264400" y="622300"/>
            <a:ext cx="1143000" cy="857250"/>
          </a:xfrm>
          <a:prstGeom prst="rect">
            <a:avLst/>
          </a:prstGeom>
          <a:noFill/>
          <a:ln w="9525">
            <a:noFill/>
            <a:miter lim="800000"/>
            <a:headEnd/>
            <a:tailEnd/>
          </a:ln>
        </p:spPr>
      </p:pic>
    </p:spTree>
    <p:extLst>
      <p:ext uri="{BB962C8B-B14F-4D97-AF65-F5344CB8AC3E}">
        <p14:creationId xmlns:p14="http://schemas.microsoft.com/office/powerpoint/2010/main" val="1174196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E0A69D4F-5E64-44F2-8EBD-F2A11D9E938F}" type="slidenum">
              <a:rPr lang="en-US">
                <a:latin typeface="Corbel" pitchFamily="34" charset="0"/>
              </a:rPr>
              <a:pPr>
                <a:defRPr/>
              </a:pPr>
              <a:t>26</a:t>
            </a:fld>
            <a:endParaRPr lang="en-US" dirty="0">
              <a:latin typeface="Corbel" pitchFamily="34" charset="0"/>
            </a:endParaRPr>
          </a:p>
        </p:txBody>
      </p:sp>
      <p:sp>
        <p:nvSpPr>
          <p:cNvPr id="31745" name="Title 1"/>
          <p:cNvSpPr>
            <a:spLocks noGrp="1"/>
          </p:cNvSpPr>
          <p:nvPr>
            <p:ph type="title"/>
          </p:nvPr>
        </p:nvSpPr>
        <p:spPr/>
        <p:txBody>
          <a:bodyPr/>
          <a:lstStyle/>
          <a:p>
            <a:r>
              <a:rPr lang="en-GB" altLang="ja-JP" dirty="0">
                <a:latin typeface="Corbel" pitchFamily="34" charset="0"/>
                <a:ea typeface="ＭＳ Ｐゴシック" charset="-128"/>
                <a:cs typeface="Arial" charset="0"/>
              </a:rPr>
              <a:t>Global SMPG CAWG </a:t>
            </a:r>
            <a:r>
              <a:rPr lang="en-GB" altLang="ja-JP" dirty="0" smtClean="0">
                <a:latin typeface="Corbel" pitchFamily="34" charset="0"/>
                <a:ea typeface="ＭＳ Ｐゴシック" charset="-128"/>
                <a:cs typeface="Arial" charset="0"/>
              </a:rPr>
              <a:t>on going and future developments</a:t>
            </a:r>
          </a:p>
        </p:txBody>
      </p:sp>
      <p:sp>
        <p:nvSpPr>
          <p:cNvPr id="31746" name="Content Placeholder 2"/>
          <p:cNvSpPr>
            <a:spLocks noGrp="1"/>
          </p:cNvSpPr>
          <p:nvPr>
            <p:ph idx="1"/>
          </p:nvPr>
        </p:nvSpPr>
        <p:spPr>
          <a:ln>
            <a:solidFill>
              <a:srgbClr val="3333CC"/>
            </a:solidFill>
          </a:ln>
        </p:spPr>
        <p:txBody>
          <a:bodyPr/>
          <a:lstStyle/>
          <a:p>
            <a:pPr>
              <a:spcBef>
                <a:spcPct val="0"/>
              </a:spcBef>
            </a:pPr>
            <a:r>
              <a:rPr lang="fr-BE" altLang="ja-JP" sz="2000" dirty="0" smtClean="0">
                <a:latin typeface="Corbel" pitchFamily="34" charset="0"/>
                <a:ea typeface="ＭＳ Ｐゴシック" charset="-128"/>
                <a:cs typeface="Arial" charset="0"/>
              </a:rPr>
              <a:t>3 new CA </a:t>
            </a:r>
            <a:r>
              <a:rPr lang="fr-BE" altLang="ja-JP" sz="2000" dirty="0" err="1" smtClean="0">
                <a:latin typeface="Corbel" pitchFamily="34" charset="0"/>
                <a:ea typeface="ＭＳ Ｐゴシック" charset="-128"/>
                <a:cs typeface="Arial" charset="0"/>
              </a:rPr>
              <a:t>market</a:t>
            </a:r>
            <a:r>
              <a:rPr lang="fr-BE" altLang="ja-JP" sz="2000" dirty="0" smtClean="0">
                <a:latin typeface="Corbel" pitchFamily="34" charset="0"/>
                <a:ea typeface="ＭＳ Ｐゴシック" charset="-128"/>
                <a:cs typeface="Arial" charset="0"/>
              </a:rPr>
              <a:t> practices </a:t>
            </a:r>
            <a:r>
              <a:rPr lang="fr-BE" altLang="ja-JP" sz="2000" dirty="0" err="1" smtClean="0">
                <a:latin typeface="Corbel" pitchFamily="34" charset="0"/>
                <a:ea typeface="ＭＳ Ｐゴシック" charset="-128"/>
                <a:cs typeface="Arial" charset="0"/>
              </a:rPr>
              <a:t>subgroups</a:t>
            </a:r>
            <a:r>
              <a:rPr lang="fr-BE" altLang="ja-JP" sz="2000" dirty="0" smtClean="0">
                <a:latin typeface="Corbel" pitchFamily="34" charset="0"/>
                <a:ea typeface="ＭＳ Ｐゴシック" charset="-128"/>
                <a:cs typeface="Arial" charset="0"/>
              </a:rPr>
              <a:t> on:</a:t>
            </a:r>
          </a:p>
          <a:p>
            <a:pPr marL="636588" lvl="2" indent="-187325">
              <a:spcBef>
                <a:spcPct val="0"/>
              </a:spcBef>
              <a:buFont typeface="Arial" charset="0"/>
              <a:buChar char="-"/>
            </a:pPr>
            <a:r>
              <a:rPr lang="fr-BE" altLang="ja-JP" sz="1600" dirty="0" err="1" smtClean="0">
                <a:latin typeface="Corbel" pitchFamily="34" charset="0"/>
                <a:ea typeface="ＭＳ Ｐゴシック" charset="-128"/>
                <a:cs typeface="Arial" charset="0"/>
              </a:rPr>
              <a:t>Tax</a:t>
            </a:r>
            <a:r>
              <a:rPr lang="fr-BE" altLang="ja-JP" sz="1600" dirty="0" smtClean="0">
                <a:latin typeface="Corbel" pitchFamily="34" charset="0"/>
                <a:ea typeface="ＭＳ Ｐゴシック" charset="-128"/>
                <a:cs typeface="Arial" charset="0"/>
              </a:rPr>
              <a:t>: </a:t>
            </a:r>
            <a:r>
              <a:rPr lang="fr-BE" altLang="ja-JP" sz="1600" dirty="0" err="1" smtClean="0">
                <a:latin typeface="Corbel" pitchFamily="34" charset="0"/>
                <a:ea typeface="ＭＳ Ｐゴシック" charset="-128"/>
                <a:cs typeface="Arial" charset="0"/>
              </a:rPr>
              <a:t>clarify</a:t>
            </a:r>
            <a:r>
              <a:rPr lang="fr-BE" altLang="ja-JP" sz="1600" dirty="0" smtClean="0">
                <a:latin typeface="Corbel" pitchFamily="34" charset="0"/>
                <a:ea typeface="ＭＳ Ｐゴシック" charset="-128"/>
                <a:cs typeface="Arial" charset="0"/>
              </a:rPr>
              <a:t> </a:t>
            </a:r>
            <a:r>
              <a:rPr lang="fr-BE" altLang="ja-JP" sz="1600" dirty="0" err="1" smtClean="0">
                <a:latin typeface="Corbel" pitchFamily="34" charset="0"/>
                <a:ea typeface="ＭＳ Ｐゴシック" charset="-128"/>
                <a:cs typeface="Arial" charset="0"/>
              </a:rPr>
              <a:t>tax</a:t>
            </a:r>
            <a:r>
              <a:rPr lang="fr-BE" altLang="ja-JP" sz="1600" dirty="0" smtClean="0">
                <a:latin typeface="Corbel" pitchFamily="34" charset="0"/>
                <a:ea typeface="ＭＳ Ｐゴシック" charset="-128"/>
                <a:cs typeface="Arial" charset="0"/>
              </a:rPr>
              <a:t> rates usages and </a:t>
            </a:r>
            <a:r>
              <a:rPr lang="fr-BE" altLang="ja-JP" sz="1600" dirty="0" err="1" smtClean="0">
                <a:latin typeface="Corbel" pitchFamily="34" charset="0"/>
                <a:ea typeface="ＭＳ Ｐゴシック" charset="-128"/>
                <a:cs typeface="Arial" charset="0"/>
              </a:rPr>
              <a:t>related</a:t>
            </a:r>
            <a:r>
              <a:rPr lang="fr-BE" altLang="ja-JP" sz="1600" dirty="0" smtClean="0">
                <a:latin typeface="Corbel" pitchFamily="34" charset="0"/>
                <a:ea typeface="ＭＳ Ｐゴシック" charset="-128"/>
                <a:cs typeface="Arial" charset="0"/>
              </a:rPr>
              <a:t> issues)</a:t>
            </a:r>
          </a:p>
          <a:p>
            <a:pPr marL="636588" lvl="2" indent="-187325">
              <a:spcBef>
                <a:spcPct val="0"/>
              </a:spcBef>
              <a:buFont typeface="Arial" charset="0"/>
              <a:buChar char="-"/>
            </a:pPr>
            <a:r>
              <a:rPr lang="fr-BE" altLang="ja-JP" sz="1600" dirty="0" smtClean="0">
                <a:latin typeface="Corbel" pitchFamily="34" charset="0"/>
                <a:ea typeface="ＭＳ Ｐゴシック" charset="-128"/>
                <a:cs typeface="Arial" charset="0"/>
              </a:rPr>
              <a:t>ISO 20022 CA: </a:t>
            </a:r>
            <a:r>
              <a:rPr lang="fr-BE" altLang="ja-JP" sz="1600" dirty="0" err="1" smtClean="0">
                <a:latin typeface="Corbel" pitchFamily="34" charset="0"/>
                <a:ea typeface="ＭＳ Ｐゴシック" charset="-128"/>
                <a:cs typeface="Arial" charset="0"/>
              </a:rPr>
              <a:t>make</a:t>
            </a:r>
            <a:r>
              <a:rPr lang="fr-BE" altLang="ja-JP" sz="1600" dirty="0" smtClean="0">
                <a:latin typeface="Corbel" pitchFamily="34" charset="0"/>
                <a:ea typeface="ＭＳ Ｐゴシック" charset="-128"/>
                <a:cs typeface="Arial" charset="0"/>
              </a:rPr>
              <a:t> the CA </a:t>
            </a:r>
            <a:r>
              <a:rPr lang="fr-BE" altLang="ja-JP" sz="1600" dirty="0" err="1" smtClean="0">
                <a:latin typeface="Corbel" pitchFamily="34" charset="0"/>
                <a:ea typeface="ＭＳ Ｐゴシック" charset="-128"/>
                <a:cs typeface="Arial" charset="0"/>
              </a:rPr>
              <a:t>MPs</a:t>
            </a:r>
            <a:r>
              <a:rPr lang="fr-BE" altLang="ja-JP" sz="1600" dirty="0" smtClean="0">
                <a:latin typeface="Corbel" pitchFamily="34" charset="0"/>
                <a:ea typeface="ＭＳ Ｐゴシック" charset="-128"/>
                <a:cs typeface="Arial" charset="0"/>
              </a:rPr>
              <a:t> ISO15022 </a:t>
            </a:r>
            <a:r>
              <a:rPr lang="fr-BE" altLang="ja-JP" sz="1600" dirty="0" err="1" smtClean="0">
                <a:latin typeface="Corbel" pitchFamily="34" charset="0"/>
                <a:ea typeface="ＭＳ Ｐゴシック" charset="-128"/>
                <a:cs typeface="Arial" charset="0"/>
              </a:rPr>
              <a:t>syntax</a:t>
            </a:r>
            <a:r>
              <a:rPr lang="fr-BE" altLang="ja-JP" sz="1600" dirty="0" smtClean="0">
                <a:latin typeface="Corbel" pitchFamily="34" charset="0"/>
                <a:ea typeface="ＭＳ Ｐゴシック" charset="-128"/>
                <a:cs typeface="Arial" charset="0"/>
              </a:rPr>
              <a:t>-</a:t>
            </a:r>
            <a:r>
              <a:rPr lang="fr-BE" altLang="ja-JP" sz="1600" dirty="0" err="1" smtClean="0">
                <a:latin typeface="Corbel" pitchFamily="34" charset="0"/>
                <a:ea typeface="ＭＳ Ｐゴシック" charset="-128"/>
                <a:cs typeface="Arial" charset="0"/>
              </a:rPr>
              <a:t>independent</a:t>
            </a:r>
            <a:r>
              <a:rPr lang="fr-BE" altLang="ja-JP" sz="1600" dirty="0" smtClean="0">
                <a:latin typeface="Corbel" pitchFamily="34" charset="0"/>
                <a:ea typeface="ＭＳ Ｐゴシック" charset="-128"/>
                <a:cs typeface="Arial" charset="0"/>
              </a:rPr>
              <a:t> and </a:t>
            </a:r>
            <a:r>
              <a:rPr lang="fr-BE" altLang="ja-JP" sz="1600" dirty="0" err="1" smtClean="0">
                <a:latin typeface="Corbel" pitchFamily="34" charset="0"/>
                <a:ea typeface="ＭＳ Ｐゴシック" charset="-128"/>
                <a:cs typeface="Arial" charset="0"/>
              </a:rPr>
              <a:t>covers</a:t>
            </a:r>
            <a:r>
              <a:rPr lang="fr-BE" altLang="ja-JP" sz="1600" dirty="0" smtClean="0">
                <a:latin typeface="Corbel" pitchFamily="34" charset="0"/>
                <a:ea typeface="ＭＳ Ｐゴシック" charset="-128"/>
                <a:cs typeface="Arial" charset="0"/>
              </a:rPr>
              <a:t> </a:t>
            </a:r>
            <a:r>
              <a:rPr lang="fr-BE" altLang="ja-JP" sz="1600" dirty="0" err="1" smtClean="0">
                <a:latin typeface="Corbel" pitchFamily="34" charset="0"/>
                <a:ea typeface="ＭＳ Ｐゴシック" charset="-128"/>
                <a:cs typeface="Arial" charset="0"/>
              </a:rPr>
              <a:t>specificities</a:t>
            </a:r>
            <a:r>
              <a:rPr lang="fr-BE" altLang="ja-JP" sz="1600" dirty="0" smtClean="0">
                <a:latin typeface="Corbel" pitchFamily="34" charset="0"/>
                <a:ea typeface="ＭＳ Ｐゴシック" charset="-128"/>
                <a:cs typeface="Arial" charset="0"/>
              </a:rPr>
              <a:t> of ISO20022 messages</a:t>
            </a:r>
          </a:p>
          <a:p>
            <a:pPr marL="636588" lvl="2" indent="-187325">
              <a:spcBef>
                <a:spcPct val="0"/>
              </a:spcBef>
              <a:buFont typeface="Arial" charset="0"/>
              <a:buChar char="-"/>
            </a:pPr>
            <a:r>
              <a:rPr lang="fr-BE" altLang="ja-JP" sz="1600" dirty="0" smtClean="0">
                <a:latin typeface="Corbel" pitchFamily="34" charset="0"/>
                <a:ea typeface="ＭＳ Ｐゴシック" charset="-128"/>
                <a:cs typeface="Arial" charset="0"/>
              </a:rPr>
              <a:t>Proxy </a:t>
            </a:r>
            <a:r>
              <a:rPr lang="fr-BE" altLang="ja-JP" sz="1600" dirty="0" err="1" smtClean="0">
                <a:latin typeface="Corbel" pitchFamily="34" charset="0"/>
                <a:ea typeface="ＭＳ Ｐゴシック" charset="-128"/>
                <a:cs typeface="Arial" charset="0"/>
              </a:rPr>
              <a:t>Voting</a:t>
            </a:r>
            <a:r>
              <a:rPr lang="fr-BE" altLang="ja-JP" sz="1600" dirty="0" smtClean="0">
                <a:latin typeface="Corbel" pitchFamily="34" charset="0"/>
                <a:ea typeface="ＭＳ Ｐゴシック" charset="-128"/>
                <a:cs typeface="Arial" charset="0"/>
              </a:rPr>
              <a:t>: </a:t>
            </a:r>
            <a:r>
              <a:rPr lang="fr-BE" altLang="ja-JP" sz="1600" dirty="0" err="1" smtClean="0">
                <a:latin typeface="Corbel" pitchFamily="34" charset="0"/>
                <a:ea typeface="ＭＳ Ｐゴシック" charset="-128"/>
                <a:cs typeface="Arial" charset="0"/>
              </a:rPr>
              <a:t>covers</a:t>
            </a:r>
            <a:r>
              <a:rPr lang="fr-BE" altLang="ja-JP" sz="1600" dirty="0" smtClean="0">
                <a:latin typeface="Corbel" pitchFamily="34" charset="0"/>
                <a:ea typeface="ＭＳ Ｐゴシック" charset="-128"/>
                <a:cs typeface="Arial" charset="0"/>
              </a:rPr>
              <a:t> ISO 20022 proxy </a:t>
            </a:r>
            <a:r>
              <a:rPr lang="fr-BE" altLang="ja-JP" sz="1600" dirty="0" err="1" smtClean="0">
                <a:latin typeface="Corbel" pitchFamily="34" charset="0"/>
                <a:ea typeface="ＭＳ Ｐゴシック" charset="-128"/>
                <a:cs typeface="Arial" charset="0"/>
              </a:rPr>
              <a:t>voting</a:t>
            </a:r>
            <a:r>
              <a:rPr lang="fr-BE" altLang="ja-JP" sz="1600" dirty="0" smtClean="0">
                <a:latin typeface="Corbel" pitchFamily="34" charset="0"/>
                <a:ea typeface="ＭＳ Ｐゴシック" charset="-128"/>
                <a:cs typeface="Arial" charset="0"/>
              </a:rPr>
              <a:t> messages</a:t>
            </a:r>
          </a:p>
          <a:p>
            <a:pPr lvl="1">
              <a:spcBef>
                <a:spcPct val="0"/>
              </a:spcBef>
              <a:buFontTx/>
              <a:buNone/>
            </a:pPr>
            <a:endParaRPr lang="fr-BE" altLang="ja-JP" sz="2000" dirty="0" smtClean="0">
              <a:latin typeface="Corbel" pitchFamily="34" charset="0"/>
              <a:ea typeface="ＭＳ Ｐゴシック" charset="-128"/>
              <a:cs typeface="Arial" charset="0"/>
            </a:endParaRPr>
          </a:p>
          <a:p>
            <a:pPr>
              <a:spcBef>
                <a:spcPct val="0"/>
              </a:spcBef>
            </a:pPr>
            <a:r>
              <a:rPr lang="fr-BE" altLang="ja-JP" sz="2000" dirty="0" err="1" smtClean="0">
                <a:latin typeface="Corbel" pitchFamily="34" charset="0"/>
                <a:ea typeface="ＭＳ Ｐゴシック" charset="-128"/>
                <a:cs typeface="Arial" charset="0"/>
              </a:rPr>
              <a:t>Posting</a:t>
            </a:r>
            <a:r>
              <a:rPr lang="fr-BE" altLang="ja-JP" sz="2000" dirty="0" smtClean="0">
                <a:latin typeface="Corbel" pitchFamily="34" charset="0"/>
                <a:ea typeface="ＭＳ Ｐゴシック" charset="-128"/>
                <a:cs typeface="Arial" charset="0"/>
              </a:rPr>
              <a:t> CA </a:t>
            </a:r>
            <a:r>
              <a:rPr lang="fr-BE" altLang="ja-JP" sz="2000" dirty="0" err="1" smtClean="0">
                <a:latin typeface="Corbel" pitchFamily="34" charset="0"/>
                <a:ea typeface="ＭＳ Ｐゴシック" charset="-128"/>
                <a:cs typeface="Arial" charset="0"/>
              </a:rPr>
              <a:t>MPs</a:t>
            </a:r>
            <a:r>
              <a:rPr lang="fr-BE" altLang="ja-JP" sz="2000" dirty="0" smtClean="0">
                <a:latin typeface="Corbel" pitchFamily="34" charset="0"/>
                <a:ea typeface="ＭＳ Ｐゴシック" charset="-128"/>
                <a:cs typeface="Arial" charset="0"/>
              </a:rPr>
              <a:t> on MyStandards Web-</a:t>
            </a:r>
            <a:r>
              <a:rPr lang="fr-BE" altLang="ja-JP" sz="2000" dirty="0" err="1" smtClean="0">
                <a:latin typeface="Corbel" pitchFamily="34" charset="0"/>
                <a:ea typeface="ＭＳ Ｐゴシック" charset="-128"/>
                <a:cs typeface="Arial" charset="0"/>
              </a:rPr>
              <a:t>based</a:t>
            </a:r>
            <a:r>
              <a:rPr lang="fr-BE" altLang="ja-JP" sz="2000" dirty="0" smtClean="0">
                <a:latin typeface="Corbel" pitchFamily="34" charset="0"/>
                <a:ea typeface="ＭＳ Ｐゴシック" charset="-128"/>
                <a:cs typeface="Arial" charset="0"/>
              </a:rPr>
              <a:t> collaborative </a:t>
            </a:r>
            <a:r>
              <a:rPr lang="fr-BE" altLang="ja-JP" sz="2000" dirty="0" err="1" smtClean="0">
                <a:latin typeface="Corbel" pitchFamily="34" charset="0"/>
                <a:ea typeface="ＭＳ Ｐゴシック" charset="-128"/>
                <a:cs typeface="Arial" charset="0"/>
              </a:rPr>
              <a:t>platform</a:t>
            </a:r>
            <a:endParaRPr lang="fr-BE" altLang="ja-JP" sz="2000" dirty="0" smtClean="0">
              <a:latin typeface="Corbel" pitchFamily="34" charset="0"/>
              <a:ea typeface="ＭＳ Ｐゴシック" charset="-128"/>
              <a:cs typeface="Arial" charset="0"/>
            </a:endParaRPr>
          </a:p>
          <a:p>
            <a:pPr>
              <a:spcBef>
                <a:spcPct val="0"/>
              </a:spcBef>
              <a:buFontTx/>
              <a:buNone/>
            </a:pPr>
            <a:endParaRPr lang="fr-BE" altLang="ja-JP" sz="2400" dirty="0" smtClean="0">
              <a:latin typeface="Corbel" pitchFamily="34" charset="0"/>
              <a:ea typeface="ＭＳ Ｐゴシック" charset="-128"/>
              <a:cs typeface="Arial" charset="0"/>
            </a:endParaRPr>
          </a:p>
          <a:p>
            <a:pPr>
              <a:spcBef>
                <a:spcPct val="0"/>
              </a:spcBef>
            </a:pPr>
            <a:r>
              <a:rPr lang="fr-BE" altLang="ja-JP" sz="2000" dirty="0" smtClean="0">
                <a:latin typeface="Corbel" pitchFamily="34" charset="0"/>
                <a:ea typeface="ＭＳ Ｐゴシック" charset="-128"/>
                <a:cs typeface="Arial" charset="0"/>
              </a:rPr>
              <a:t>Capture </a:t>
            </a:r>
            <a:r>
              <a:rPr lang="fr-BE" altLang="ja-JP" sz="2000" dirty="0" err="1" smtClean="0">
                <a:latin typeface="Corbel" pitchFamily="34" charset="0"/>
                <a:ea typeface="ＭＳ Ｐゴシック" charset="-128"/>
                <a:cs typeface="Arial" charset="0"/>
              </a:rPr>
              <a:t>Investment</a:t>
            </a:r>
            <a:r>
              <a:rPr lang="fr-BE" altLang="ja-JP" sz="2000" dirty="0" smtClean="0">
                <a:latin typeface="Corbel" pitchFamily="34" charset="0"/>
                <a:ea typeface="ＭＳ Ｐゴシック" charset="-128"/>
                <a:cs typeface="Arial" charset="0"/>
              </a:rPr>
              <a:t> </a:t>
            </a:r>
            <a:r>
              <a:rPr lang="fr-BE" altLang="ja-JP" sz="2000" dirty="0" err="1" smtClean="0">
                <a:latin typeface="Corbel" pitchFamily="34" charset="0"/>
                <a:ea typeface="ＭＳ Ｐゴシック" charset="-128"/>
                <a:cs typeface="Arial" charset="0"/>
              </a:rPr>
              <a:t>Funds</a:t>
            </a:r>
            <a:r>
              <a:rPr lang="fr-BE" altLang="ja-JP" sz="2000" dirty="0" smtClean="0">
                <a:latin typeface="Corbel" pitchFamily="34" charset="0"/>
                <a:ea typeface="ＭＳ Ｐゴシック" charset="-128"/>
                <a:cs typeface="Arial" charset="0"/>
              </a:rPr>
              <a:t> </a:t>
            </a:r>
            <a:r>
              <a:rPr lang="fr-BE" altLang="ja-JP" sz="2000" dirty="0" err="1" smtClean="0">
                <a:latin typeface="Corbel" pitchFamily="34" charset="0"/>
                <a:ea typeface="ＭＳ Ｐゴシック" charset="-128"/>
                <a:cs typeface="Arial" charset="0"/>
              </a:rPr>
              <a:t>requirements</a:t>
            </a:r>
            <a:r>
              <a:rPr lang="fr-BE" altLang="ja-JP" sz="2000" dirty="0" smtClean="0">
                <a:latin typeface="Corbel" pitchFamily="34" charset="0"/>
                <a:ea typeface="ＭＳ Ｐゴシック" charset="-128"/>
                <a:cs typeface="Arial" charset="0"/>
              </a:rPr>
              <a:t> for CA (in collaboration </a:t>
            </a:r>
            <a:r>
              <a:rPr lang="fr-BE" altLang="ja-JP" sz="2000" dirty="0" err="1" smtClean="0">
                <a:latin typeface="Corbel" pitchFamily="34" charset="0"/>
                <a:ea typeface="ＭＳ Ｐゴシック" charset="-128"/>
                <a:cs typeface="Arial" charset="0"/>
              </a:rPr>
              <a:t>with</a:t>
            </a:r>
            <a:r>
              <a:rPr lang="fr-BE" altLang="ja-JP" sz="2000" dirty="0" smtClean="0">
                <a:latin typeface="Corbel" pitchFamily="34" charset="0"/>
                <a:ea typeface="ＭＳ Ｐゴシック" charset="-128"/>
                <a:cs typeface="Arial" charset="0"/>
              </a:rPr>
              <a:t> the SMPG IF WG).</a:t>
            </a:r>
            <a:endParaRPr lang="en-GB" altLang="ja-JP" sz="2000" dirty="0" smtClean="0">
              <a:latin typeface="Corbel" pitchFamily="34" charset="0"/>
              <a:ea typeface="ＭＳ Ｐゴシック" charset="-128"/>
              <a:cs typeface="Arial" charset="0"/>
            </a:endParaRPr>
          </a:p>
        </p:txBody>
      </p:sp>
      <p:pic>
        <p:nvPicPr>
          <p:cNvPr id="31747" name="Picture 4" descr="SMPG2"/>
          <p:cNvPicPr>
            <a:picLocks noChangeAspect="1" noChangeArrowheads="1"/>
          </p:cNvPicPr>
          <p:nvPr/>
        </p:nvPicPr>
        <p:blipFill>
          <a:blip r:embed="rId3" cstate="print"/>
          <a:srcRect/>
          <a:stretch>
            <a:fillRect/>
          </a:stretch>
        </p:blipFill>
        <p:spPr bwMode="auto">
          <a:xfrm>
            <a:off x="7264400" y="622300"/>
            <a:ext cx="1143000" cy="857250"/>
          </a:xfrm>
          <a:prstGeom prst="rect">
            <a:avLst/>
          </a:prstGeom>
          <a:noFill/>
          <a:ln w="9525">
            <a:noFill/>
            <a:miter lim="800000"/>
            <a:headEnd/>
            <a:tailEnd/>
          </a:ln>
        </p:spPr>
      </p:pic>
    </p:spTree>
    <p:extLst>
      <p:ext uri="{BB962C8B-B14F-4D97-AF65-F5344CB8AC3E}">
        <p14:creationId xmlns:p14="http://schemas.microsoft.com/office/powerpoint/2010/main" val="2825537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ja-JP" dirty="0">
                <a:latin typeface="Corbel" pitchFamily="34" charset="0"/>
                <a:ea typeface="ＭＳ Ｐゴシック" charset="-128"/>
                <a:cs typeface="Arial" charset="0"/>
              </a:rPr>
              <a:t>Global SMPG </a:t>
            </a:r>
            <a:r>
              <a:rPr lang="en-GB" dirty="0" smtClean="0"/>
              <a:t>CAWG</a:t>
            </a:r>
            <a:endParaRPr lang="en-GB" dirty="0"/>
          </a:p>
        </p:txBody>
      </p:sp>
      <p:sp>
        <p:nvSpPr>
          <p:cNvPr id="3" name="Content Placeholder 2"/>
          <p:cNvSpPr>
            <a:spLocks noGrp="1"/>
          </p:cNvSpPr>
          <p:nvPr>
            <p:ph idx="1"/>
          </p:nvPr>
        </p:nvSpPr>
        <p:spPr/>
        <p:txBody>
          <a:bodyPr/>
          <a:lstStyle/>
          <a:p>
            <a:pPr marL="0" indent="0">
              <a:buNone/>
            </a:pPr>
            <a:endParaRPr lang="en-GB" dirty="0" smtClean="0">
              <a:latin typeface="+mn-lt"/>
            </a:endParaRPr>
          </a:p>
          <a:p>
            <a:pPr marL="0" indent="0">
              <a:buNone/>
            </a:pPr>
            <a:endParaRPr lang="en-GB" dirty="0">
              <a:latin typeface="+mn-lt"/>
            </a:endParaRPr>
          </a:p>
          <a:p>
            <a:pPr marL="0" indent="0">
              <a:buNone/>
            </a:pPr>
            <a:endParaRPr lang="en-GB" dirty="0" smtClean="0">
              <a:latin typeface="+mn-lt"/>
            </a:endParaRPr>
          </a:p>
          <a:p>
            <a:pPr marL="0" indent="0">
              <a:buNone/>
            </a:pPr>
            <a:r>
              <a:rPr lang="en-GB" dirty="0" smtClean="0">
                <a:solidFill>
                  <a:srgbClr val="FFC000"/>
                </a:solidFill>
                <a:latin typeface="+mn-lt"/>
              </a:rPr>
              <a:t>Any questions, feedback?</a:t>
            </a:r>
            <a:endParaRPr lang="en-GB" dirty="0">
              <a:solidFill>
                <a:srgbClr val="FFC000"/>
              </a:solidFill>
              <a:latin typeface="+mn-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27</a:t>
            </a:fld>
            <a:endParaRPr lang="en-US" dirty="0"/>
          </a:p>
        </p:txBody>
      </p:sp>
    </p:spTree>
    <p:extLst>
      <p:ext uri="{BB962C8B-B14F-4D97-AF65-F5344CB8AC3E}">
        <p14:creationId xmlns:p14="http://schemas.microsoft.com/office/powerpoint/2010/main" val="90822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Agenda</a:t>
            </a:r>
            <a:endParaRPr lang="en-GB" dirty="0">
              <a:latin typeface="+mj-lt"/>
            </a:endParaRPr>
          </a:p>
        </p:txBody>
      </p:sp>
      <p:sp>
        <p:nvSpPr>
          <p:cNvPr id="3" name="Content Placeholder 2"/>
          <p:cNvSpPr>
            <a:spLocks noGrp="1"/>
          </p:cNvSpPr>
          <p:nvPr>
            <p:ph idx="1"/>
          </p:nvPr>
        </p:nvSpPr>
        <p:spPr>
          <a:xfrm>
            <a:off x="685800" y="1981200"/>
            <a:ext cx="7772400" cy="4112096"/>
          </a:xfrm>
        </p:spPr>
        <p:txBody>
          <a:bodyPr/>
          <a:lstStyle/>
          <a:p>
            <a:pPr marL="0" indent="0">
              <a:buNone/>
            </a:pPr>
            <a:r>
              <a:rPr lang="en-GB" sz="1800" dirty="0" smtClean="0">
                <a:solidFill>
                  <a:srgbClr val="9DCEFF"/>
                </a:solidFill>
                <a:latin typeface="Corbel" pitchFamily="34" charset="0"/>
              </a:rPr>
              <a:t>15:00 </a:t>
            </a:r>
            <a:r>
              <a:rPr lang="en-GB" sz="1800" dirty="0">
                <a:solidFill>
                  <a:srgbClr val="9DCEFF"/>
                </a:solidFill>
                <a:latin typeface="Corbel" pitchFamily="34" charset="0"/>
              </a:rPr>
              <a:t>  </a:t>
            </a:r>
            <a:r>
              <a:rPr lang="en-GB" sz="1800" dirty="0" smtClean="0">
                <a:solidFill>
                  <a:srgbClr val="9DCEFF"/>
                </a:solidFill>
                <a:latin typeface="Corbel" pitchFamily="34" charset="0"/>
              </a:rPr>
              <a:t>	Registration</a:t>
            </a:r>
            <a:endParaRPr lang="en-GB" sz="1800" dirty="0">
              <a:solidFill>
                <a:srgbClr val="9DCEFF"/>
              </a:solidFill>
              <a:latin typeface="Corbel" pitchFamily="34" charset="0"/>
            </a:endParaRPr>
          </a:p>
          <a:p>
            <a:pPr marL="0" indent="0">
              <a:buNone/>
            </a:pPr>
            <a:r>
              <a:rPr lang="en-GB" sz="1800" dirty="0" smtClean="0">
                <a:solidFill>
                  <a:srgbClr val="9DCEFF"/>
                </a:solidFill>
                <a:latin typeface="Corbel" pitchFamily="34" charset="0"/>
              </a:rPr>
              <a:t>15:15</a:t>
            </a:r>
            <a:r>
              <a:rPr lang="en-GB" sz="1800" dirty="0">
                <a:solidFill>
                  <a:srgbClr val="9DCEFF"/>
                </a:solidFill>
                <a:latin typeface="Corbel" pitchFamily="34" charset="0"/>
              </a:rPr>
              <a:t>   </a:t>
            </a:r>
            <a:r>
              <a:rPr lang="en-GB" sz="1800" dirty="0" smtClean="0">
                <a:solidFill>
                  <a:srgbClr val="9DCEFF"/>
                </a:solidFill>
                <a:latin typeface="Corbel" pitchFamily="34" charset="0"/>
              </a:rPr>
              <a:t>	Welcome </a:t>
            </a:r>
            <a:endParaRPr lang="en-GB" sz="1800" dirty="0">
              <a:solidFill>
                <a:srgbClr val="9DCEFF"/>
              </a:solidFill>
              <a:latin typeface="Corbel" pitchFamily="34" charset="0"/>
            </a:endParaRPr>
          </a:p>
          <a:p>
            <a:pPr marL="0" indent="0">
              <a:buNone/>
            </a:pPr>
            <a:r>
              <a:rPr lang="en-GB" sz="1800" dirty="0">
                <a:solidFill>
                  <a:srgbClr val="9DCEFF"/>
                </a:solidFill>
                <a:latin typeface="Corbel" pitchFamily="34" charset="0"/>
              </a:rPr>
              <a:t>              </a:t>
            </a:r>
            <a:r>
              <a:rPr lang="en-GB" sz="1800" dirty="0" smtClean="0">
                <a:solidFill>
                  <a:srgbClr val="9DCEFF"/>
                </a:solidFill>
                <a:latin typeface="Corbel" pitchFamily="34" charset="0"/>
              </a:rPr>
              <a:t>	Background </a:t>
            </a:r>
            <a:r>
              <a:rPr lang="en-GB" sz="1800" dirty="0">
                <a:solidFill>
                  <a:srgbClr val="9DCEFF"/>
                </a:solidFill>
                <a:latin typeface="Corbel" pitchFamily="34" charset="0"/>
              </a:rPr>
              <a:t>for the group, proposed framework, relation </a:t>
            </a:r>
            <a:r>
              <a:rPr lang="en-GB" sz="1800" dirty="0" smtClean="0">
                <a:solidFill>
                  <a:srgbClr val="9DCEFF"/>
                </a:solidFill>
                <a:latin typeface="Corbel" pitchFamily="34" charset="0"/>
              </a:rPr>
              <a:t>		with </a:t>
            </a:r>
            <a:r>
              <a:rPr lang="en-GB" sz="1800" dirty="0">
                <a:solidFill>
                  <a:srgbClr val="9DCEFF"/>
                </a:solidFill>
                <a:latin typeface="Corbel" pitchFamily="34" charset="0"/>
              </a:rPr>
              <a:t>existing APAC RMPG, SMPG and NMPGs </a:t>
            </a:r>
            <a:r>
              <a:rPr lang="en-GB" sz="1800" dirty="0" smtClean="0">
                <a:solidFill>
                  <a:srgbClr val="9DCEFF"/>
                </a:solidFill>
                <a:latin typeface="Corbel" pitchFamily="34" charset="0"/>
              </a:rPr>
              <a:t>	</a:t>
            </a:r>
            <a:r>
              <a:rPr lang="en-GB" sz="1800" dirty="0">
                <a:solidFill>
                  <a:srgbClr val="9DCEFF"/>
                </a:solidFill>
                <a:latin typeface="Corbel" pitchFamily="34" charset="0"/>
              </a:rPr>
              <a:t>	</a:t>
            </a:r>
            <a:endParaRPr lang="en-GB" sz="1800" dirty="0" smtClean="0">
              <a:solidFill>
                <a:srgbClr val="9DCEFF"/>
              </a:solidFill>
              <a:latin typeface="Corbel" pitchFamily="34" charset="0"/>
            </a:endParaRPr>
          </a:p>
          <a:p>
            <a:pPr marL="0" indent="0">
              <a:buNone/>
            </a:pPr>
            <a:r>
              <a:rPr lang="en-GB" sz="1800" dirty="0">
                <a:solidFill>
                  <a:srgbClr val="9DCEFF"/>
                </a:solidFill>
                <a:latin typeface="Corbel" pitchFamily="34" charset="0"/>
              </a:rPr>
              <a:t>	</a:t>
            </a:r>
            <a:r>
              <a:rPr lang="en-GB" sz="1800" dirty="0" smtClean="0">
                <a:solidFill>
                  <a:srgbClr val="9DCEFF"/>
                </a:solidFill>
                <a:latin typeface="Corbel" pitchFamily="34" charset="0"/>
              </a:rPr>
              <a:t>Market </a:t>
            </a:r>
            <a:r>
              <a:rPr lang="en-GB" sz="1800" dirty="0">
                <a:solidFill>
                  <a:srgbClr val="9DCEFF"/>
                </a:solidFill>
                <a:latin typeface="Corbel" pitchFamily="34" charset="0"/>
              </a:rPr>
              <a:t>Data </a:t>
            </a:r>
            <a:r>
              <a:rPr lang="en-GB" sz="1800" dirty="0" smtClean="0">
                <a:solidFill>
                  <a:srgbClr val="9DCEFF"/>
                </a:solidFill>
                <a:latin typeface="Corbel" pitchFamily="34" charset="0"/>
              </a:rPr>
              <a:t>perspective</a:t>
            </a:r>
            <a:endParaRPr lang="en-GB" sz="1800" dirty="0">
              <a:solidFill>
                <a:srgbClr val="9DCEFF"/>
              </a:solidFill>
              <a:latin typeface="Corbel" pitchFamily="34" charset="0"/>
            </a:endParaRPr>
          </a:p>
          <a:p>
            <a:pPr marL="0" indent="0">
              <a:buNone/>
            </a:pPr>
            <a:r>
              <a:rPr lang="en-GB" sz="1800" dirty="0">
                <a:solidFill>
                  <a:srgbClr val="9DCEFF"/>
                </a:solidFill>
                <a:latin typeface="Corbel" pitchFamily="34" charset="0"/>
              </a:rPr>
              <a:t>              </a:t>
            </a:r>
            <a:r>
              <a:rPr lang="en-GB" sz="1800" dirty="0" smtClean="0">
                <a:solidFill>
                  <a:srgbClr val="9DCEFF"/>
                </a:solidFill>
                <a:latin typeface="Corbel" pitchFamily="34" charset="0"/>
              </a:rPr>
              <a:t>	</a:t>
            </a:r>
            <a:r>
              <a:rPr lang="en-US" sz="1800" dirty="0" smtClean="0">
                <a:solidFill>
                  <a:srgbClr val="9DCEFF"/>
                </a:solidFill>
                <a:latin typeface="Corbel" pitchFamily="34" charset="0"/>
              </a:rPr>
              <a:t>Agreement on proposed structure and high level scope</a:t>
            </a:r>
            <a:endParaRPr lang="en-GB" sz="1800" dirty="0">
              <a:solidFill>
                <a:srgbClr val="9DCEFF"/>
              </a:solidFill>
              <a:latin typeface="Corbel" pitchFamily="34" charset="0"/>
            </a:endParaRPr>
          </a:p>
          <a:p>
            <a:pPr marL="0" indent="0">
              <a:buNone/>
            </a:pPr>
            <a:r>
              <a:rPr lang="en-GB" sz="1800" dirty="0" smtClean="0">
                <a:solidFill>
                  <a:srgbClr val="9DCEFF"/>
                </a:solidFill>
                <a:latin typeface="Corbel" pitchFamily="34" charset="0"/>
              </a:rPr>
              <a:t>15:45 </a:t>
            </a:r>
            <a:r>
              <a:rPr lang="en-GB" sz="1800" dirty="0">
                <a:solidFill>
                  <a:srgbClr val="9DCEFF"/>
                </a:solidFill>
                <a:latin typeface="Corbel" pitchFamily="34" charset="0"/>
              </a:rPr>
              <a:t>   </a:t>
            </a:r>
            <a:r>
              <a:rPr lang="en-GB" sz="1800" dirty="0" smtClean="0">
                <a:solidFill>
                  <a:srgbClr val="9DCEFF"/>
                </a:solidFill>
                <a:latin typeface="Corbel" pitchFamily="34" charset="0"/>
              </a:rPr>
              <a:t>	Update </a:t>
            </a:r>
            <a:r>
              <a:rPr lang="en-GB" sz="1800" dirty="0">
                <a:solidFill>
                  <a:srgbClr val="9DCEFF"/>
                </a:solidFill>
                <a:latin typeface="Corbel" pitchFamily="34" charset="0"/>
              </a:rPr>
              <a:t>on Global CA Activities  </a:t>
            </a:r>
          </a:p>
          <a:p>
            <a:pPr marL="0" indent="0">
              <a:buNone/>
            </a:pPr>
            <a:r>
              <a:rPr lang="en-GB" sz="1800" dirty="0" smtClean="0">
                <a:latin typeface="Corbel" pitchFamily="34" charset="0"/>
              </a:rPr>
              <a:t>16:00</a:t>
            </a:r>
            <a:r>
              <a:rPr lang="en-GB" sz="1800" dirty="0">
                <a:latin typeface="Corbel" pitchFamily="34" charset="0"/>
              </a:rPr>
              <a:t>    </a:t>
            </a:r>
            <a:r>
              <a:rPr lang="en-GB" sz="1800" dirty="0" smtClean="0">
                <a:latin typeface="Corbel" pitchFamily="34" charset="0"/>
              </a:rPr>
              <a:t>	Break</a:t>
            </a:r>
            <a:endParaRPr lang="en-GB" sz="1800" dirty="0">
              <a:latin typeface="Corbel" pitchFamily="34" charset="0"/>
            </a:endParaRPr>
          </a:p>
          <a:p>
            <a:pPr marL="0" indent="0">
              <a:buNone/>
            </a:pPr>
            <a:r>
              <a:rPr lang="en-GB" sz="1800" dirty="0">
                <a:solidFill>
                  <a:srgbClr val="9DCEFF"/>
                </a:solidFill>
                <a:latin typeface="Corbel" pitchFamily="34" charset="0"/>
              </a:rPr>
              <a:t>16:15   	ASWG work review, what can be reused</a:t>
            </a:r>
          </a:p>
          <a:p>
            <a:pPr marL="0" indent="0">
              <a:buNone/>
            </a:pPr>
            <a:r>
              <a:rPr lang="en-GB" sz="1800" dirty="0">
                <a:solidFill>
                  <a:srgbClr val="9DCEFF"/>
                </a:solidFill>
                <a:latin typeface="Corbel" pitchFamily="34" charset="0"/>
              </a:rPr>
              <a:t>16:45    	Update on CA Standards and/or Market Practice work in each 		APAC Country</a:t>
            </a:r>
          </a:p>
          <a:p>
            <a:pPr marL="0" indent="0">
              <a:buNone/>
            </a:pPr>
            <a:r>
              <a:rPr lang="en-GB" sz="1800" dirty="0" smtClean="0">
                <a:solidFill>
                  <a:srgbClr val="9DCEFF"/>
                </a:solidFill>
                <a:latin typeface="Corbel" pitchFamily="34" charset="0"/>
              </a:rPr>
              <a:t>17:15</a:t>
            </a:r>
            <a:r>
              <a:rPr lang="en-GB" sz="1800" dirty="0">
                <a:solidFill>
                  <a:srgbClr val="9DCEFF"/>
                </a:solidFill>
                <a:latin typeface="Corbel" pitchFamily="34" charset="0"/>
              </a:rPr>
              <a:t>    </a:t>
            </a:r>
            <a:r>
              <a:rPr lang="en-GB" sz="1800" dirty="0" smtClean="0">
                <a:solidFill>
                  <a:srgbClr val="9DCEFF"/>
                </a:solidFill>
                <a:latin typeface="Corbel" pitchFamily="34" charset="0"/>
              </a:rPr>
              <a:t>	Next </a:t>
            </a:r>
            <a:r>
              <a:rPr lang="en-GB" sz="1800" dirty="0">
                <a:solidFill>
                  <a:srgbClr val="9DCEFF"/>
                </a:solidFill>
                <a:latin typeface="Corbel" pitchFamily="34" charset="0"/>
              </a:rPr>
              <a:t>action and closing.</a:t>
            </a:r>
          </a:p>
          <a:p>
            <a:pPr marL="0" indent="0">
              <a:buNone/>
            </a:pPr>
            <a:r>
              <a:rPr lang="en-GB" sz="1800" dirty="0" smtClean="0">
                <a:solidFill>
                  <a:srgbClr val="9DCEFF"/>
                </a:solidFill>
                <a:latin typeface="Corbel" pitchFamily="34" charset="0"/>
              </a:rPr>
              <a:t>17:30	Drinks</a:t>
            </a:r>
            <a:endParaRPr lang="en-GB" sz="1800" dirty="0">
              <a:solidFill>
                <a:srgbClr val="9DCEFF"/>
              </a:solidFill>
              <a:latin typeface="Corbel" pitchFamily="34" charset="0"/>
            </a:endParaRPr>
          </a:p>
          <a:p>
            <a:endParaRPr lang="en-GB" sz="1800" dirty="0"/>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28</a:t>
            </a:fld>
            <a:endParaRPr lang="en-US" dirty="0"/>
          </a:p>
        </p:txBody>
      </p:sp>
    </p:spTree>
    <p:extLst>
      <p:ext uri="{BB962C8B-B14F-4D97-AF65-F5344CB8AC3E}">
        <p14:creationId xmlns:p14="http://schemas.microsoft.com/office/powerpoint/2010/main" val="1709699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Agenda</a:t>
            </a:r>
            <a:endParaRPr lang="en-GB" dirty="0">
              <a:latin typeface="+mj-lt"/>
            </a:endParaRPr>
          </a:p>
        </p:txBody>
      </p:sp>
      <p:sp>
        <p:nvSpPr>
          <p:cNvPr id="3" name="Content Placeholder 2"/>
          <p:cNvSpPr>
            <a:spLocks noGrp="1"/>
          </p:cNvSpPr>
          <p:nvPr>
            <p:ph idx="1"/>
          </p:nvPr>
        </p:nvSpPr>
        <p:spPr>
          <a:xfrm>
            <a:off x="685800" y="1981200"/>
            <a:ext cx="7772400" cy="4112096"/>
          </a:xfrm>
        </p:spPr>
        <p:txBody>
          <a:bodyPr/>
          <a:lstStyle/>
          <a:p>
            <a:pPr marL="0" indent="0">
              <a:buNone/>
            </a:pPr>
            <a:r>
              <a:rPr lang="en-GB" sz="1800" dirty="0" smtClean="0">
                <a:solidFill>
                  <a:srgbClr val="9DCEFF"/>
                </a:solidFill>
                <a:latin typeface="Corbel" pitchFamily="34" charset="0"/>
              </a:rPr>
              <a:t>15:00 </a:t>
            </a:r>
            <a:r>
              <a:rPr lang="en-GB" sz="1800" dirty="0">
                <a:solidFill>
                  <a:srgbClr val="9DCEFF"/>
                </a:solidFill>
                <a:latin typeface="Corbel" pitchFamily="34" charset="0"/>
              </a:rPr>
              <a:t>  </a:t>
            </a:r>
            <a:r>
              <a:rPr lang="en-GB" sz="1800" dirty="0" smtClean="0">
                <a:solidFill>
                  <a:srgbClr val="9DCEFF"/>
                </a:solidFill>
                <a:latin typeface="Corbel" pitchFamily="34" charset="0"/>
              </a:rPr>
              <a:t>	Registration</a:t>
            </a:r>
            <a:endParaRPr lang="en-GB" sz="1800" dirty="0">
              <a:solidFill>
                <a:srgbClr val="9DCEFF"/>
              </a:solidFill>
              <a:latin typeface="Corbel" pitchFamily="34" charset="0"/>
            </a:endParaRPr>
          </a:p>
          <a:p>
            <a:pPr marL="0" indent="0">
              <a:buNone/>
            </a:pPr>
            <a:r>
              <a:rPr lang="en-GB" sz="1800" dirty="0" smtClean="0">
                <a:solidFill>
                  <a:srgbClr val="9DCEFF"/>
                </a:solidFill>
                <a:latin typeface="Corbel" pitchFamily="34" charset="0"/>
              </a:rPr>
              <a:t>15:15</a:t>
            </a:r>
            <a:r>
              <a:rPr lang="en-GB" sz="1800" dirty="0">
                <a:solidFill>
                  <a:srgbClr val="9DCEFF"/>
                </a:solidFill>
                <a:latin typeface="Corbel" pitchFamily="34" charset="0"/>
              </a:rPr>
              <a:t>   </a:t>
            </a:r>
            <a:r>
              <a:rPr lang="en-GB" sz="1800" dirty="0" smtClean="0">
                <a:solidFill>
                  <a:srgbClr val="9DCEFF"/>
                </a:solidFill>
                <a:latin typeface="Corbel" pitchFamily="34" charset="0"/>
              </a:rPr>
              <a:t>	Welcome </a:t>
            </a:r>
            <a:endParaRPr lang="en-GB" sz="1800" dirty="0">
              <a:solidFill>
                <a:srgbClr val="9DCEFF"/>
              </a:solidFill>
              <a:latin typeface="Corbel" pitchFamily="34" charset="0"/>
            </a:endParaRPr>
          </a:p>
          <a:p>
            <a:pPr marL="0" indent="0">
              <a:buNone/>
            </a:pPr>
            <a:r>
              <a:rPr lang="en-GB" sz="1800" dirty="0">
                <a:solidFill>
                  <a:srgbClr val="9DCEFF"/>
                </a:solidFill>
                <a:latin typeface="Corbel" pitchFamily="34" charset="0"/>
              </a:rPr>
              <a:t>              </a:t>
            </a:r>
            <a:r>
              <a:rPr lang="en-GB" sz="1800" dirty="0" smtClean="0">
                <a:solidFill>
                  <a:srgbClr val="9DCEFF"/>
                </a:solidFill>
                <a:latin typeface="Corbel" pitchFamily="34" charset="0"/>
              </a:rPr>
              <a:t>	Background </a:t>
            </a:r>
            <a:r>
              <a:rPr lang="en-GB" sz="1800" dirty="0">
                <a:solidFill>
                  <a:srgbClr val="9DCEFF"/>
                </a:solidFill>
                <a:latin typeface="Corbel" pitchFamily="34" charset="0"/>
              </a:rPr>
              <a:t>for the group, proposed framework, relation </a:t>
            </a:r>
            <a:r>
              <a:rPr lang="en-GB" sz="1800" dirty="0" smtClean="0">
                <a:solidFill>
                  <a:srgbClr val="9DCEFF"/>
                </a:solidFill>
                <a:latin typeface="Corbel" pitchFamily="34" charset="0"/>
              </a:rPr>
              <a:t>		with </a:t>
            </a:r>
            <a:r>
              <a:rPr lang="en-GB" sz="1800" dirty="0">
                <a:solidFill>
                  <a:srgbClr val="9DCEFF"/>
                </a:solidFill>
                <a:latin typeface="Corbel" pitchFamily="34" charset="0"/>
              </a:rPr>
              <a:t>existing APAC RMPG, SMPG and NMPGs </a:t>
            </a:r>
            <a:r>
              <a:rPr lang="en-GB" sz="1800" dirty="0" smtClean="0">
                <a:solidFill>
                  <a:srgbClr val="9DCEFF"/>
                </a:solidFill>
                <a:latin typeface="Corbel" pitchFamily="34" charset="0"/>
              </a:rPr>
              <a:t>	</a:t>
            </a:r>
            <a:r>
              <a:rPr lang="en-GB" sz="1800" dirty="0">
                <a:solidFill>
                  <a:srgbClr val="9DCEFF"/>
                </a:solidFill>
                <a:latin typeface="Corbel" pitchFamily="34" charset="0"/>
              </a:rPr>
              <a:t>	</a:t>
            </a:r>
            <a:endParaRPr lang="en-GB" sz="1800" dirty="0" smtClean="0">
              <a:solidFill>
                <a:srgbClr val="9DCEFF"/>
              </a:solidFill>
              <a:latin typeface="Corbel" pitchFamily="34" charset="0"/>
            </a:endParaRPr>
          </a:p>
          <a:p>
            <a:pPr marL="0" indent="0">
              <a:buNone/>
            </a:pPr>
            <a:r>
              <a:rPr lang="en-GB" sz="1800" dirty="0">
                <a:solidFill>
                  <a:srgbClr val="9DCEFF"/>
                </a:solidFill>
                <a:latin typeface="Corbel" pitchFamily="34" charset="0"/>
              </a:rPr>
              <a:t>	</a:t>
            </a:r>
            <a:r>
              <a:rPr lang="en-GB" sz="1800" dirty="0" smtClean="0">
                <a:solidFill>
                  <a:srgbClr val="9DCEFF"/>
                </a:solidFill>
                <a:latin typeface="Corbel" pitchFamily="34" charset="0"/>
              </a:rPr>
              <a:t>Market </a:t>
            </a:r>
            <a:r>
              <a:rPr lang="en-GB" sz="1800" dirty="0">
                <a:solidFill>
                  <a:srgbClr val="9DCEFF"/>
                </a:solidFill>
                <a:latin typeface="Corbel" pitchFamily="34" charset="0"/>
              </a:rPr>
              <a:t>Data </a:t>
            </a:r>
            <a:r>
              <a:rPr lang="en-GB" sz="1800" dirty="0" smtClean="0">
                <a:solidFill>
                  <a:srgbClr val="9DCEFF"/>
                </a:solidFill>
                <a:latin typeface="Corbel" pitchFamily="34" charset="0"/>
              </a:rPr>
              <a:t>perspective</a:t>
            </a:r>
            <a:endParaRPr lang="en-GB" sz="1800" dirty="0">
              <a:solidFill>
                <a:srgbClr val="9DCEFF"/>
              </a:solidFill>
              <a:latin typeface="Corbel" pitchFamily="34" charset="0"/>
            </a:endParaRPr>
          </a:p>
          <a:p>
            <a:pPr marL="0" indent="0">
              <a:buNone/>
            </a:pPr>
            <a:r>
              <a:rPr lang="en-GB" sz="1800" dirty="0">
                <a:solidFill>
                  <a:srgbClr val="9DCEFF"/>
                </a:solidFill>
                <a:latin typeface="Corbel" pitchFamily="34" charset="0"/>
              </a:rPr>
              <a:t>              </a:t>
            </a:r>
            <a:r>
              <a:rPr lang="en-GB" sz="1800" dirty="0" smtClean="0">
                <a:solidFill>
                  <a:srgbClr val="9DCEFF"/>
                </a:solidFill>
                <a:latin typeface="Corbel" pitchFamily="34" charset="0"/>
              </a:rPr>
              <a:t>	</a:t>
            </a:r>
            <a:r>
              <a:rPr lang="en-US" sz="1800" dirty="0" smtClean="0">
                <a:solidFill>
                  <a:srgbClr val="9DCEFF"/>
                </a:solidFill>
                <a:latin typeface="Corbel" pitchFamily="34" charset="0"/>
              </a:rPr>
              <a:t>Agreement on proposed structure and high level scope</a:t>
            </a:r>
            <a:endParaRPr lang="en-GB" sz="1800" dirty="0">
              <a:solidFill>
                <a:srgbClr val="9DCEFF"/>
              </a:solidFill>
              <a:latin typeface="Corbel" pitchFamily="34" charset="0"/>
            </a:endParaRPr>
          </a:p>
          <a:p>
            <a:pPr marL="0" indent="0">
              <a:buNone/>
            </a:pPr>
            <a:r>
              <a:rPr lang="en-GB" sz="1800" dirty="0" smtClean="0">
                <a:solidFill>
                  <a:srgbClr val="9DCEFF"/>
                </a:solidFill>
                <a:latin typeface="Corbel" pitchFamily="34" charset="0"/>
              </a:rPr>
              <a:t>15:45 </a:t>
            </a:r>
            <a:r>
              <a:rPr lang="en-GB" sz="1800" dirty="0">
                <a:solidFill>
                  <a:srgbClr val="9DCEFF"/>
                </a:solidFill>
                <a:latin typeface="Corbel" pitchFamily="34" charset="0"/>
              </a:rPr>
              <a:t>   </a:t>
            </a:r>
            <a:r>
              <a:rPr lang="en-GB" sz="1800" dirty="0" smtClean="0">
                <a:solidFill>
                  <a:srgbClr val="9DCEFF"/>
                </a:solidFill>
                <a:latin typeface="Corbel" pitchFamily="34" charset="0"/>
              </a:rPr>
              <a:t>	Update </a:t>
            </a:r>
            <a:r>
              <a:rPr lang="en-GB" sz="1800" dirty="0">
                <a:solidFill>
                  <a:srgbClr val="9DCEFF"/>
                </a:solidFill>
                <a:latin typeface="Corbel" pitchFamily="34" charset="0"/>
              </a:rPr>
              <a:t>on Global CA Activities  </a:t>
            </a:r>
          </a:p>
          <a:p>
            <a:pPr marL="0" indent="0">
              <a:buNone/>
            </a:pPr>
            <a:r>
              <a:rPr lang="en-GB" sz="1800" dirty="0" smtClean="0">
                <a:solidFill>
                  <a:srgbClr val="9DCEFF"/>
                </a:solidFill>
                <a:latin typeface="Corbel" pitchFamily="34" charset="0"/>
              </a:rPr>
              <a:t>16:00</a:t>
            </a:r>
            <a:r>
              <a:rPr lang="en-GB" sz="1800" dirty="0">
                <a:solidFill>
                  <a:srgbClr val="9DCEFF"/>
                </a:solidFill>
                <a:latin typeface="Corbel" pitchFamily="34" charset="0"/>
              </a:rPr>
              <a:t>    </a:t>
            </a:r>
            <a:r>
              <a:rPr lang="en-GB" sz="1800" dirty="0" smtClean="0">
                <a:solidFill>
                  <a:srgbClr val="9DCEFF"/>
                </a:solidFill>
                <a:latin typeface="Corbel" pitchFamily="34" charset="0"/>
              </a:rPr>
              <a:t>	Break</a:t>
            </a:r>
            <a:endParaRPr lang="en-GB" sz="1800" dirty="0">
              <a:solidFill>
                <a:srgbClr val="9DCEFF"/>
              </a:solidFill>
              <a:latin typeface="Corbel" pitchFamily="34" charset="0"/>
            </a:endParaRPr>
          </a:p>
          <a:p>
            <a:pPr marL="0" indent="0">
              <a:buNone/>
            </a:pPr>
            <a:r>
              <a:rPr lang="en-GB" sz="1800" dirty="0">
                <a:latin typeface="Corbel" pitchFamily="34" charset="0"/>
              </a:rPr>
              <a:t>16:15   	ASWG work review, what can be reused</a:t>
            </a:r>
          </a:p>
          <a:p>
            <a:pPr marL="0" indent="0">
              <a:buNone/>
            </a:pPr>
            <a:r>
              <a:rPr lang="en-GB" sz="1800" dirty="0">
                <a:latin typeface="Corbel" pitchFamily="34" charset="0"/>
              </a:rPr>
              <a:t>16:45    	Update on CA Standards and/or Market Practice work in each 		APAC Country</a:t>
            </a:r>
          </a:p>
          <a:p>
            <a:pPr marL="0" indent="0">
              <a:buNone/>
            </a:pPr>
            <a:r>
              <a:rPr lang="en-GB" sz="1800" dirty="0" smtClean="0">
                <a:solidFill>
                  <a:srgbClr val="9DCEFF"/>
                </a:solidFill>
                <a:latin typeface="Corbel" pitchFamily="34" charset="0"/>
              </a:rPr>
              <a:t>17:15    	Next action and closing.</a:t>
            </a:r>
          </a:p>
          <a:p>
            <a:pPr marL="0" indent="0">
              <a:buNone/>
            </a:pPr>
            <a:r>
              <a:rPr lang="en-GB" sz="1800" dirty="0" smtClean="0">
                <a:solidFill>
                  <a:srgbClr val="9DCEFF"/>
                </a:solidFill>
                <a:latin typeface="Corbel" pitchFamily="34" charset="0"/>
              </a:rPr>
              <a:t>17:30	Drinks</a:t>
            </a:r>
            <a:endParaRPr lang="en-GB" sz="1800" dirty="0">
              <a:solidFill>
                <a:srgbClr val="9DCEFF"/>
              </a:solidFill>
              <a:latin typeface="Corbel" pitchFamily="34" charset="0"/>
            </a:endParaRPr>
          </a:p>
          <a:p>
            <a:endParaRPr lang="en-GB" sz="1800" dirty="0"/>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29</a:t>
            </a:fld>
            <a:endParaRPr lang="en-US" dirty="0"/>
          </a:p>
        </p:txBody>
      </p:sp>
    </p:spTree>
    <p:extLst>
      <p:ext uri="{BB962C8B-B14F-4D97-AF65-F5344CB8AC3E}">
        <p14:creationId xmlns:p14="http://schemas.microsoft.com/office/powerpoint/2010/main" val="1536973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Agenda</a:t>
            </a:r>
            <a:endParaRPr lang="en-GB" dirty="0">
              <a:latin typeface="+mj-lt"/>
            </a:endParaRPr>
          </a:p>
        </p:txBody>
      </p:sp>
      <p:sp>
        <p:nvSpPr>
          <p:cNvPr id="3" name="Content Placeholder 2"/>
          <p:cNvSpPr>
            <a:spLocks noGrp="1"/>
          </p:cNvSpPr>
          <p:nvPr>
            <p:ph idx="1"/>
          </p:nvPr>
        </p:nvSpPr>
        <p:spPr>
          <a:xfrm>
            <a:off x="685800" y="1981200"/>
            <a:ext cx="7772400" cy="4112096"/>
          </a:xfrm>
        </p:spPr>
        <p:txBody>
          <a:bodyPr/>
          <a:lstStyle/>
          <a:p>
            <a:pPr marL="0" indent="0">
              <a:buNone/>
            </a:pPr>
            <a:r>
              <a:rPr lang="en-GB" sz="1800" dirty="0" smtClean="0">
                <a:solidFill>
                  <a:srgbClr val="9DCEFF"/>
                </a:solidFill>
                <a:latin typeface="Corbel" pitchFamily="34" charset="0"/>
              </a:rPr>
              <a:t>15:00 </a:t>
            </a:r>
            <a:r>
              <a:rPr lang="en-GB" sz="1800" dirty="0">
                <a:solidFill>
                  <a:srgbClr val="9DCEFF"/>
                </a:solidFill>
                <a:latin typeface="Corbel" pitchFamily="34" charset="0"/>
              </a:rPr>
              <a:t>  </a:t>
            </a:r>
            <a:r>
              <a:rPr lang="en-GB" sz="1800" dirty="0" smtClean="0">
                <a:solidFill>
                  <a:srgbClr val="9DCEFF"/>
                </a:solidFill>
                <a:latin typeface="Corbel" pitchFamily="34" charset="0"/>
              </a:rPr>
              <a:t>	Registration</a:t>
            </a:r>
            <a:endParaRPr lang="en-GB" sz="1800" dirty="0">
              <a:solidFill>
                <a:srgbClr val="9DCEFF"/>
              </a:solidFill>
              <a:latin typeface="Corbel" pitchFamily="34" charset="0"/>
            </a:endParaRPr>
          </a:p>
          <a:p>
            <a:pPr marL="0" indent="0">
              <a:buNone/>
            </a:pPr>
            <a:r>
              <a:rPr lang="en-GB" sz="1800" dirty="0" smtClean="0">
                <a:latin typeface="Corbel" pitchFamily="34" charset="0"/>
              </a:rPr>
              <a:t>15:15</a:t>
            </a:r>
            <a:r>
              <a:rPr lang="en-GB" sz="1800" dirty="0">
                <a:latin typeface="Corbel" pitchFamily="34" charset="0"/>
              </a:rPr>
              <a:t>   </a:t>
            </a:r>
            <a:r>
              <a:rPr lang="en-GB" sz="1800" dirty="0" smtClean="0">
                <a:latin typeface="Corbel" pitchFamily="34" charset="0"/>
              </a:rPr>
              <a:t>	Welcome </a:t>
            </a:r>
            <a:endParaRPr lang="en-GB" sz="1800" dirty="0">
              <a:latin typeface="Corbel" pitchFamily="34" charset="0"/>
            </a:endParaRPr>
          </a:p>
          <a:p>
            <a:pPr marL="0" indent="0">
              <a:buNone/>
            </a:pPr>
            <a:r>
              <a:rPr lang="en-GB" sz="1800" dirty="0">
                <a:latin typeface="Corbel" pitchFamily="34" charset="0"/>
              </a:rPr>
              <a:t>              </a:t>
            </a:r>
            <a:r>
              <a:rPr lang="en-GB" sz="1800" dirty="0" smtClean="0">
                <a:latin typeface="Corbel" pitchFamily="34" charset="0"/>
              </a:rPr>
              <a:t>	Background </a:t>
            </a:r>
            <a:r>
              <a:rPr lang="en-GB" sz="1800" dirty="0">
                <a:latin typeface="Corbel" pitchFamily="34" charset="0"/>
              </a:rPr>
              <a:t>for the group, proposed framework, relation </a:t>
            </a:r>
            <a:r>
              <a:rPr lang="en-GB" sz="1800" dirty="0" smtClean="0">
                <a:latin typeface="Corbel" pitchFamily="34" charset="0"/>
              </a:rPr>
              <a:t>		with </a:t>
            </a:r>
            <a:r>
              <a:rPr lang="en-GB" sz="1800" dirty="0">
                <a:latin typeface="Corbel" pitchFamily="34" charset="0"/>
              </a:rPr>
              <a:t>existing APAC RMPG, SMPG and NMPGs </a:t>
            </a:r>
            <a:r>
              <a:rPr lang="en-GB" sz="1800" dirty="0" smtClean="0">
                <a:latin typeface="Corbel" pitchFamily="34" charset="0"/>
              </a:rPr>
              <a:t>	</a:t>
            </a:r>
            <a:r>
              <a:rPr lang="en-GB" sz="1800" dirty="0">
                <a:latin typeface="Corbel" pitchFamily="34" charset="0"/>
              </a:rPr>
              <a:t>	</a:t>
            </a:r>
            <a:endParaRPr lang="en-GB" sz="1800" dirty="0" smtClean="0">
              <a:latin typeface="Corbel" pitchFamily="34" charset="0"/>
            </a:endParaRPr>
          </a:p>
          <a:p>
            <a:pPr marL="0" indent="0">
              <a:buNone/>
            </a:pPr>
            <a:r>
              <a:rPr lang="en-GB" sz="1800" dirty="0">
                <a:latin typeface="Corbel" pitchFamily="34" charset="0"/>
              </a:rPr>
              <a:t>	</a:t>
            </a:r>
            <a:r>
              <a:rPr lang="en-GB" sz="1800" dirty="0" smtClean="0">
                <a:latin typeface="Corbel" pitchFamily="34" charset="0"/>
              </a:rPr>
              <a:t>Market </a:t>
            </a:r>
            <a:r>
              <a:rPr lang="en-GB" sz="1800" dirty="0">
                <a:latin typeface="Corbel" pitchFamily="34" charset="0"/>
              </a:rPr>
              <a:t>Data </a:t>
            </a:r>
            <a:r>
              <a:rPr lang="en-GB" sz="1800" dirty="0" smtClean="0">
                <a:latin typeface="Corbel" pitchFamily="34" charset="0"/>
              </a:rPr>
              <a:t>perspective</a:t>
            </a:r>
            <a:endParaRPr lang="en-GB" sz="1800" dirty="0">
              <a:latin typeface="Corbel" pitchFamily="34" charset="0"/>
            </a:endParaRPr>
          </a:p>
          <a:p>
            <a:pPr marL="0" indent="0">
              <a:buNone/>
            </a:pPr>
            <a:r>
              <a:rPr lang="en-GB" sz="1800" dirty="0">
                <a:latin typeface="Corbel" pitchFamily="34" charset="0"/>
              </a:rPr>
              <a:t>              </a:t>
            </a:r>
            <a:r>
              <a:rPr lang="en-GB" sz="1800" dirty="0" smtClean="0">
                <a:latin typeface="Corbel" pitchFamily="34" charset="0"/>
              </a:rPr>
              <a:t>	</a:t>
            </a:r>
            <a:r>
              <a:rPr lang="en-US" sz="1800" dirty="0" smtClean="0">
                <a:latin typeface="Corbel" pitchFamily="34" charset="0"/>
              </a:rPr>
              <a:t>Agreement on proposed structure and high level scope</a:t>
            </a:r>
            <a:endParaRPr lang="en-GB" sz="1800" dirty="0">
              <a:latin typeface="Corbel" pitchFamily="34" charset="0"/>
            </a:endParaRPr>
          </a:p>
          <a:p>
            <a:pPr marL="0" indent="0">
              <a:buNone/>
            </a:pPr>
            <a:r>
              <a:rPr lang="en-GB" sz="1800" dirty="0" smtClean="0">
                <a:solidFill>
                  <a:srgbClr val="9DCEFF"/>
                </a:solidFill>
                <a:latin typeface="Corbel" pitchFamily="34" charset="0"/>
              </a:rPr>
              <a:t>15:45 </a:t>
            </a:r>
            <a:r>
              <a:rPr lang="en-GB" sz="1800" dirty="0">
                <a:solidFill>
                  <a:srgbClr val="9DCEFF"/>
                </a:solidFill>
                <a:latin typeface="Corbel" pitchFamily="34" charset="0"/>
              </a:rPr>
              <a:t>   </a:t>
            </a:r>
            <a:r>
              <a:rPr lang="en-GB" sz="1800" dirty="0" smtClean="0">
                <a:solidFill>
                  <a:srgbClr val="9DCEFF"/>
                </a:solidFill>
                <a:latin typeface="Corbel" pitchFamily="34" charset="0"/>
              </a:rPr>
              <a:t>	Update </a:t>
            </a:r>
            <a:r>
              <a:rPr lang="en-GB" sz="1800" dirty="0">
                <a:solidFill>
                  <a:srgbClr val="9DCEFF"/>
                </a:solidFill>
                <a:latin typeface="Corbel" pitchFamily="34" charset="0"/>
              </a:rPr>
              <a:t>on Global CA Activities  </a:t>
            </a:r>
          </a:p>
          <a:p>
            <a:pPr marL="0" indent="0">
              <a:buNone/>
            </a:pPr>
            <a:r>
              <a:rPr lang="en-GB" sz="1800" dirty="0" smtClean="0">
                <a:solidFill>
                  <a:srgbClr val="9DCEFF"/>
                </a:solidFill>
                <a:latin typeface="Corbel" pitchFamily="34" charset="0"/>
              </a:rPr>
              <a:t>16:00</a:t>
            </a:r>
            <a:r>
              <a:rPr lang="en-GB" sz="1800" dirty="0">
                <a:solidFill>
                  <a:srgbClr val="9DCEFF"/>
                </a:solidFill>
                <a:latin typeface="Corbel" pitchFamily="34" charset="0"/>
              </a:rPr>
              <a:t>    </a:t>
            </a:r>
            <a:r>
              <a:rPr lang="en-GB" sz="1800" dirty="0" smtClean="0">
                <a:solidFill>
                  <a:srgbClr val="9DCEFF"/>
                </a:solidFill>
                <a:latin typeface="Corbel" pitchFamily="34" charset="0"/>
              </a:rPr>
              <a:t>	Break</a:t>
            </a:r>
            <a:endParaRPr lang="en-GB" sz="1800" dirty="0">
              <a:solidFill>
                <a:srgbClr val="9DCEFF"/>
              </a:solidFill>
              <a:latin typeface="Corbel" pitchFamily="34" charset="0"/>
            </a:endParaRPr>
          </a:p>
          <a:p>
            <a:pPr marL="0" indent="0">
              <a:buNone/>
            </a:pPr>
            <a:r>
              <a:rPr lang="en-GB" sz="1800" dirty="0">
                <a:solidFill>
                  <a:srgbClr val="9DCEFF"/>
                </a:solidFill>
                <a:latin typeface="Corbel" pitchFamily="34" charset="0"/>
              </a:rPr>
              <a:t>16:15   	ASWG work review, what can be reused</a:t>
            </a:r>
          </a:p>
          <a:p>
            <a:pPr marL="0" indent="0">
              <a:buNone/>
            </a:pPr>
            <a:r>
              <a:rPr lang="en-GB" sz="1800" dirty="0">
                <a:solidFill>
                  <a:srgbClr val="9DCEFF"/>
                </a:solidFill>
                <a:latin typeface="Corbel" pitchFamily="34" charset="0"/>
              </a:rPr>
              <a:t>16:45    	Update on CA Standards and/or Market Practice work in each 		APAC Country</a:t>
            </a:r>
          </a:p>
          <a:p>
            <a:pPr marL="0" indent="0">
              <a:buNone/>
            </a:pPr>
            <a:r>
              <a:rPr lang="en-GB" sz="1800" dirty="0" smtClean="0">
                <a:solidFill>
                  <a:srgbClr val="9DCEFF"/>
                </a:solidFill>
                <a:latin typeface="Corbel" pitchFamily="34" charset="0"/>
              </a:rPr>
              <a:t>17:15</a:t>
            </a:r>
            <a:r>
              <a:rPr lang="en-GB" sz="1800" dirty="0">
                <a:solidFill>
                  <a:srgbClr val="9DCEFF"/>
                </a:solidFill>
                <a:latin typeface="Corbel" pitchFamily="34" charset="0"/>
              </a:rPr>
              <a:t>    </a:t>
            </a:r>
            <a:r>
              <a:rPr lang="en-GB" sz="1800" dirty="0" smtClean="0">
                <a:solidFill>
                  <a:srgbClr val="9DCEFF"/>
                </a:solidFill>
                <a:latin typeface="Corbel" pitchFamily="34" charset="0"/>
              </a:rPr>
              <a:t>	Next </a:t>
            </a:r>
            <a:r>
              <a:rPr lang="en-GB" sz="1800" dirty="0">
                <a:solidFill>
                  <a:srgbClr val="9DCEFF"/>
                </a:solidFill>
                <a:latin typeface="Corbel" pitchFamily="34" charset="0"/>
              </a:rPr>
              <a:t>action and closing.</a:t>
            </a:r>
          </a:p>
          <a:p>
            <a:pPr marL="0" indent="0">
              <a:buNone/>
            </a:pPr>
            <a:r>
              <a:rPr lang="en-GB" sz="1800" dirty="0" smtClean="0">
                <a:solidFill>
                  <a:srgbClr val="9DCEFF"/>
                </a:solidFill>
                <a:latin typeface="Corbel" pitchFamily="34" charset="0"/>
              </a:rPr>
              <a:t>17:30	Drinks</a:t>
            </a:r>
            <a:endParaRPr lang="en-GB" sz="1800" dirty="0">
              <a:solidFill>
                <a:srgbClr val="9DCEFF"/>
              </a:solidFill>
              <a:latin typeface="Corbel" pitchFamily="34" charset="0"/>
            </a:endParaRPr>
          </a:p>
          <a:p>
            <a:endParaRPr lang="en-GB" sz="1800" dirty="0"/>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3</a:t>
            </a:fld>
            <a:endParaRPr lang="en-US" dirty="0"/>
          </a:p>
        </p:txBody>
      </p:sp>
    </p:spTree>
    <p:extLst>
      <p:ext uri="{BB962C8B-B14F-4D97-AF65-F5344CB8AC3E}">
        <p14:creationId xmlns:p14="http://schemas.microsoft.com/office/powerpoint/2010/main" val="1460591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Asset Servicing Working Group</a:t>
            </a:r>
            <a:endParaRPr lang="en-GB" dirty="0">
              <a:latin typeface="+mj-lt"/>
            </a:endParaRPr>
          </a:p>
        </p:txBody>
      </p:sp>
      <p:sp>
        <p:nvSpPr>
          <p:cNvPr id="3" name="Content Placeholder 2"/>
          <p:cNvSpPr>
            <a:spLocks noGrp="1"/>
          </p:cNvSpPr>
          <p:nvPr>
            <p:ph idx="1"/>
          </p:nvPr>
        </p:nvSpPr>
        <p:spPr/>
        <p:txBody>
          <a:bodyPr/>
          <a:lstStyle/>
          <a:p>
            <a:r>
              <a:rPr lang="en-GB" sz="2000" dirty="0" smtClean="0">
                <a:latin typeface="+mn-lt"/>
              </a:rPr>
              <a:t>3 years ago</a:t>
            </a:r>
          </a:p>
          <a:p>
            <a:r>
              <a:rPr lang="en-GB" sz="2000" dirty="0" smtClean="0">
                <a:latin typeface="+mn-lt"/>
              </a:rPr>
              <a:t>SWIFT group</a:t>
            </a:r>
          </a:p>
          <a:p>
            <a:r>
              <a:rPr lang="en-GB" sz="2000" dirty="0" smtClean="0">
                <a:latin typeface="+mn-lt"/>
              </a:rPr>
              <a:t>Survey on CA issues</a:t>
            </a:r>
          </a:p>
          <a:p>
            <a:r>
              <a:rPr lang="en-US" sz="2000" dirty="0">
                <a:latin typeface="+mn-lt"/>
              </a:rPr>
              <a:t>Form “Action Groups” </a:t>
            </a:r>
          </a:p>
          <a:p>
            <a:pPr lvl="1"/>
            <a:r>
              <a:rPr lang="en-US" sz="2000" dirty="0">
                <a:latin typeface="+mn-lt"/>
              </a:rPr>
              <a:t>Appoint a “lead” </a:t>
            </a:r>
          </a:p>
          <a:p>
            <a:pPr lvl="1"/>
            <a:r>
              <a:rPr lang="en-US" sz="2000" dirty="0">
                <a:latin typeface="+mn-lt"/>
              </a:rPr>
              <a:t>Agree the “contributors”</a:t>
            </a:r>
          </a:p>
          <a:p>
            <a:pPr lvl="1"/>
            <a:r>
              <a:rPr lang="en-US" sz="2000" dirty="0">
                <a:latin typeface="+mn-lt"/>
              </a:rPr>
              <a:t>Meet once per month (phone or in person)</a:t>
            </a:r>
          </a:p>
          <a:p>
            <a:pPr lvl="1"/>
            <a:r>
              <a:rPr lang="en-US" sz="2000" dirty="0">
                <a:latin typeface="+mn-lt"/>
              </a:rPr>
              <a:t>SWIFT can assist with arranging conference bridges, Standards assistance, meeting facilities, asset servicing experts…)</a:t>
            </a:r>
          </a:p>
          <a:p>
            <a:pPr lvl="1"/>
            <a:r>
              <a:rPr lang="en-US" sz="2000" dirty="0">
                <a:latin typeface="+mn-lt"/>
              </a:rPr>
              <a:t>Agreed timelines and output </a:t>
            </a:r>
          </a:p>
          <a:p>
            <a:pPr lvl="1"/>
            <a:r>
              <a:rPr lang="en-US" sz="2000" dirty="0">
                <a:latin typeface="+mn-lt"/>
              </a:rPr>
              <a:t>Align with SMPG groups</a:t>
            </a:r>
            <a:endParaRPr lang="en-GB" sz="2000" dirty="0">
              <a:latin typeface="+mn-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30</a:t>
            </a:fld>
            <a:endParaRPr lang="en-US" dirty="0"/>
          </a:p>
        </p:txBody>
      </p:sp>
    </p:spTree>
    <p:extLst>
      <p:ext uri="{BB962C8B-B14F-4D97-AF65-F5344CB8AC3E}">
        <p14:creationId xmlns:p14="http://schemas.microsoft.com/office/powerpoint/2010/main" val="2067401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ASWG 8 original survey questions</a:t>
            </a:r>
            <a:endParaRPr lang="en-GB" dirty="0">
              <a:latin typeface="+mj-lt"/>
            </a:endParaRPr>
          </a:p>
        </p:txBody>
      </p:sp>
      <p:sp>
        <p:nvSpPr>
          <p:cNvPr id="3" name="Content Placeholder 2"/>
          <p:cNvSpPr>
            <a:spLocks noGrp="1"/>
          </p:cNvSpPr>
          <p:nvPr>
            <p:ph idx="1"/>
          </p:nvPr>
        </p:nvSpPr>
        <p:spPr/>
        <p:txBody>
          <a:bodyPr/>
          <a:lstStyle/>
          <a:p>
            <a:pPr marL="457200" indent="-457200">
              <a:buFont typeface="+mj-lt"/>
              <a:buAutoNum type="arabicPeriod"/>
            </a:pPr>
            <a:r>
              <a:rPr lang="en-US" sz="2000" dirty="0" err="1" smtClean="0">
                <a:latin typeface="+mn-lt"/>
              </a:rPr>
              <a:t>Standardise</a:t>
            </a:r>
            <a:r>
              <a:rPr lang="en-US" sz="2000" dirty="0" smtClean="0">
                <a:latin typeface="+mn-lt"/>
              </a:rPr>
              <a:t> </a:t>
            </a:r>
            <a:r>
              <a:rPr lang="en-US" sz="2000" dirty="0">
                <a:latin typeface="+mn-lt"/>
              </a:rPr>
              <a:t>and automate the announcement process </a:t>
            </a:r>
          </a:p>
          <a:p>
            <a:pPr marL="457200" indent="-457200">
              <a:buFont typeface="+mj-lt"/>
              <a:buAutoNum type="arabicPeriod"/>
            </a:pPr>
            <a:r>
              <a:rPr lang="en-US" sz="2000" dirty="0">
                <a:latin typeface="+mn-lt"/>
              </a:rPr>
              <a:t>Engage with tax authorities</a:t>
            </a:r>
          </a:p>
          <a:p>
            <a:pPr marL="457200" indent="-457200">
              <a:buFont typeface="+mj-lt"/>
              <a:buAutoNum type="arabicPeriod"/>
            </a:pPr>
            <a:r>
              <a:rPr lang="en-US" sz="2000" dirty="0">
                <a:latin typeface="+mn-lt"/>
              </a:rPr>
              <a:t>Increase compliance with Corporate Action Market Practices </a:t>
            </a:r>
          </a:p>
          <a:p>
            <a:pPr marL="457200" indent="-457200">
              <a:buFont typeface="+mj-lt"/>
              <a:buAutoNum type="arabicPeriod"/>
            </a:pPr>
            <a:r>
              <a:rPr lang="en-US" sz="2000" dirty="0">
                <a:latin typeface="+mn-lt"/>
              </a:rPr>
              <a:t>Work with infrastructures to move from proprietary to ISO standards</a:t>
            </a:r>
          </a:p>
          <a:p>
            <a:pPr marL="457200" indent="-457200">
              <a:buFont typeface="+mj-lt"/>
              <a:buAutoNum type="arabicPeriod"/>
            </a:pPr>
            <a:r>
              <a:rPr lang="en-US" sz="2000" dirty="0">
                <a:latin typeface="+mn-lt"/>
              </a:rPr>
              <a:t>Support adoption of the Corporate Actions Unique identifier </a:t>
            </a:r>
          </a:p>
          <a:p>
            <a:pPr marL="457200" indent="-457200">
              <a:buFont typeface="+mj-lt"/>
              <a:buAutoNum type="arabicPeriod"/>
            </a:pPr>
            <a:r>
              <a:rPr lang="en-US" sz="2000" dirty="0">
                <a:latin typeface="+mn-lt"/>
              </a:rPr>
              <a:t>Develop easy access to SWIFT for smaller clients </a:t>
            </a:r>
          </a:p>
          <a:p>
            <a:pPr marL="457200" indent="-457200">
              <a:buFont typeface="+mj-lt"/>
              <a:buAutoNum type="arabicPeriod"/>
            </a:pPr>
            <a:r>
              <a:rPr lang="en-US" sz="2000" dirty="0">
                <a:latin typeface="+mn-lt"/>
              </a:rPr>
              <a:t>Improve transparency and efficiency of Shareholders Meeting services </a:t>
            </a:r>
          </a:p>
          <a:p>
            <a:pPr marL="457200" indent="-457200">
              <a:buFont typeface="+mj-lt"/>
              <a:buAutoNum type="arabicPeriod"/>
            </a:pPr>
            <a:r>
              <a:rPr lang="en-US" sz="2000" dirty="0">
                <a:latin typeface="+mn-lt"/>
              </a:rPr>
              <a:t>Support implementation of ISO20022 and coexistence with ISO15022 </a:t>
            </a:r>
            <a:endParaRPr lang="en-GB" sz="2000" dirty="0">
              <a:latin typeface="+mn-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31</a:t>
            </a:fld>
            <a:endParaRPr lang="en-US" dirty="0"/>
          </a:p>
        </p:txBody>
      </p:sp>
    </p:spTree>
    <p:extLst>
      <p:ext uri="{BB962C8B-B14F-4D97-AF65-F5344CB8AC3E}">
        <p14:creationId xmlns:p14="http://schemas.microsoft.com/office/powerpoint/2010/main" val="2431342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ASWG Priorities at the time</a:t>
            </a:r>
            <a:endParaRPr lang="en-GB" dirty="0">
              <a:latin typeface="+mj-lt"/>
            </a:endParaRPr>
          </a:p>
        </p:txBody>
      </p:sp>
      <p:sp>
        <p:nvSpPr>
          <p:cNvPr id="3" name="Content Placeholder 2"/>
          <p:cNvSpPr>
            <a:spLocks noGrp="1"/>
          </p:cNvSpPr>
          <p:nvPr>
            <p:ph idx="1"/>
          </p:nvPr>
        </p:nvSpPr>
        <p:spPr/>
        <p:txBody>
          <a:bodyPr/>
          <a:lstStyle/>
          <a:p>
            <a:pPr marL="457200" lvl="0" indent="-457200">
              <a:buFont typeface="+mj-lt"/>
              <a:buAutoNum type="arabicPeriod"/>
            </a:pPr>
            <a:r>
              <a:rPr lang="en-US" sz="2400" dirty="0" err="1">
                <a:latin typeface="+mn-lt"/>
              </a:rPr>
              <a:t>Standardising</a:t>
            </a:r>
            <a:r>
              <a:rPr lang="en-US" sz="2400" dirty="0">
                <a:latin typeface="+mn-lt"/>
              </a:rPr>
              <a:t> the announcement process </a:t>
            </a:r>
          </a:p>
          <a:p>
            <a:pPr marL="457200" lvl="0" indent="-457200">
              <a:buFont typeface="+mj-lt"/>
              <a:buAutoNum type="arabicPeriod"/>
            </a:pPr>
            <a:r>
              <a:rPr lang="en-US" sz="2400" dirty="0">
                <a:latin typeface="+mn-lt"/>
              </a:rPr>
              <a:t>Engage with Tax Authorities </a:t>
            </a:r>
            <a:endParaRPr lang="en-AU" sz="2400" dirty="0">
              <a:latin typeface="+mn-lt"/>
            </a:endParaRPr>
          </a:p>
          <a:p>
            <a:pPr marL="457200" lvl="0" indent="-457200">
              <a:buFont typeface="+mj-lt"/>
              <a:buAutoNum type="arabicPeriod"/>
            </a:pPr>
            <a:r>
              <a:rPr lang="en-US" sz="2400" dirty="0">
                <a:latin typeface="+mn-lt"/>
              </a:rPr>
              <a:t>Increase compliance with Market Practice </a:t>
            </a:r>
          </a:p>
          <a:p>
            <a:pPr marL="457200" lvl="0" indent="-457200">
              <a:buFont typeface="+mj-lt"/>
              <a:buAutoNum type="arabicPeriod"/>
            </a:pPr>
            <a:r>
              <a:rPr lang="en-US" sz="2400" dirty="0">
                <a:latin typeface="+mn-lt"/>
              </a:rPr>
              <a:t>Working with Infrastructures </a:t>
            </a:r>
          </a:p>
          <a:p>
            <a:pPr marL="457200" lvl="0" indent="-457200">
              <a:buFont typeface="+mj-lt"/>
              <a:buAutoNum type="arabicPeriod"/>
            </a:pPr>
            <a:r>
              <a:rPr lang="en-US" sz="2400" dirty="0">
                <a:latin typeface="+mn-lt"/>
              </a:rPr>
              <a:t>Improve transparency and efficiency of Shareholder meeting service</a:t>
            </a:r>
          </a:p>
          <a:p>
            <a:pPr marL="457200" indent="-457200">
              <a:buNone/>
            </a:pPr>
            <a:endParaRPr lang="en-US" sz="2000" b="1" dirty="0" smtClean="0">
              <a:latin typeface="+mn-lt"/>
            </a:endParaRPr>
          </a:p>
          <a:p>
            <a:pPr marL="457200" indent="-457200">
              <a:buNone/>
            </a:pPr>
            <a:r>
              <a:rPr lang="en-US" sz="2000" b="1" dirty="0" smtClean="0">
                <a:latin typeface="+mn-lt"/>
              </a:rPr>
              <a:t>The </a:t>
            </a:r>
            <a:r>
              <a:rPr lang="en-US" sz="2000" b="1" dirty="0">
                <a:latin typeface="+mn-lt"/>
              </a:rPr>
              <a:t>other survey items </a:t>
            </a:r>
            <a:r>
              <a:rPr lang="en-US" sz="2000" b="1" dirty="0" smtClean="0">
                <a:latin typeface="+mn-lt"/>
              </a:rPr>
              <a:t>were deemed </a:t>
            </a:r>
            <a:r>
              <a:rPr lang="en-US" sz="2000" b="1" dirty="0">
                <a:latin typeface="+mn-lt"/>
              </a:rPr>
              <a:t>to be of lesser</a:t>
            </a:r>
          </a:p>
          <a:p>
            <a:pPr marL="457200" indent="-457200">
              <a:buNone/>
            </a:pPr>
            <a:r>
              <a:rPr lang="en-US" sz="2000" b="1" dirty="0">
                <a:latin typeface="+mn-lt"/>
              </a:rPr>
              <a:t>priority and </a:t>
            </a:r>
            <a:r>
              <a:rPr lang="en-US" sz="2000" b="1" dirty="0" smtClean="0">
                <a:latin typeface="+mn-lt"/>
              </a:rPr>
              <a:t>to be </a:t>
            </a:r>
            <a:r>
              <a:rPr lang="en-US" sz="2000" b="1" dirty="0">
                <a:latin typeface="+mn-lt"/>
              </a:rPr>
              <a:t>addressed in a second wave.</a:t>
            </a:r>
            <a:endParaRPr lang="en-GB" sz="2000" dirty="0">
              <a:latin typeface="+mn-lt"/>
            </a:endParaRPr>
          </a:p>
          <a:p>
            <a:pPr marL="0" indent="0">
              <a:buNone/>
            </a:pPr>
            <a:endParaRPr lang="en-GB" dirty="0" smtClean="0">
              <a:latin typeface="+mn-lt"/>
            </a:endParaRPr>
          </a:p>
          <a:p>
            <a:pPr marL="0" indent="0">
              <a:buNone/>
            </a:pPr>
            <a:r>
              <a:rPr lang="en-GB" dirty="0" smtClean="0">
                <a:solidFill>
                  <a:srgbClr val="FFC000"/>
                </a:solidFill>
                <a:latin typeface="+mn-lt"/>
              </a:rPr>
              <a:t>Are these priorities still the same?</a:t>
            </a: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32</a:t>
            </a:fld>
            <a:endParaRPr lang="en-US" dirty="0"/>
          </a:p>
        </p:txBody>
      </p:sp>
    </p:spTree>
    <p:extLst>
      <p:ext uri="{BB962C8B-B14F-4D97-AF65-F5344CB8AC3E}">
        <p14:creationId xmlns:p14="http://schemas.microsoft.com/office/powerpoint/2010/main" val="2263926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rbel" pitchFamily="34" charset="0"/>
              </a:rPr>
              <a:t>Update on CA Standards and/or Market Practice work</a:t>
            </a:r>
            <a:endParaRPr lang="en-GB" dirty="0"/>
          </a:p>
        </p:txBody>
      </p:sp>
      <p:sp>
        <p:nvSpPr>
          <p:cNvPr id="3" name="Content Placeholder 2"/>
          <p:cNvSpPr>
            <a:spLocks noGrp="1"/>
          </p:cNvSpPr>
          <p:nvPr>
            <p:ph idx="1"/>
          </p:nvPr>
        </p:nvSpPr>
        <p:spPr/>
        <p:txBody>
          <a:bodyPr/>
          <a:lstStyle/>
          <a:p>
            <a:r>
              <a:rPr lang="en-GB" dirty="0" smtClean="0">
                <a:latin typeface="+mn-lt"/>
              </a:rPr>
              <a:t>Any CA ISO 15022/20022  projects?</a:t>
            </a:r>
          </a:p>
          <a:p>
            <a:r>
              <a:rPr lang="en-GB" dirty="0" smtClean="0">
                <a:latin typeface="+mn-lt"/>
              </a:rPr>
              <a:t>If so, what SMI?</a:t>
            </a:r>
          </a:p>
          <a:p>
            <a:r>
              <a:rPr lang="en-GB" dirty="0" smtClean="0">
                <a:latin typeface="+mn-lt"/>
              </a:rPr>
              <a:t>If so, when?</a:t>
            </a:r>
          </a:p>
          <a:p>
            <a:r>
              <a:rPr lang="en-GB" dirty="0" smtClean="0">
                <a:latin typeface="+mn-lt"/>
              </a:rPr>
              <a:t>NMPG?</a:t>
            </a:r>
          </a:p>
          <a:p>
            <a:r>
              <a:rPr lang="en-GB" dirty="0" smtClean="0">
                <a:latin typeface="+mn-lt"/>
              </a:rPr>
              <a:t>NMPG CA WG?</a:t>
            </a:r>
          </a:p>
          <a:p>
            <a:r>
              <a:rPr lang="en-GB" dirty="0" smtClean="0">
                <a:latin typeface="+mn-lt"/>
              </a:rPr>
              <a:t>If so, EIG column?</a:t>
            </a:r>
          </a:p>
          <a:p>
            <a:r>
              <a:rPr lang="en-GB" dirty="0" smtClean="0">
                <a:latin typeface="+mn-lt"/>
              </a:rPr>
              <a:t>If so, CA MP document published?</a:t>
            </a:r>
          </a:p>
          <a:p>
            <a:r>
              <a:rPr lang="en-GB" dirty="0" smtClean="0">
                <a:latin typeface="+mn-lt"/>
              </a:rPr>
              <a:t>Known issues</a:t>
            </a:r>
          </a:p>
          <a:p>
            <a:endParaRPr lang="en-GB" dirty="0">
              <a:latin typeface="+mn-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33</a:t>
            </a:fld>
            <a:endParaRPr lang="en-US" dirty="0"/>
          </a:p>
        </p:txBody>
      </p:sp>
    </p:spTree>
    <p:extLst>
      <p:ext uri="{BB962C8B-B14F-4D97-AF65-F5344CB8AC3E}">
        <p14:creationId xmlns:p14="http://schemas.microsoft.com/office/powerpoint/2010/main" val="874324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Australia</a:t>
            </a:r>
            <a:endParaRPr lang="en-GB" dirty="0">
              <a:latin typeface="+mj-lt"/>
            </a:endParaRPr>
          </a:p>
        </p:txBody>
      </p:sp>
      <p:sp>
        <p:nvSpPr>
          <p:cNvPr id="3" name="Content Placeholder 2"/>
          <p:cNvSpPr>
            <a:spLocks noGrp="1"/>
          </p:cNvSpPr>
          <p:nvPr>
            <p:ph idx="1"/>
          </p:nvPr>
        </p:nvSpPr>
        <p:spPr/>
        <p:txBody>
          <a:bodyPr/>
          <a:lstStyle/>
          <a:p>
            <a:endParaRPr lang="en-GB" dirty="0">
              <a:latin typeface="+mj-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34</a:t>
            </a:fld>
            <a:endParaRPr lang="en-US" dirty="0"/>
          </a:p>
        </p:txBody>
      </p:sp>
    </p:spTree>
    <p:extLst>
      <p:ext uri="{BB962C8B-B14F-4D97-AF65-F5344CB8AC3E}">
        <p14:creationId xmlns:p14="http://schemas.microsoft.com/office/powerpoint/2010/main" val="874324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Singapore</a:t>
            </a:r>
            <a:endParaRPr lang="en-GB" dirty="0">
              <a:latin typeface="+mn-lt"/>
            </a:endParaRPr>
          </a:p>
        </p:txBody>
      </p:sp>
      <p:sp>
        <p:nvSpPr>
          <p:cNvPr id="3" name="Content Placeholder 2"/>
          <p:cNvSpPr>
            <a:spLocks noGrp="1"/>
          </p:cNvSpPr>
          <p:nvPr>
            <p:ph idx="1"/>
          </p:nvPr>
        </p:nvSpPr>
        <p:spPr/>
        <p:txBody>
          <a:bodyPr/>
          <a:lstStyle/>
          <a:p>
            <a:endParaRPr lang="en-GB" dirty="0">
              <a:latin typeface="+mn-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35</a:t>
            </a:fld>
            <a:endParaRPr lang="en-US" dirty="0"/>
          </a:p>
        </p:txBody>
      </p:sp>
    </p:spTree>
    <p:extLst>
      <p:ext uri="{BB962C8B-B14F-4D97-AF65-F5344CB8AC3E}">
        <p14:creationId xmlns:p14="http://schemas.microsoft.com/office/powerpoint/2010/main" val="3469742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Hong Kong</a:t>
            </a:r>
            <a:endParaRPr lang="en-GB" dirty="0">
              <a:latin typeface="+mn-lt"/>
            </a:endParaRPr>
          </a:p>
        </p:txBody>
      </p:sp>
      <p:sp>
        <p:nvSpPr>
          <p:cNvPr id="3" name="Content Placeholder 2"/>
          <p:cNvSpPr>
            <a:spLocks noGrp="1"/>
          </p:cNvSpPr>
          <p:nvPr>
            <p:ph idx="1"/>
          </p:nvPr>
        </p:nvSpPr>
        <p:spPr/>
        <p:txBody>
          <a:bodyPr/>
          <a:lstStyle/>
          <a:p>
            <a:endParaRPr lang="en-GB" dirty="0">
              <a:latin typeface="+mn-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36</a:t>
            </a:fld>
            <a:endParaRPr lang="en-US" dirty="0"/>
          </a:p>
        </p:txBody>
      </p:sp>
    </p:spTree>
    <p:extLst>
      <p:ext uri="{BB962C8B-B14F-4D97-AF65-F5344CB8AC3E}">
        <p14:creationId xmlns:p14="http://schemas.microsoft.com/office/powerpoint/2010/main" val="3425508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India</a:t>
            </a:r>
            <a:endParaRPr lang="en-GB" dirty="0">
              <a:latin typeface="+mn-lt"/>
            </a:endParaRPr>
          </a:p>
        </p:txBody>
      </p:sp>
      <p:sp>
        <p:nvSpPr>
          <p:cNvPr id="3" name="Content Placeholder 2"/>
          <p:cNvSpPr>
            <a:spLocks noGrp="1"/>
          </p:cNvSpPr>
          <p:nvPr>
            <p:ph idx="1"/>
          </p:nvPr>
        </p:nvSpPr>
        <p:spPr/>
        <p:txBody>
          <a:bodyPr/>
          <a:lstStyle/>
          <a:p>
            <a:endParaRPr lang="en-GB" dirty="0">
              <a:latin typeface="+mn-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37</a:t>
            </a:fld>
            <a:endParaRPr lang="en-US" dirty="0"/>
          </a:p>
        </p:txBody>
      </p:sp>
    </p:spTree>
    <p:extLst>
      <p:ext uri="{BB962C8B-B14F-4D97-AF65-F5344CB8AC3E}">
        <p14:creationId xmlns:p14="http://schemas.microsoft.com/office/powerpoint/2010/main" val="9635927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China</a:t>
            </a:r>
            <a:endParaRPr lang="en-GB" dirty="0">
              <a:latin typeface="+mn-lt"/>
            </a:endParaRPr>
          </a:p>
        </p:txBody>
      </p:sp>
      <p:sp>
        <p:nvSpPr>
          <p:cNvPr id="3" name="Content Placeholder 2"/>
          <p:cNvSpPr>
            <a:spLocks noGrp="1"/>
          </p:cNvSpPr>
          <p:nvPr>
            <p:ph idx="1"/>
          </p:nvPr>
        </p:nvSpPr>
        <p:spPr/>
        <p:txBody>
          <a:bodyPr/>
          <a:lstStyle/>
          <a:p>
            <a:endParaRPr lang="en-GB" dirty="0">
              <a:latin typeface="+mn-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38</a:t>
            </a:fld>
            <a:endParaRPr lang="en-US" dirty="0"/>
          </a:p>
        </p:txBody>
      </p:sp>
    </p:spTree>
    <p:extLst>
      <p:ext uri="{BB962C8B-B14F-4D97-AF65-F5344CB8AC3E}">
        <p14:creationId xmlns:p14="http://schemas.microsoft.com/office/powerpoint/2010/main" val="3126518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Japan</a:t>
            </a:r>
            <a:endParaRPr lang="en-GB" dirty="0">
              <a:latin typeface="+mj-lt"/>
            </a:endParaRPr>
          </a:p>
        </p:txBody>
      </p:sp>
      <p:sp>
        <p:nvSpPr>
          <p:cNvPr id="3" name="Content Placeholder 2"/>
          <p:cNvSpPr>
            <a:spLocks noGrp="1"/>
          </p:cNvSpPr>
          <p:nvPr>
            <p:ph idx="1"/>
          </p:nvPr>
        </p:nvSpPr>
        <p:spPr/>
        <p:txBody>
          <a:bodyPr/>
          <a:lstStyle/>
          <a:p>
            <a:endParaRPr lang="en-GB" dirty="0">
              <a:latin typeface="+mj-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39</a:t>
            </a:fld>
            <a:endParaRPr lang="en-US" dirty="0"/>
          </a:p>
        </p:txBody>
      </p:sp>
    </p:spTree>
    <p:extLst>
      <p:ext uri="{BB962C8B-B14F-4D97-AF65-F5344CB8AC3E}">
        <p14:creationId xmlns:p14="http://schemas.microsoft.com/office/powerpoint/2010/main" val="874324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Background</a:t>
            </a:r>
            <a:endParaRPr lang="en-GB" dirty="0">
              <a:latin typeface="+mj-lt"/>
            </a:endParaRPr>
          </a:p>
        </p:txBody>
      </p:sp>
      <p:sp>
        <p:nvSpPr>
          <p:cNvPr id="3" name="Content Placeholder 2"/>
          <p:cNvSpPr>
            <a:spLocks noGrp="1"/>
          </p:cNvSpPr>
          <p:nvPr>
            <p:ph idx="1"/>
          </p:nvPr>
        </p:nvSpPr>
        <p:spPr/>
        <p:txBody>
          <a:bodyPr/>
          <a:lstStyle/>
          <a:p>
            <a:r>
              <a:rPr lang="en-GB" dirty="0" smtClean="0">
                <a:latin typeface="Corbel" pitchFamily="34" charset="0"/>
              </a:rPr>
              <a:t>Feedback from custodians, MDP, brokers on challenges of CA in APAC</a:t>
            </a:r>
          </a:p>
          <a:p>
            <a:r>
              <a:rPr lang="en-GB" dirty="0" smtClean="0">
                <a:latin typeface="Corbel" pitchFamily="34" charset="0"/>
              </a:rPr>
              <a:t>ASWG initial work</a:t>
            </a:r>
          </a:p>
          <a:p>
            <a:r>
              <a:rPr lang="en-GB" dirty="0" smtClean="0">
                <a:latin typeface="Corbel" pitchFamily="34" charset="0"/>
              </a:rPr>
              <a:t>Increase of ISO CA projects in APAC</a:t>
            </a:r>
          </a:p>
          <a:p>
            <a:endParaRPr lang="en-GB" dirty="0">
              <a:latin typeface="Corbel" pitchFamily="34" charset="0"/>
            </a:endParaRPr>
          </a:p>
          <a:p>
            <a:r>
              <a:rPr lang="en-GB" dirty="0" smtClean="0">
                <a:latin typeface="Corbel" pitchFamily="34" charset="0"/>
              </a:rPr>
              <a:t>Need for a community work on CA related issues in APAC</a:t>
            </a:r>
          </a:p>
          <a:p>
            <a:pPr lvl="1"/>
            <a:r>
              <a:rPr lang="en-GB" sz="1800" dirty="0" smtClean="0">
                <a:latin typeface="Corbel" pitchFamily="34" charset="0"/>
              </a:rPr>
              <a:t>To share CA related standards and MP information</a:t>
            </a:r>
          </a:p>
          <a:p>
            <a:pPr lvl="1"/>
            <a:r>
              <a:rPr lang="en-GB" sz="1800" dirty="0" smtClean="0">
                <a:latin typeface="Corbel" pitchFamily="34" charset="0"/>
              </a:rPr>
              <a:t>Discuss and solve issues for market </a:t>
            </a:r>
            <a:r>
              <a:rPr lang="en-GB" sz="1800" u="sng" dirty="0" smtClean="0">
                <a:latin typeface="Corbel" pitchFamily="34" charset="0"/>
              </a:rPr>
              <a:t>with no NMPG CA WG</a:t>
            </a:r>
          </a:p>
          <a:p>
            <a:pPr lvl="1"/>
            <a:r>
              <a:rPr lang="en-GB" sz="1800" dirty="0" smtClean="0">
                <a:latin typeface="Corbel" pitchFamily="34" charset="0"/>
              </a:rPr>
              <a:t>Support CA ISO implementation in APAC markets</a:t>
            </a: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4</a:t>
            </a:fld>
            <a:endParaRPr lang="en-US" dirty="0"/>
          </a:p>
        </p:txBody>
      </p:sp>
    </p:spTree>
    <p:extLst>
      <p:ext uri="{BB962C8B-B14F-4D97-AF65-F5344CB8AC3E}">
        <p14:creationId xmlns:p14="http://schemas.microsoft.com/office/powerpoint/2010/main" val="4049148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Korea</a:t>
            </a:r>
            <a:endParaRPr lang="en-GB" dirty="0">
              <a:latin typeface="+mj-lt"/>
            </a:endParaRPr>
          </a:p>
        </p:txBody>
      </p:sp>
      <p:sp>
        <p:nvSpPr>
          <p:cNvPr id="3" name="Content Placeholder 2"/>
          <p:cNvSpPr>
            <a:spLocks noGrp="1"/>
          </p:cNvSpPr>
          <p:nvPr>
            <p:ph idx="1"/>
          </p:nvPr>
        </p:nvSpPr>
        <p:spPr/>
        <p:txBody>
          <a:bodyPr/>
          <a:lstStyle/>
          <a:p>
            <a:endParaRPr lang="en-GB">
              <a:latin typeface="+mj-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40</a:t>
            </a:fld>
            <a:endParaRPr lang="en-US" dirty="0"/>
          </a:p>
        </p:txBody>
      </p:sp>
    </p:spTree>
    <p:extLst>
      <p:ext uri="{BB962C8B-B14F-4D97-AF65-F5344CB8AC3E}">
        <p14:creationId xmlns:p14="http://schemas.microsoft.com/office/powerpoint/2010/main" val="10804101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Indonesia</a:t>
            </a:r>
            <a:endParaRPr lang="en-GB" dirty="0">
              <a:latin typeface="+mj-lt"/>
            </a:endParaRPr>
          </a:p>
        </p:txBody>
      </p:sp>
      <p:sp>
        <p:nvSpPr>
          <p:cNvPr id="3" name="Content Placeholder 2"/>
          <p:cNvSpPr>
            <a:spLocks noGrp="1"/>
          </p:cNvSpPr>
          <p:nvPr>
            <p:ph idx="1"/>
          </p:nvPr>
        </p:nvSpPr>
        <p:spPr/>
        <p:txBody>
          <a:bodyPr/>
          <a:lstStyle/>
          <a:p>
            <a:endParaRPr lang="en-GB">
              <a:latin typeface="+mj-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41</a:t>
            </a:fld>
            <a:endParaRPr lang="en-US" dirty="0"/>
          </a:p>
        </p:txBody>
      </p:sp>
    </p:spTree>
    <p:extLst>
      <p:ext uri="{BB962C8B-B14F-4D97-AF65-F5344CB8AC3E}">
        <p14:creationId xmlns:p14="http://schemas.microsoft.com/office/powerpoint/2010/main" val="39485248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Malaysia</a:t>
            </a:r>
            <a:endParaRPr lang="en-GB" dirty="0">
              <a:latin typeface="+mj-lt"/>
            </a:endParaRPr>
          </a:p>
        </p:txBody>
      </p:sp>
      <p:sp>
        <p:nvSpPr>
          <p:cNvPr id="3" name="Content Placeholder 2"/>
          <p:cNvSpPr>
            <a:spLocks noGrp="1"/>
          </p:cNvSpPr>
          <p:nvPr>
            <p:ph idx="1"/>
          </p:nvPr>
        </p:nvSpPr>
        <p:spPr/>
        <p:txBody>
          <a:bodyPr/>
          <a:lstStyle/>
          <a:p>
            <a:endParaRPr lang="en-GB">
              <a:latin typeface="+mj-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42</a:t>
            </a:fld>
            <a:endParaRPr lang="en-US" dirty="0"/>
          </a:p>
        </p:txBody>
      </p:sp>
    </p:spTree>
    <p:extLst>
      <p:ext uri="{BB962C8B-B14F-4D97-AF65-F5344CB8AC3E}">
        <p14:creationId xmlns:p14="http://schemas.microsoft.com/office/powerpoint/2010/main" val="310907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Thailand</a:t>
            </a:r>
            <a:endParaRPr lang="en-GB" dirty="0">
              <a:latin typeface="+mj-lt"/>
            </a:endParaRPr>
          </a:p>
        </p:txBody>
      </p:sp>
      <p:sp>
        <p:nvSpPr>
          <p:cNvPr id="3" name="Content Placeholder 2"/>
          <p:cNvSpPr>
            <a:spLocks noGrp="1"/>
          </p:cNvSpPr>
          <p:nvPr>
            <p:ph idx="1"/>
          </p:nvPr>
        </p:nvSpPr>
        <p:spPr/>
        <p:txBody>
          <a:bodyPr/>
          <a:lstStyle/>
          <a:p>
            <a:endParaRPr lang="en-GB">
              <a:latin typeface="+mj-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43</a:t>
            </a:fld>
            <a:endParaRPr lang="en-US" dirty="0"/>
          </a:p>
        </p:txBody>
      </p:sp>
    </p:spTree>
    <p:extLst>
      <p:ext uri="{BB962C8B-B14F-4D97-AF65-F5344CB8AC3E}">
        <p14:creationId xmlns:p14="http://schemas.microsoft.com/office/powerpoint/2010/main" val="1294777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Vietnam</a:t>
            </a:r>
            <a:endParaRPr lang="en-GB" dirty="0">
              <a:latin typeface="+mj-lt"/>
            </a:endParaRPr>
          </a:p>
        </p:txBody>
      </p:sp>
      <p:sp>
        <p:nvSpPr>
          <p:cNvPr id="3" name="Content Placeholder 2"/>
          <p:cNvSpPr>
            <a:spLocks noGrp="1"/>
          </p:cNvSpPr>
          <p:nvPr>
            <p:ph idx="1"/>
          </p:nvPr>
        </p:nvSpPr>
        <p:spPr/>
        <p:txBody>
          <a:bodyPr/>
          <a:lstStyle/>
          <a:p>
            <a:endParaRPr lang="en-GB">
              <a:latin typeface="+mn-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44</a:t>
            </a:fld>
            <a:endParaRPr lang="en-US" dirty="0"/>
          </a:p>
        </p:txBody>
      </p:sp>
    </p:spTree>
    <p:extLst>
      <p:ext uri="{BB962C8B-B14F-4D97-AF65-F5344CB8AC3E}">
        <p14:creationId xmlns:p14="http://schemas.microsoft.com/office/powerpoint/2010/main" val="4067111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mn-lt"/>
              </a:rPr>
              <a:t>Philipines</a:t>
            </a:r>
            <a:endParaRPr lang="en-GB" dirty="0">
              <a:latin typeface="+mn-lt"/>
            </a:endParaRPr>
          </a:p>
        </p:txBody>
      </p:sp>
      <p:sp>
        <p:nvSpPr>
          <p:cNvPr id="3" name="Content Placeholder 2"/>
          <p:cNvSpPr>
            <a:spLocks noGrp="1"/>
          </p:cNvSpPr>
          <p:nvPr>
            <p:ph idx="1"/>
          </p:nvPr>
        </p:nvSpPr>
        <p:spPr/>
        <p:txBody>
          <a:bodyPr/>
          <a:lstStyle/>
          <a:p>
            <a:endParaRPr lang="en-GB">
              <a:latin typeface="+mn-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45</a:t>
            </a:fld>
            <a:endParaRPr lang="en-US" dirty="0"/>
          </a:p>
        </p:txBody>
      </p:sp>
    </p:spTree>
    <p:extLst>
      <p:ext uri="{BB962C8B-B14F-4D97-AF65-F5344CB8AC3E}">
        <p14:creationId xmlns:p14="http://schemas.microsoft.com/office/powerpoint/2010/main" val="20062467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BLCM</a:t>
            </a:r>
            <a:endParaRPr lang="en-GB" dirty="0">
              <a:latin typeface="+mj-lt"/>
            </a:endParaRPr>
          </a:p>
        </p:txBody>
      </p:sp>
      <p:sp>
        <p:nvSpPr>
          <p:cNvPr id="3" name="Content Placeholder 2"/>
          <p:cNvSpPr>
            <a:spLocks noGrp="1"/>
          </p:cNvSpPr>
          <p:nvPr>
            <p:ph idx="1"/>
          </p:nvPr>
        </p:nvSpPr>
        <p:spPr/>
        <p:txBody>
          <a:bodyPr/>
          <a:lstStyle/>
          <a:p>
            <a:endParaRPr lang="en-GB">
              <a:latin typeface="+mj-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46</a:t>
            </a:fld>
            <a:endParaRPr lang="en-US" dirty="0"/>
          </a:p>
        </p:txBody>
      </p:sp>
    </p:spTree>
    <p:extLst>
      <p:ext uri="{BB962C8B-B14F-4D97-AF65-F5344CB8AC3E}">
        <p14:creationId xmlns:p14="http://schemas.microsoft.com/office/powerpoint/2010/main" val="2660269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Other</a:t>
            </a:r>
            <a:endParaRPr lang="en-GB" dirty="0">
              <a:latin typeface="+mj-lt"/>
            </a:endParaRPr>
          </a:p>
        </p:txBody>
      </p:sp>
      <p:sp>
        <p:nvSpPr>
          <p:cNvPr id="3" name="Content Placeholder 2"/>
          <p:cNvSpPr>
            <a:spLocks noGrp="1"/>
          </p:cNvSpPr>
          <p:nvPr>
            <p:ph idx="1"/>
          </p:nvPr>
        </p:nvSpPr>
        <p:spPr/>
        <p:txBody>
          <a:bodyPr/>
          <a:lstStyle/>
          <a:p>
            <a:endParaRPr lang="en-GB">
              <a:latin typeface="+mj-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47</a:t>
            </a:fld>
            <a:endParaRPr lang="en-US" dirty="0"/>
          </a:p>
        </p:txBody>
      </p:sp>
    </p:spTree>
    <p:extLst>
      <p:ext uri="{BB962C8B-B14F-4D97-AF65-F5344CB8AC3E}">
        <p14:creationId xmlns:p14="http://schemas.microsoft.com/office/powerpoint/2010/main" val="3538615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Agenda</a:t>
            </a:r>
            <a:endParaRPr lang="en-GB" dirty="0">
              <a:latin typeface="+mj-lt"/>
            </a:endParaRPr>
          </a:p>
        </p:txBody>
      </p:sp>
      <p:sp>
        <p:nvSpPr>
          <p:cNvPr id="3" name="Content Placeholder 2"/>
          <p:cNvSpPr>
            <a:spLocks noGrp="1"/>
          </p:cNvSpPr>
          <p:nvPr>
            <p:ph idx="1"/>
          </p:nvPr>
        </p:nvSpPr>
        <p:spPr>
          <a:xfrm>
            <a:off x="685800" y="1981200"/>
            <a:ext cx="7772400" cy="4112096"/>
          </a:xfrm>
        </p:spPr>
        <p:txBody>
          <a:bodyPr/>
          <a:lstStyle/>
          <a:p>
            <a:pPr marL="0" indent="0">
              <a:buNone/>
            </a:pPr>
            <a:r>
              <a:rPr lang="en-GB" sz="1800" dirty="0" smtClean="0">
                <a:solidFill>
                  <a:srgbClr val="CCECFF"/>
                </a:solidFill>
                <a:latin typeface="Corbel" pitchFamily="34" charset="0"/>
              </a:rPr>
              <a:t>15:00 </a:t>
            </a:r>
            <a:r>
              <a:rPr lang="en-GB" sz="1800" dirty="0">
                <a:solidFill>
                  <a:srgbClr val="CCECFF"/>
                </a:solidFill>
                <a:latin typeface="Corbel" pitchFamily="34" charset="0"/>
              </a:rPr>
              <a:t>  </a:t>
            </a:r>
            <a:r>
              <a:rPr lang="en-GB" sz="1800" dirty="0" smtClean="0">
                <a:solidFill>
                  <a:srgbClr val="CCECFF"/>
                </a:solidFill>
                <a:latin typeface="Corbel" pitchFamily="34" charset="0"/>
              </a:rPr>
              <a:t>	Registration</a:t>
            </a:r>
            <a:endParaRPr lang="en-GB" sz="1800" dirty="0">
              <a:solidFill>
                <a:srgbClr val="CCECFF"/>
              </a:solidFill>
              <a:latin typeface="Corbel" pitchFamily="34" charset="0"/>
            </a:endParaRPr>
          </a:p>
          <a:p>
            <a:pPr marL="0" indent="0">
              <a:buNone/>
            </a:pPr>
            <a:r>
              <a:rPr lang="en-GB" sz="1800" dirty="0" smtClean="0">
                <a:solidFill>
                  <a:srgbClr val="CCECFF"/>
                </a:solidFill>
                <a:latin typeface="Corbel" pitchFamily="34" charset="0"/>
              </a:rPr>
              <a:t>15:15</a:t>
            </a:r>
            <a:r>
              <a:rPr lang="en-GB" sz="1800" dirty="0">
                <a:solidFill>
                  <a:srgbClr val="CCECFF"/>
                </a:solidFill>
                <a:latin typeface="Corbel" pitchFamily="34" charset="0"/>
              </a:rPr>
              <a:t>   </a:t>
            </a:r>
            <a:r>
              <a:rPr lang="en-GB" sz="1800" dirty="0" smtClean="0">
                <a:solidFill>
                  <a:srgbClr val="CCECFF"/>
                </a:solidFill>
                <a:latin typeface="Corbel" pitchFamily="34" charset="0"/>
              </a:rPr>
              <a:t>	Welcome </a:t>
            </a:r>
            <a:endParaRPr lang="en-GB" sz="1800" dirty="0">
              <a:solidFill>
                <a:srgbClr val="CCECFF"/>
              </a:solidFill>
              <a:latin typeface="Corbel" pitchFamily="34" charset="0"/>
            </a:endParaRPr>
          </a:p>
          <a:p>
            <a:pPr marL="0" indent="0">
              <a:buNone/>
            </a:pPr>
            <a:r>
              <a:rPr lang="en-GB" sz="1800" dirty="0">
                <a:solidFill>
                  <a:srgbClr val="CCECFF"/>
                </a:solidFill>
                <a:latin typeface="Corbel" pitchFamily="34" charset="0"/>
              </a:rPr>
              <a:t>              </a:t>
            </a:r>
            <a:r>
              <a:rPr lang="en-GB" sz="1800" dirty="0" smtClean="0">
                <a:solidFill>
                  <a:srgbClr val="CCECFF"/>
                </a:solidFill>
                <a:latin typeface="Corbel" pitchFamily="34" charset="0"/>
              </a:rPr>
              <a:t>	Background </a:t>
            </a:r>
            <a:r>
              <a:rPr lang="en-GB" sz="1800" dirty="0">
                <a:solidFill>
                  <a:srgbClr val="CCECFF"/>
                </a:solidFill>
                <a:latin typeface="Corbel" pitchFamily="34" charset="0"/>
              </a:rPr>
              <a:t>for the group, proposed framework, relation </a:t>
            </a:r>
            <a:r>
              <a:rPr lang="en-GB" sz="1800" dirty="0" smtClean="0">
                <a:solidFill>
                  <a:srgbClr val="CCECFF"/>
                </a:solidFill>
                <a:latin typeface="Corbel" pitchFamily="34" charset="0"/>
              </a:rPr>
              <a:t>		with </a:t>
            </a:r>
            <a:r>
              <a:rPr lang="en-GB" sz="1800" dirty="0">
                <a:solidFill>
                  <a:srgbClr val="CCECFF"/>
                </a:solidFill>
                <a:latin typeface="Corbel" pitchFamily="34" charset="0"/>
              </a:rPr>
              <a:t>existing APAC RMPG, SMPG and NMPGs </a:t>
            </a:r>
            <a:r>
              <a:rPr lang="en-GB" sz="1800" dirty="0" smtClean="0">
                <a:solidFill>
                  <a:srgbClr val="CCECFF"/>
                </a:solidFill>
                <a:latin typeface="Corbel" pitchFamily="34" charset="0"/>
              </a:rPr>
              <a:t>	</a:t>
            </a:r>
            <a:r>
              <a:rPr lang="en-GB" sz="1800" dirty="0">
                <a:solidFill>
                  <a:srgbClr val="CCECFF"/>
                </a:solidFill>
                <a:latin typeface="Corbel" pitchFamily="34" charset="0"/>
              </a:rPr>
              <a:t>	</a:t>
            </a:r>
            <a:endParaRPr lang="en-GB" sz="1800" dirty="0" smtClean="0">
              <a:solidFill>
                <a:srgbClr val="CCECFF"/>
              </a:solidFill>
              <a:latin typeface="Corbel" pitchFamily="34" charset="0"/>
            </a:endParaRPr>
          </a:p>
          <a:p>
            <a:pPr marL="0" indent="0">
              <a:buNone/>
            </a:pPr>
            <a:r>
              <a:rPr lang="en-GB" sz="1800" dirty="0">
                <a:solidFill>
                  <a:srgbClr val="CCECFF"/>
                </a:solidFill>
                <a:latin typeface="Corbel" pitchFamily="34" charset="0"/>
              </a:rPr>
              <a:t>	</a:t>
            </a:r>
            <a:r>
              <a:rPr lang="en-GB" sz="1800" dirty="0" smtClean="0">
                <a:solidFill>
                  <a:srgbClr val="CCECFF"/>
                </a:solidFill>
                <a:latin typeface="Corbel" pitchFamily="34" charset="0"/>
              </a:rPr>
              <a:t>Market </a:t>
            </a:r>
            <a:r>
              <a:rPr lang="en-GB" sz="1800" dirty="0">
                <a:solidFill>
                  <a:srgbClr val="CCECFF"/>
                </a:solidFill>
                <a:latin typeface="Corbel" pitchFamily="34" charset="0"/>
              </a:rPr>
              <a:t>Data </a:t>
            </a:r>
            <a:r>
              <a:rPr lang="en-GB" sz="1800" dirty="0" smtClean="0">
                <a:solidFill>
                  <a:srgbClr val="CCECFF"/>
                </a:solidFill>
                <a:latin typeface="Corbel" pitchFamily="34" charset="0"/>
              </a:rPr>
              <a:t>perspective</a:t>
            </a:r>
            <a:endParaRPr lang="en-GB" sz="1800" dirty="0">
              <a:solidFill>
                <a:srgbClr val="CCECFF"/>
              </a:solidFill>
              <a:latin typeface="Corbel" pitchFamily="34" charset="0"/>
            </a:endParaRPr>
          </a:p>
          <a:p>
            <a:pPr marL="0" indent="0">
              <a:buNone/>
            </a:pPr>
            <a:r>
              <a:rPr lang="en-GB" sz="1800" dirty="0">
                <a:solidFill>
                  <a:srgbClr val="CCECFF"/>
                </a:solidFill>
                <a:latin typeface="Corbel" pitchFamily="34" charset="0"/>
              </a:rPr>
              <a:t>              </a:t>
            </a:r>
            <a:r>
              <a:rPr lang="en-GB" sz="1800" dirty="0" smtClean="0">
                <a:solidFill>
                  <a:srgbClr val="CCECFF"/>
                </a:solidFill>
                <a:latin typeface="Corbel" pitchFamily="34" charset="0"/>
              </a:rPr>
              <a:t>	</a:t>
            </a:r>
            <a:r>
              <a:rPr lang="en-US" sz="1800" dirty="0" smtClean="0">
                <a:solidFill>
                  <a:srgbClr val="CCECFF"/>
                </a:solidFill>
                <a:latin typeface="Corbel" pitchFamily="34" charset="0"/>
              </a:rPr>
              <a:t>Agreement on proposed structure and high level scope</a:t>
            </a:r>
            <a:endParaRPr lang="en-GB" sz="1800" dirty="0">
              <a:solidFill>
                <a:srgbClr val="CCECFF"/>
              </a:solidFill>
              <a:latin typeface="Corbel" pitchFamily="34" charset="0"/>
            </a:endParaRPr>
          </a:p>
          <a:p>
            <a:pPr marL="0" indent="0">
              <a:buNone/>
            </a:pPr>
            <a:r>
              <a:rPr lang="en-GB" sz="1800" dirty="0" smtClean="0">
                <a:solidFill>
                  <a:srgbClr val="CCECFF"/>
                </a:solidFill>
                <a:latin typeface="Corbel" pitchFamily="34" charset="0"/>
              </a:rPr>
              <a:t>15:45 </a:t>
            </a:r>
            <a:r>
              <a:rPr lang="en-GB" sz="1800" dirty="0">
                <a:solidFill>
                  <a:srgbClr val="CCECFF"/>
                </a:solidFill>
                <a:latin typeface="Corbel" pitchFamily="34" charset="0"/>
              </a:rPr>
              <a:t>   </a:t>
            </a:r>
            <a:r>
              <a:rPr lang="en-GB" sz="1800" dirty="0" smtClean="0">
                <a:solidFill>
                  <a:srgbClr val="CCECFF"/>
                </a:solidFill>
                <a:latin typeface="Corbel" pitchFamily="34" charset="0"/>
              </a:rPr>
              <a:t>	Update </a:t>
            </a:r>
            <a:r>
              <a:rPr lang="en-GB" sz="1800" dirty="0">
                <a:solidFill>
                  <a:srgbClr val="CCECFF"/>
                </a:solidFill>
                <a:latin typeface="Corbel" pitchFamily="34" charset="0"/>
              </a:rPr>
              <a:t>on Global CA Activities  </a:t>
            </a:r>
          </a:p>
          <a:p>
            <a:pPr marL="0" indent="0">
              <a:buNone/>
            </a:pPr>
            <a:r>
              <a:rPr lang="en-GB" sz="1800" dirty="0" smtClean="0">
                <a:solidFill>
                  <a:srgbClr val="CCECFF"/>
                </a:solidFill>
                <a:latin typeface="Corbel" pitchFamily="34" charset="0"/>
              </a:rPr>
              <a:t>16:00</a:t>
            </a:r>
            <a:r>
              <a:rPr lang="en-GB" sz="1800" dirty="0">
                <a:solidFill>
                  <a:srgbClr val="CCECFF"/>
                </a:solidFill>
                <a:latin typeface="Corbel" pitchFamily="34" charset="0"/>
              </a:rPr>
              <a:t>    </a:t>
            </a:r>
            <a:r>
              <a:rPr lang="en-GB" sz="1800" dirty="0" smtClean="0">
                <a:solidFill>
                  <a:srgbClr val="CCECFF"/>
                </a:solidFill>
                <a:latin typeface="Corbel" pitchFamily="34" charset="0"/>
              </a:rPr>
              <a:t>	Break</a:t>
            </a:r>
            <a:endParaRPr lang="en-GB" sz="1800" dirty="0">
              <a:solidFill>
                <a:srgbClr val="CCECFF"/>
              </a:solidFill>
              <a:latin typeface="Corbel" pitchFamily="34" charset="0"/>
            </a:endParaRPr>
          </a:p>
          <a:p>
            <a:pPr marL="0" indent="0">
              <a:buNone/>
            </a:pPr>
            <a:r>
              <a:rPr lang="en-GB" sz="1800" dirty="0" smtClean="0">
                <a:solidFill>
                  <a:srgbClr val="CCECFF"/>
                </a:solidFill>
                <a:latin typeface="Corbel" pitchFamily="34" charset="0"/>
              </a:rPr>
              <a:t>16:15</a:t>
            </a:r>
            <a:r>
              <a:rPr lang="en-GB" sz="1800" dirty="0">
                <a:solidFill>
                  <a:srgbClr val="CCECFF"/>
                </a:solidFill>
                <a:latin typeface="Corbel" pitchFamily="34" charset="0"/>
              </a:rPr>
              <a:t>   </a:t>
            </a:r>
            <a:r>
              <a:rPr lang="en-GB" sz="1800" dirty="0" smtClean="0">
                <a:solidFill>
                  <a:srgbClr val="CCECFF"/>
                </a:solidFill>
                <a:latin typeface="Corbel" pitchFamily="34" charset="0"/>
              </a:rPr>
              <a:t>	Update </a:t>
            </a:r>
            <a:r>
              <a:rPr lang="en-GB" sz="1800" dirty="0">
                <a:solidFill>
                  <a:srgbClr val="CCECFF"/>
                </a:solidFill>
                <a:latin typeface="Corbel" pitchFamily="34" charset="0"/>
              </a:rPr>
              <a:t>on CA Standards and/or Market Practice work in each </a:t>
            </a:r>
            <a:r>
              <a:rPr lang="en-GB" sz="1800" dirty="0" smtClean="0">
                <a:solidFill>
                  <a:srgbClr val="CCECFF"/>
                </a:solidFill>
                <a:latin typeface="Corbel" pitchFamily="34" charset="0"/>
              </a:rPr>
              <a:t>		APAC </a:t>
            </a:r>
            <a:r>
              <a:rPr lang="en-GB" sz="1800" dirty="0">
                <a:solidFill>
                  <a:srgbClr val="CCECFF"/>
                </a:solidFill>
                <a:latin typeface="Corbel" pitchFamily="34" charset="0"/>
              </a:rPr>
              <a:t>Country </a:t>
            </a:r>
            <a:endParaRPr lang="en-GB" sz="1800" dirty="0" smtClean="0">
              <a:solidFill>
                <a:srgbClr val="CCECFF"/>
              </a:solidFill>
              <a:latin typeface="Corbel" pitchFamily="34" charset="0"/>
            </a:endParaRPr>
          </a:p>
          <a:p>
            <a:pPr marL="0" indent="0">
              <a:buNone/>
            </a:pPr>
            <a:r>
              <a:rPr lang="en-GB" sz="1800" dirty="0" smtClean="0">
                <a:solidFill>
                  <a:srgbClr val="CCECFF"/>
                </a:solidFill>
                <a:latin typeface="Corbel" pitchFamily="34" charset="0"/>
              </a:rPr>
              <a:t>16:45 </a:t>
            </a:r>
            <a:r>
              <a:rPr lang="en-GB" sz="1800" dirty="0">
                <a:solidFill>
                  <a:srgbClr val="CCECFF"/>
                </a:solidFill>
                <a:latin typeface="Corbel" pitchFamily="34" charset="0"/>
              </a:rPr>
              <a:t>   </a:t>
            </a:r>
            <a:r>
              <a:rPr lang="en-GB" sz="1800" dirty="0" smtClean="0">
                <a:solidFill>
                  <a:srgbClr val="CCECFF"/>
                </a:solidFill>
                <a:latin typeface="Corbel" pitchFamily="34" charset="0"/>
              </a:rPr>
              <a:t>	ASWG </a:t>
            </a:r>
            <a:r>
              <a:rPr lang="en-GB" sz="1800" dirty="0">
                <a:solidFill>
                  <a:srgbClr val="CCECFF"/>
                </a:solidFill>
                <a:latin typeface="Corbel" pitchFamily="34" charset="0"/>
              </a:rPr>
              <a:t>work review, what can be </a:t>
            </a:r>
            <a:r>
              <a:rPr lang="en-GB" sz="1800" dirty="0" smtClean="0">
                <a:solidFill>
                  <a:srgbClr val="CCECFF"/>
                </a:solidFill>
                <a:latin typeface="Corbel" pitchFamily="34" charset="0"/>
              </a:rPr>
              <a:t>reused</a:t>
            </a:r>
          </a:p>
          <a:p>
            <a:pPr marL="0" indent="0">
              <a:buNone/>
            </a:pPr>
            <a:r>
              <a:rPr lang="en-GB" sz="1800" dirty="0" smtClean="0">
                <a:latin typeface="Corbel" pitchFamily="34" charset="0"/>
              </a:rPr>
              <a:t>17:15</a:t>
            </a:r>
            <a:r>
              <a:rPr lang="en-GB" sz="1800" dirty="0">
                <a:latin typeface="Corbel" pitchFamily="34" charset="0"/>
              </a:rPr>
              <a:t>    </a:t>
            </a:r>
            <a:r>
              <a:rPr lang="en-GB" sz="1800" dirty="0" smtClean="0">
                <a:latin typeface="Corbel" pitchFamily="34" charset="0"/>
              </a:rPr>
              <a:t>	Next </a:t>
            </a:r>
            <a:r>
              <a:rPr lang="en-GB" sz="1800" dirty="0">
                <a:latin typeface="Corbel" pitchFamily="34" charset="0"/>
              </a:rPr>
              <a:t>action and closing.</a:t>
            </a:r>
          </a:p>
          <a:p>
            <a:pPr marL="0" indent="0">
              <a:buNone/>
            </a:pPr>
            <a:r>
              <a:rPr lang="en-GB" sz="1800" dirty="0" smtClean="0">
                <a:solidFill>
                  <a:srgbClr val="CCECFF"/>
                </a:solidFill>
                <a:latin typeface="Corbel" pitchFamily="34" charset="0"/>
              </a:rPr>
              <a:t>17:30	Drinks</a:t>
            </a:r>
            <a:endParaRPr lang="en-GB" sz="1800" dirty="0">
              <a:solidFill>
                <a:srgbClr val="CCECFF"/>
              </a:solidFill>
              <a:latin typeface="Corbel" pitchFamily="34" charset="0"/>
            </a:endParaRPr>
          </a:p>
          <a:p>
            <a:endParaRPr lang="en-GB" sz="1800" dirty="0"/>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48</a:t>
            </a:fld>
            <a:endParaRPr lang="en-US" dirty="0"/>
          </a:p>
        </p:txBody>
      </p:sp>
    </p:spTree>
    <p:extLst>
      <p:ext uri="{BB962C8B-B14F-4D97-AF65-F5344CB8AC3E}">
        <p14:creationId xmlns:p14="http://schemas.microsoft.com/office/powerpoint/2010/main" val="15369735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Next actions</a:t>
            </a:r>
            <a:endParaRPr lang="en-GB" dirty="0">
              <a:latin typeface="+mj-lt"/>
            </a:endParaRPr>
          </a:p>
        </p:txBody>
      </p:sp>
      <p:sp>
        <p:nvSpPr>
          <p:cNvPr id="3" name="Content Placeholder 2"/>
          <p:cNvSpPr>
            <a:spLocks noGrp="1"/>
          </p:cNvSpPr>
          <p:nvPr>
            <p:ph idx="1"/>
          </p:nvPr>
        </p:nvSpPr>
        <p:spPr/>
        <p:txBody>
          <a:bodyPr/>
          <a:lstStyle/>
          <a:p>
            <a:r>
              <a:rPr lang="en-GB" dirty="0" smtClean="0">
                <a:latin typeface="+mj-lt"/>
              </a:rPr>
              <a:t>Minutes from the meeting</a:t>
            </a:r>
          </a:p>
          <a:p>
            <a:r>
              <a:rPr lang="en-GB" dirty="0" smtClean="0">
                <a:latin typeface="+mj-lt"/>
              </a:rPr>
              <a:t>Survey on priorities?</a:t>
            </a:r>
          </a:p>
          <a:p>
            <a:r>
              <a:rPr lang="en-GB" dirty="0" smtClean="0">
                <a:latin typeface="+mj-lt"/>
              </a:rPr>
              <a:t>Next call, when? Before the CA SMPG meeting 23-25 April?</a:t>
            </a:r>
          </a:p>
          <a:p>
            <a:r>
              <a:rPr lang="en-GB" dirty="0" smtClean="0">
                <a:latin typeface="+mj-lt"/>
              </a:rPr>
              <a:t>Anything else?</a:t>
            </a:r>
            <a:endParaRPr lang="en-GB" dirty="0">
              <a:latin typeface="+mj-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49</a:t>
            </a:fld>
            <a:endParaRPr lang="en-US" dirty="0"/>
          </a:p>
        </p:txBody>
      </p:sp>
    </p:spTree>
    <p:extLst>
      <p:ext uri="{BB962C8B-B14F-4D97-AF65-F5344CB8AC3E}">
        <p14:creationId xmlns:p14="http://schemas.microsoft.com/office/powerpoint/2010/main" val="2494558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Market Data Provider perspective</a:t>
            </a:r>
            <a:endParaRPr lang="en-GB" dirty="0">
              <a:latin typeface="+mj-lt"/>
            </a:endParaRP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5</a:t>
            </a:fld>
            <a:endParaRPr lang="en-US" dirty="0"/>
          </a:p>
        </p:txBody>
      </p:sp>
    </p:spTree>
    <p:extLst>
      <p:ext uri="{BB962C8B-B14F-4D97-AF65-F5344CB8AC3E}">
        <p14:creationId xmlns:p14="http://schemas.microsoft.com/office/powerpoint/2010/main" val="2243268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Closing</a:t>
            </a:r>
            <a:endParaRPr lang="en-GB" dirty="0">
              <a:latin typeface="+mj-lt"/>
            </a:endParaRPr>
          </a:p>
        </p:txBody>
      </p:sp>
      <p:sp>
        <p:nvSpPr>
          <p:cNvPr id="3" name="Content Placeholder 2"/>
          <p:cNvSpPr>
            <a:spLocks noGrp="1"/>
          </p:cNvSpPr>
          <p:nvPr>
            <p:ph idx="1"/>
          </p:nvPr>
        </p:nvSpPr>
        <p:spPr/>
        <p:txBody>
          <a:bodyPr/>
          <a:lstStyle/>
          <a:p>
            <a:endParaRPr lang="en-GB" dirty="0">
              <a:latin typeface="+mj-lt"/>
            </a:endParaRPr>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50</a:t>
            </a:fld>
            <a:endParaRPr lang="en-US" dirty="0"/>
          </a:p>
        </p:txBody>
      </p:sp>
    </p:spTree>
    <p:extLst>
      <p:ext uri="{BB962C8B-B14F-4D97-AF65-F5344CB8AC3E}">
        <p14:creationId xmlns:p14="http://schemas.microsoft.com/office/powerpoint/2010/main" val="2534908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Agenda</a:t>
            </a:r>
            <a:endParaRPr lang="en-GB" dirty="0">
              <a:latin typeface="+mj-lt"/>
            </a:endParaRPr>
          </a:p>
        </p:txBody>
      </p:sp>
      <p:sp>
        <p:nvSpPr>
          <p:cNvPr id="3" name="Content Placeholder 2"/>
          <p:cNvSpPr>
            <a:spLocks noGrp="1"/>
          </p:cNvSpPr>
          <p:nvPr>
            <p:ph idx="1"/>
          </p:nvPr>
        </p:nvSpPr>
        <p:spPr>
          <a:xfrm>
            <a:off x="685800" y="1981200"/>
            <a:ext cx="7772400" cy="4112096"/>
          </a:xfrm>
        </p:spPr>
        <p:txBody>
          <a:bodyPr/>
          <a:lstStyle/>
          <a:p>
            <a:pPr marL="0" indent="0">
              <a:buNone/>
            </a:pPr>
            <a:r>
              <a:rPr lang="en-GB" sz="1800" dirty="0" smtClean="0">
                <a:solidFill>
                  <a:srgbClr val="CCECFF"/>
                </a:solidFill>
                <a:latin typeface="Corbel" pitchFamily="34" charset="0"/>
              </a:rPr>
              <a:t>15:00 </a:t>
            </a:r>
            <a:r>
              <a:rPr lang="en-GB" sz="1800" dirty="0">
                <a:solidFill>
                  <a:srgbClr val="CCECFF"/>
                </a:solidFill>
                <a:latin typeface="Corbel" pitchFamily="34" charset="0"/>
              </a:rPr>
              <a:t>  </a:t>
            </a:r>
            <a:r>
              <a:rPr lang="en-GB" sz="1800" dirty="0" smtClean="0">
                <a:solidFill>
                  <a:srgbClr val="CCECFF"/>
                </a:solidFill>
                <a:latin typeface="Corbel" pitchFamily="34" charset="0"/>
              </a:rPr>
              <a:t>	Registration</a:t>
            </a:r>
            <a:endParaRPr lang="en-GB" sz="1800" dirty="0">
              <a:solidFill>
                <a:srgbClr val="CCECFF"/>
              </a:solidFill>
              <a:latin typeface="Corbel" pitchFamily="34" charset="0"/>
            </a:endParaRPr>
          </a:p>
          <a:p>
            <a:pPr marL="0" indent="0">
              <a:buNone/>
            </a:pPr>
            <a:r>
              <a:rPr lang="en-GB" sz="1800" dirty="0" smtClean="0">
                <a:solidFill>
                  <a:srgbClr val="CCECFF"/>
                </a:solidFill>
                <a:latin typeface="Corbel" pitchFamily="34" charset="0"/>
              </a:rPr>
              <a:t>15:15</a:t>
            </a:r>
            <a:r>
              <a:rPr lang="en-GB" sz="1800" dirty="0">
                <a:solidFill>
                  <a:srgbClr val="CCECFF"/>
                </a:solidFill>
                <a:latin typeface="Corbel" pitchFamily="34" charset="0"/>
              </a:rPr>
              <a:t>   </a:t>
            </a:r>
            <a:r>
              <a:rPr lang="en-GB" sz="1800" dirty="0" smtClean="0">
                <a:solidFill>
                  <a:srgbClr val="CCECFF"/>
                </a:solidFill>
                <a:latin typeface="Corbel" pitchFamily="34" charset="0"/>
              </a:rPr>
              <a:t>	Welcome </a:t>
            </a:r>
            <a:endParaRPr lang="en-GB" sz="1800" dirty="0">
              <a:solidFill>
                <a:srgbClr val="CCECFF"/>
              </a:solidFill>
              <a:latin typeface="Corbel" pitchFamily="34" charset="0"/>
            </a:endParaRPr>
          </a:p>
          <a:p>
            <a:pPr marL="0" indent="0">
              <a:buNone/>
            </a:pPr>
            <a:r>
              <a:rPr lang="en-GB" sz="1800" dirty="0">
                <a:solidFill>
                  <a:srgbClr val="CCECFF"/>
                </a:solidFill>
                <a:latin typeface="Corbel" pitchFamily="34" charset="0"/>
              </a:rPr>
              <a:t>              </a:t>
            </a:r>
            <a:r>
              <a:rPr lang="en-GB" sz="1800" dirty="0" smtClean="0">
                <a:solidFill>
                  <a:srgbClr val="CCECFF"/>
                </a:solidFill>
                <a:latin typeface="Corbel" pitchFamily="34" charset="0"/>
              </a:rPr>
              <a:t>	Background </a:t>
            </a:r>
            <a:r>
              <a:rPr lang="en-GB" sz="1800" dirty="0">
                <a:solidFill>
                  <a:srgbClr val="CCECFF"/>
                </a:solidFill>
                <a:latin typeface="Corbel" pitchFamily="34" charset="0"/>
              </a:rPr>
              <a:t>for the group, proposed framework, relation </a:t>
            </a:r>
            <a:r>
              <a:rPr lang="en-GB" sz="1800" dirty="0" smtClean="0">
                <a:solidFill>
                  <a:srgbClr val="CCECFF"/>
                </a:solidFill>
                <a:latin typeface="Corbel" pitchFamily="34" charset="0"/>
              </a:rPr>
              <a:t>		with </a:t>
            </a:r>
            <a:r>
              <a:rPr lang="en-GB" sz="1800" dirty="0">
                <a:solidFill>
                  <a:srgbClr val="CCECFF"/>
                </a:solidFill>
                <a:latin typeface="Corbel" pitchFamily="34" charset="0"/>
              </a:rPr>
              <a:t>existing APAC RMPG, SMPG and NMPGs </a:t>
            </a:r>
            <a:r>
              <a:rPr lang="en-GB" sz="1800" dirty="0" smtClean="0">
                <a:solidFill>
                  <a:srgbClr val="CCECFF"/>
                </a:solidFill>
                <a:latin typeface="Corbel" pitchFamily="34" charset="0"/>
              </a:rPr>
              <a:t>	</a:t>
            </a:r>
            <a:r>
              <a:rPr lang="en-GB" sz="1800" dirty="0">
                <a:solidFill>
                  <a:srgbClr val="CCECFF"/>
                </a:solidFill>
                <a:latin typeface="Corbel" pitchFamily="34" charset="0"/>
              </a:rPr>
              <a:t>	</a:t>
            </a:r>
            <a:endParaRPr lang="en-GB" sz="1800" dirty="0" smtClean="0">
              <a:solidFill>
                <a:srgbClr val="CCECFF"/>
              </a:solidFill>
              <a:latin typeface="Corbel" pitchFamily="34" charset="0"/>
            </a:endParaRPr>
          </a:p>
          <a:p>
            <a:pPr marL="0" indent="0">
              <a:buNone/>
            </a:pPr>
            <a:r>
              <a:rPr lang="en-GB" sz="1800" dirty="0">
                <a:solidFill>
                  <a:srgbClr val="CCECFF"/>
                </a:solidFill>
                <a:latin typeface="Corbel" pitchFamily="34" charset="0"/>
              </a:rPr>
              <a:t>	</a:t>
            </a:r>
            <a:r>
              <a:rPr lang="en-GB" sz="1800" dirty="0" smtClean="0">
                <a:solidFill>
                  <a:srgbClr val="CCECFF"/>
                </a:solidFill>
                <a:latin typeface="Corbel" pitchFamily="34" charset="0"/>
              </a:rPr>
              <a:t>Market </a:t>
            </a:r>
            <a:r>
              <a:rPr lang="en-GB" sz="1800" dirty="0">
                <a:solidFill>
                  <a:srgbClr val="CCECFF"/>
                </a:solidFill>
                <a:latin typeface="Corbel" pitchFamily="34" charset="0"/>
              </a:rPr>
              <a:t>Data </a:t>
            </a:r>
            <a:r>
              <a:rPr lang="en-GB" sz="1800" dirty="0" smtClean="0">
                <a:solidFill>
                  <a:srgbClr val="CCECFF"/>
                </a:solidFill>
                <a:latin typeface="Corbel" pitchFamily="34" charset="0"/>
              </a:rPr>
              <a:t>perspective</a:t>
            </a:r>
            <a:endParaRPr lang="en-GB" sz="1800" dirty="0">
              <a:solidFill>
                <a:srgbClr val="CCECFF"/>
              </a:solidFill>
              <a:latin typeface="Corbel" pitchFamily="34" charset="0"/>
            </a:endParaRPr>
          </a:p>
          <a:p>
            <a:pPr marL="0" indent="0">
              <a:buNone/>
            </a:pPr>
            <a:r>
              <a:rPr lang="en-GB" sz="1800" dirty="0">
                <a:solidFill>
                  <a:srgbClr val="CCECFF"/>
                </a:solidFill>
                <a:latin typeface="Corbel" pitchFamily="34" charset="0"/>
              </a:rPr>
              <a:t>              </a:t>
            </a:r>
            <a:r>
              <a:rPr lang="en-GB" sz="1800" dirty="0" smtClean="0">
                <a:solidFill>
                  <a:srgbClr val="CCECFF"/>
                </a:solidFill>
                <a:latin typeface="Corbel" pitchFamily="34" charset="0"/>
              </a:rPr>
              <a:t>	</a:t>
            </a:r>
            <a:r>
              <a:rPr lang="en-US" sz="1800" dirty="0" smtClean="0">
                <a:solidFill>
                  <a:srgbClr val="CCECFF"/>
                </a:solidFill>
                <a:latin typeface="Corbel" pitchFamily="34" charset="0"/>
              </a:rPr>
              <a:t>Agreement on proposed structure and high level scope</a:t>
            </a:r>
            <a:endParaRPr lang="en-GB" sz="1800" dirty="0">
              <a:solidFill>
                <a:srgbClr val="CCECFF"/>
              </a:solidFill>
              <a:latin typeface="Corbel" pitchFamily="34" charset="0"/>
            </a:endParaRPr>
          </a:p>
          <a:p>
            <a:pPr marL="0" indent="0">
              <a:buNone/>
            </a:pPr>
            <a:r>
              <a:rPr lang="en-GB" sz="1800" dirty="0" smtClean="0">
                <a:solidFill>
                  <a:srgbClr val="CCECFF"/>
                </a:solidFill>
                <a:latin typeface="Corbel" pitchFamily="34" charset="0"/>
              </a:rPr>
              <a:t>15:45 </a:t>
            </a:r>
            <a:r>
              <a:rPr lang="en-GB" sz="1800" dirty="0">
                <a:solidFill>
                  <a:srgbClr val="CCECFF"/>
                </a:solidFill>
                <a:latin typeface="Corbel" pitchFamily="34" charset="0"/>
              </a:rPr>
              <a:t>   </a:t>
            </a:r>
            <a:r>
              <a:rPr lang="en-GB" sz="1800" dirty="0" smtClean="0">
                <a:solidFill>
                  <a:srgbClr val="CCECFF"/>
                </a:solidFill>
                <a:latin typeface="Corbel" pitchFamily="34" charset="0"/>
              </a:rPr>
              <a:t>	Update </a:t>
            </a:r>
            <a:r>
              <a:rPr lang="en-GB" sz="1800" dirty="0">
                <a:solidFill>
                  <a:srgbClr val="CCECFF"/>
                </a:solidFill>
                <a:latin typeface="Corbel" pitchFamily="34" charset="0"/>
              </a:rPr>
              <a:t>on Global CA Activities  </a:t>
            </a:r>
          </a:p>
          <a:p>
            <a:pPr marL="0" indent="0">
              <a:buNone/>
            </a:pPr>
            <a:r>
              <a:rPr lang="en-GB" sz="1800" dirty="0" smtClean="0">
                <a:solidFill>
                  <a:srgbClr val="CCECFF"/>
                </a:solidFill>
                <a:latin typeface="Corbel" pitchFamily="34" charset="0"/>
              </a:rPr>
              <a:t>16:00</a:t>
            </a:r>
            <a:r>
              <a:rPr lang="en-GB" sz="1800" dirty="0">
                <a:solidFill>
                  <a:srgbClr val="CCECFF"/>
                </a:solidFill>
                <a:latin typeface="Corbel" pitchFamily="34" charset="0"/>
              </a:rPr>
              <a:t>    </a:t>
            </a:r>
            <a:r>
              <a:rPr lang="en-GB" sz="1800" dirty="0" smtClean="0">
                <a:solidFill>
                  <a:srgbClr val="CCECFF"/>
                </a:solidFill>
                <a:latin typeface="Corbel" pitchFamily="34" charset="0"/>
              </a:rPr>
              <a:t>	Break</a:t>
            </a:r>
            <a:endParaRPr lang="en-GB" sz="1800" dirty="0">
              <a:solidFill>
                <a:srgbClr val="CCECFF"/>
              </a:solidFill>
              <a:latin typeface="Corbel" pitchFamily="34" charset="0"/>
            </a:endParaRPr>
          </a:p>
          <a:p>
            <a:pPr marL="0" indent="0">
              <a:buNone/>
            </a:pPr>
            <a:r>
              <a:rPr lang="en-GB" sz="1800" dirty="0" smtClean="0">
                <a:solidFill>
                  <a:srgbClr val="CCECFF"/>
                </a:solidFill>
                <a:latin typeface="Corbel" pitchFamily="34" charset="0"/>
              </a:rPr>
              <a:t>16:15</a:t>
            </a:r>
            <a:r>
              <a:rPr lang="en-GB" sz="1800" dirty="0">
                <a:solidFill>
                  <a:srgbClr val="CCECFF"/>
                </a:solidFill>
                <a:latin typeface="Corbel" pitchFamily="34" charset="0"/>
              </a:rPr>
              <a:t>   </a:t>
            </a:r>
            <a:r>
              <a:rPr lang="en-GB" sz="1800" dirty="0" smtClean="0">
                <a:solidFill>
                  <a:srgbClr val="CCECFF"/>
                </a:solidFill>
                <a:latin typeface="Corbel" pitchFamily="34" charset="0"/>
              </a:rPr>
              <a:t>	Update </a:t>
            </a:r>
            <a:r>
              <a:rPr lang="en-GB" sz="1800" dirty="0">
                <a:solidFill>
                  <a:srgbClr val="CCECFF"/>
                </a:solidFill>
                <a:latin typeface="Corbel" pitchFamily="34" charset="0"/>
              </a:rPr>
              <a:t>on CA Standards and/or Market Practice work in each </a:t>
            </a:r>
            <a:r>
              <a:rPr lang="en-GB" sz="1800" dirty="0" smtClean="0">
                <a:solidFill>
                  <a:srgbClr val="CCECFF"/>
                </a:solidFill>
                <a:latin typeface="Corbel" pitchFamily="34" charset="0"/>
              </a:rPr>
              <a:t>		APAC </a:t>
            </a:r>
            <a:r>
              <a:rPr lang="en-GB" sz="1800" dirty="0">
                <a:solidFill>
                  <a:srgbClr val="CCECFF"/>
                </a:solidFill>
                <a:latin typeface="Corbel" pitchFamily="34" charset="0"/>
              </a:rPr>
              <a:t>Country </a:t>
            </a:r>
            <a:endParaRPr lang="en-GB" sz="1800" dirty="0" smtClean="0">
              <a:solidFill>
                <a:srgbClr val="CCECFF"/>
              </a:solidFill>
              <a:latin typeface="Corbel" pitchFamily="34" charset="0"/>
            </a:endParaRPr>
          </a:p>
          <a:p>
            <a:pPr marL="0" indent="0">
              <a:buNone/>
            </a:pPr>
            <a:r>
              <a:rPr lang="en-GB" sz="1800" dirty="0" smtClean="0">
                <a:solidFill>
                  <a:srgbClr val="CCECFF"/>
                </a:solidFill>
                <a:latin typeface="Corbel" pitchFamily="34" charset="0"/>
              </a:rPr>
              <a:t>16:45 </a:t>
            </a:r>
            <a:r>
              <a:rPr lang="en-GB" sz="1800" dirty="0">
                <a:solidFill>
                  <a:srgbClr val="CCECFF"/>
                </a:solidFill>
                <a:latin typeface="Corbel" pitchFamily="34" charset="0"/>
              </a:rPr>
              <a:t>   </a:t>
            </a:r>
            <a:r>
              <a:rPr lang="en-GB" sz="1800" dirty="0" smtClean="0">
                <a:solidFill>
                  <a:srgbClr val="CCECFF"/>
                </a:solidFill>
                <a:latin typeface="Corbel" pitchFamily="34" charset="0"/>
              </a:rPr>
              <a:t>	ASWG </a:t>
            </a:r>
            <a:r>
              <a:rPr lang="en-GB" sz="1800" dirty="0">
                <a:solidFill>
                  <a:srgbClr val="CCECFF"/>
                </a:solidFill>
                <a:latin typeface="Corbel" pitchFamily="34" charset="0"/>
              </a:rPr>
              <a:t>work review, what can be </a:t>
            </a:r>
            <a:r>
              <a:rPr lang="en-GB" sz="1800" dirty="0" smtClean="0">
                <a:solidFill>
                  <a:srgbClr val="CCECFF"/>
                </a:solidFill>
                <a:latin typeface="Corbel" pitchFamily="34" charset="0"/>
              </a:rPr>
              <a:t>reused</a:t>
            </a:r>
          </a:p>
          <a:p>
            <a:pPr marL="0" indent="0">
              <a:buNone/>
            </a:pPr>
            <a:r>
              <a:rPr lang="en-GB" sz="1800" dirty="0" smtClean="0">
                <a:solidFill>
                  <a:srgbClr val="CCECFF"/>
                </a:solidFill>
                <a:latin typeface="Corbel" pitchFamily="34" charset="0"/>
              </a:rPr>
              <a:t>17:15</a:t>
            </a:r>
            <a:r>
              <a:rPr lang="en-GB" sz="1800" dirty="0">
                <a:solidFill>
                  <a:srgbClr val="CCECFF"/>
                </a:solidFill>
                <a:latin typeface="Corbel" pitchFamily="34" charset="0"/>
              </a:rPr>
              <a:t>    </a:t>
            </a:r>
            <a:r>
              <a:rPr lang="en-GB" sz="1800" dirty="0" smtClean="0">
                <a:solidFill>
                  <a:srgbClr val="CCECFF"/>
                </a:solidFill>
                <a:latin typeface="Corbel" pitchFamily="34" charset="0"/>
              </a:rPr>
              <a:t>	Next </a:t>
            </a:r>
            <a:r>
              <a:rPr lang="en-GB" sz="1800" dirty="0">
                <a:solidFill>
                  <a:srgbClr val="CCECFF"/>
                </a:solidFill>
                <a:latin typeface="Corbel" pitchFamily="34" charset="0"/>
              </a:rPr>
              <a:t>action and closing.</a:t>
            </a:r>
          </a:p>
          <a:p>
            <a:pPr marL="0" indent="0">
              <a:buNone/>
            </a:pPr>
            <a:r>
              <a:rPr lang="en-GB" sz="1800" dirty="0" smtClean="0">
                <a:solidFill>
                  <a:srgbClr val="FFC000"/>
                </a:solidFill>
                <a:latin typeface="Corbel" pitchFamily="34" charset="0"/>
              </a:rPr>
              <a:t>17:30	Drinks</a:t>
            </a:r>
            <a:endParaRPr lang="en-GB" sz="1800" dirty="0">
              <a:solidFill>
                <a:srgbClr val="FFC000"/>
              </a:solidFill>
              <a:latin typeface="Corbel" pitchFamily="34" charset="0"/>
            </a:endParaRPr>
          </a:p>
          <a:p>
            <a:endParaRPr lang="en-GB" sz="1800" dirty="0"/>
          </a:p>
        </p:txBody>
      </p:sp>
      <p:sp>
        <p:nvSpPr>
          <p:cNvPr id="4" name="Slide Number Placeholder 3"/>
          <p:cNvSpPr>
            <a:spLocks noGrp="1"/>
          </p:cNvSpPr>
          <p:nvPr>
            <p:ph type="sldNum" sz="quarter" idx="12"/>
          </p:nvPr>
        </p:nvSpPr>
        <p:spPr/>
        <p:txBody>
          <a:bodyPr/>
          <a:lstStyle/>
          <a:p>
            <a:pPr>
              <a:defRPr/>
            </a:pPr>
            <a:fld id="{F5E4841D-2E4F-4A07-AB5C-959BDCE89CF6}" type="slidenum">
              <a:rPr lang="en-US" smtClean="0"/>
              <a:pPr>
                <a:defRPr/>
              </a:pPr>
              <a:t>51</a:t>
            </a:fld>
            <a:endParaRPr lang="en-US" dirty="0"/>
          </a:p>
        </p:txBody>
      </p:sp>
    </p:spTree>
    <p:extLst>
      <p:ext uri="{BB962C8B-B14F-4D97-AF65-F5344CB8AC3E}">
        <p14:creationId xmlns:p14="http://schemas.microsoft.com/office/powerpoint/2010/main" val="153697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0"/>
          <p:cNvSpPr>
            <a:spLocks noGrp="1"/>
          </p:cNvSpPr>
          <p:nvPr>
            <p:ph type="ctrTitle"/>
          </p:nvPr>
        </p:nvSpPr>
        <p:spPr>
          <a:xfrm>
            <a:off x="539750" y="1576388"/>
            <a:ext cx="6718300" cy="1528762"/>
          </a:xfrm>
        </p:spPr>
        <p:txBody>
          <a:bodyPr/>
          <a:lstStyle/>
          <a:p>
            <a:pPr eaLnBrk="1" hangingPunct="1"/>
            <a:r>
              <a:rPr lang="en-US" sz="3200" smtClean="0">
                <a:solidFill>
                  <a:schemeClr val="bg1"/>
                </a:solidFill>
              </a:rPr>
              <a:t>Through the eyes of market data vendors…</a:t>
            </a:r>
            <a:endParaRPr lang="en-GB" smtClean="0">
              <a:solidFill>
                <a:schemeClr val="bg1"/>
              </a:solidFill>
            </a:endParaRPr>
          </a:p>
        </p:txBody>
      </p:sp>
      <p:sp>
        <p:nvSpPr>
          <p:cNvPr id="11267" name="Subtitle 9"/>
          <p:cNvSpPr>
            <a:spLocks noGrp="1"/>
          </p:cNvSpPr>
          <p:nvPr>
            <p:ph type="subTitle" idx="1"/>
          </p:nvPr>
        </p:nvSpPr>
        <p:spPr>
          <a:xfrm>
            <a:off x="539750" y="5021263"/>
            <a:ext cx="4910138" cy="1157287"/>
          </a:xfrm>
        </p:spPr>
        <p:txBody>
          <a:bodyPr/>
          <a:lstStyle/>
          <a:p>
            <a:pPr eaLnBrk="1" hangingPunct="1"/>
            <a:r>
              <a:rPr lang="en-GB" smtClean="0"/>
              <a:t>Madalene Soon – APAC Reference Data Business Manager</a:t>
            </a:r>
          </a:p>
          <a:p>
            <a:pPr eaLnBrk="1" hangingPunct="1"/>
            <a:r>
              <a:rPr lang="en-GB" smtClean="0"/>
              <a:t>25 February 2013</a:t>
            </a:r>
          </a:p>
        </p:txBody>
      </p:sp>
    </p:spTree>
    <p:extLst>
      <p:ext uri="{BB962C8B-B14F-4D97-AF65-F5344CB8AC3E}">
        <p14:creationId xmlns:p14="http://schemas.microsoft.com/office/powerpoint/2010/main" val="1237122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The role of market data vendors</a:t>
            </a:r>
            <a:endParaRPr lang="en-SG" smtClean="0"/>
          </a:p>
        </p:txBody>
      </p:sp>
      <p:sp>
        <p:nvSpPr>
          <p:cNvPr id="3" name="Content Placeholder 2"/>
          <p:cNvSpPr>
            <a:spLocks noGrp="1"/>
          </p:cNvSpPr>
          <p:nvPr>
            <p:ph idx="1"/>
          </p:nvPr>
        </p:nvSpPr>
        <p:spPr/>
        <p:txBody>
          <a:bodyPr/>
          <a:lstStyle/>
          <a:p>
            <a:pPr marL="228600" indent="-228600" eaLnBrk="1" hangingPunct="1">
              <a:buClr>
                <a:srgbClr val="E33631"/>
              </a:buClr>
              <a:buFont typeface="Arial" charset="0"/>
              <a:buChar char="■"/>
            </a:pPr>
            <a:r>
              <a:rPr lang="en-US" sz="2000" smtClean="0"/>
              <a:t>Content</a:t>
            </a:r>
          </a:p>
          <a:p>
            <a:pPr marL="228600" indent="-228600" eaLnBrk="1" hangingPunct="1">
              <a:buClr>
                <a:srgbClr val="E33631"/>
              </a:buClr>
              <a:buFont typeface="Arial" charset="0"/>
              <a:buChar char="■"/>
            </a:pPr>
            <a:endParaRPr lang="en-US" sz="2000" smtClean="0"/>
          </a:p>
          <a:p>
            <a:pPr marL="228600" indent="-228600" eaLnBrk="1" hangingPunct="1">
              <a:buClr>
                <a:srgbClr val="E33631"/>
              </a:buClr>
              <a:buFont typeface="Arial" charset="0"/>
              <a:buChar char="■"/>
            </a:pPr>
            <a:endParaRPr lang="en-US" sz="2000" smtClean="0"/>
          </a:p>
          <a:p>
            <a:pPr marL="228600" indent="-228600" eaLnBrk="1" hangingPunct="1">
              <a:buClr>
                <a:srgbClr val="E33631"/>
              </a:buClr>
              <a:buFont typeface="Arial" charset="0"/>
              <a:buChar char="■"/>
            </a:pPr>
            <a:r>
              <a:rPr lang="en-US" sz="2000" smtClean="0"/>
              <a:t>Format</a:t>
            </a:r>
          </a:p>
          <a:p>
            <a:pPr marL="228600" indent="-228600" eaLnBrk="1" hangingPunct="1">
              <a:buClr>
                <a:srgbClr val="E33631"/>
              </a:buClr>
              <a:buFont typeface="Arial" charset="0"/>
              <a:buChar char="■"/>
            </a:pPr>
            <a:endParaRPr lang="en-US" sz="2000" smtClean="0"/>
          </a:p>
          <a:p>
            <a:pPr marL="228600" indent="-228600" eaLnBrk="1" hangingPunct="1">
              <a:buClr>
                <a:srgbClr val="E33631"/>
              </a:buClr>
              <a:buFont typeface="Arial" charset="0"/>
              <a:buNone/>
            </a:pPr>
            <a:endParaRPr lang="en-US" sz="2000" smtClean="0"/>
          </a:p>
          <a:p>
            <a:pPr marL="228600" indent="-228600" eaLnBrk="1" hangingPunct="1">
              <a:buClr>
                <a:srgbClr val="E33631"/>
              </a:buClr>
              <a:buFont typeface="Arial" charset="0"/>
              <a:buChar char="■"/>
            </a:pPr>
            <a:r>
              <a:rPr lang="en-US" sz="2000" smtClean="0"/>
              <a:t>Delivery</a:t>
            </a:r>
          </a:p>
          <a:p>
            <a:pPr marL="228600" indent="-228600" eaLnBrk="1" hangingPunct="1">
              <a:buClr>
                <a:srgbClr val="E33631"/>
              </a:buClr>
              <a:buFont typeface="Arial" charset="0"/>
              <a:buNone/>
            </a:pPr>
            <a:endParaRPr lang="en-US" sz="2000" smtClean="0"/>
          </a:p>
          <a:p>
            <a:pPr marL="228600" indent="-228600" eaLnBrk="1" hangingPunct="1">
              <a:buClr>
                <a:srgbClr val="E33631"/>
              </a:buClr>
              <a:buFont typeface="Arial" charset="0"/>
              <a:buNone/>
            </a:pPr>
            <a:endParaRPr lang="en-US" sz="2000" smtClean="0"/>
          </a:p>
          <a:p>
            <a:pPr marL="228600" indent="-228600" eaLnBrk="1" hangingPunct="1">
              <a:buClr>
                <a:srgbClr val="E33631"/>
              </a:buClr>
              <a:buFont typeface="Arial" charset="0"/>
              <a:buChar char="■"/>
            </a:pPr>
            <a:r>
              <a:rPr lang="en-US" sz="2000" smtClean="0"/>
              <a:t>Customer Service</a:t>
            </a:r>
          </a:p>
          <a:p>
            <a:pPr marL="228600" indent="-228600" eaLnBrk="1" hangingPunct="1">
              <a:buClr>
                <a:srgbClr val="E33631"/>
              </a:buClr>
              <a:buFont typeface="Arial" charset="0"/>
              <a:buNone/>
            </a:pPr>
            <a:endParaRPr lang="en-SG" sz="2000" smtClean="0"/>
          </a:p>
        </p:txBody>
      </p:sp>
      <p:sp>
        <p:nvSpPr>
          <p:cNvPr id="12292" name="Slide Number Placeholder 3"/>
          <p:cNvSpPr>
            <a:spLocks noGrp="1"/>
          </p:cNvSpPr>
          <p:nvPr>
            <p:ph type="sldNum" sz="quarter" idx="10"/>
          </p:nvPr>
        </p:nvSpPr>
        <p:spPr>
          <a:xfrm>
            <a:off x="280988" y="6621463"/>
            <a:ext cx="411162" cy="198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D36025-0529-4FDA-BD7B-F520A4A5B13E}" type="slidenum">
              <a:rPr lang="en-GB">
                <a:solidFill>
                  <a:srgbClr val="889CC5"/>
                </a:solidFill>
              </a:rPr>
              <a:pPr eaLnBrk="1" hangingPunct="1"/>
              <a:t>7</a:t>
            </a:fld>
            <a:endParaRPr lang="en-GB">
              <a:solidFill>
                <a:srgbClr val="889CC5"/>
              </a:solidFill>
            </a:endParaRPr>
          </a:p>
        </p:txBody>
      </p:sp>
      <p:pic>
        <p:nvPicPr>
          <p:cNvPr id="12293" name="Picture 9" descr="http://www.businessnewsdaily.com/images/i/1154/iFF/happy-employee.jpg?13234730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951288"/>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 descr="data clou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7388" y="1225550"/>
            <a:ext cx="3348037"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965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228600" indent="-228600" eaLnBrk="1" hangingPunct="1">
              <a:buClr>
                <a:srgbClr val="E33631"/>
              </a:buClr>
              <a:buFont typeface="Arial" charset="0"/>
              <a:buChar char="■"/>
            </a:pPr>
            <a:r>
              <a:rPr lang="pt-BR" smtClean="0"/>
              <a:t>Sophistication</a:t>
            </a:r>
          </a:p>
          <a:p>
            <a:pPr lvl="1" eaLnBrk="1" hangingPunct="1">
              <a:lnSpc>
                <a:spcPct val="100000"/>
              </a:lnSpc>
              <a:spcBef>
                <a:spcPct val="0"/>
              </a:spcBef>
            </a:pPr>
            <a:r>
              <a:rPr lang="pt-BR" smtClean="0"/>
              <a:t>Developed vs emerging markets</a:t>
            </a:r>
          </a:p>
          <a:p>
            <a:pPr lvl="1" eaLnBrk="1" hangingPunct="1">
              <a:lnSpc>
                <a:spcPct val="100000"/>
              </a:lnSpc>
              <a:spcBef>
                <a:spcPct val="0"/>
              </a:spcBef>
              <a:buFont typeface="Wingdings" pitchFamily="2" charset="2"/>
              <a:buNone/>
            </a:pPr>
            <a:endParaRPr lang="pt-BR" sz="1800" smtClean="0"/>
          </a:p>
          <a:p>
            <a:pPr lvl="1" eaLnBrk="1" hangingPunct="1">
              <a:lnSpc>
                <a:spcPct val="100000"/>
              </a:lnSpc>
              <a:spcBef>
                <a:spcPct val="0"/>
              </a:spcBef>
              <a:buFont typeface="Wingdings" pitchFamily="2" charset="2"/>
              <a:buNone/>
            </a:pPr>
            <a:endParaRPr lang="pt-BR" sz="1800" smtClean="0"/>
          </a:p>
          <a:p>
            <a:pPr marL="228600" indent="-228600" eaLnBrk="1" hangingPunct="1">
              <a:lnSpc>
                <a:spcPct val="100000"/>
              </a:lnSpc>
              <a:spcBef>
                <a:spcPct val="0"/>
              </a:spcBef>
              <a:buClr>
                <a:srgbClr val="E33631"/>
              </a:buClr>
              <a:buFont typeface="Arial" charset="0"/>
              <a:buChar char="■"/>
            </a:pPr>
            <a:r>
              <a:rPr lang="pt-BR" smtClean="0"/>
              <a:t>Readiness</a:t>
            </a:r>
          </a:p>
          <a:p>
            <a:pPr lvl="1" eaLnBrk="1" hangingPunct="1">
              <a:lnSpc>
                <a:spcPct val="100000"/>
              </a:lnSpc>
              <a:spcBef>
                <a:spcPct val="0"/>
              </a:spcBef>
            </a:pPr>
            <a:r>
              <a:rPr lang="pt-BR" smtClean="0"/>
              <a:t>Electronic vs manual</a:t>
            </a:r>
          </a:p>
          <a:p>
            <a:pPr lvl="1" eaLnBrk="1" hangingPunct="1">
              <a:lnSpc>
                <a:spcPct val="100000"/>
              </a:lnSpc>
              <a:spcBef>
                <a:spcPct val="0"/>
              </a:spcBef>
              <a:buFont typeface="Wingdings" pitchFamily="2" charset="2"/>
              <a:buNone/>
            </a:pPr>
            <a:endParaRPr lang="pt-BR" sz="1800" smtClean="0"/>
          </a:p>
          <a:p>
            <a:pPr lvl="1" eaLnBrk="1" hangingPunct="1">
              <a:lnSpc>
                <a:spcPct val="100000"/>
              </a:lnSpc>
              <a:spcBef>
                <a:spcPct val="0"/>
              </a:spcBef>
              <a:buFont typeface="Wingdings" pitchFamily="2" charset="2"/>
              <a:buNone/>
            </a:pPr>
            <a:endParaRPr lang="pt-BR" sz="1800" smtClean="0"/>
          </a:p>
          <a:p>
            <a:pPr marL="228600" indent="-228600" eaLnBrk="1" hangingPunct="1">
              <a:lnSpc>
                <a:spcPct val="100000"/>
              </a:lnSpc>
              <a:spcBef>
                <a:spcPct val="0"/>
              </a:spcBef>
              <a:buClr>
                <a:srgbClr val="E33631"/>
              </a:buClr>
              <a:buFont typeface="Arial" charset="0"/>
              <a:buChar char="■"/>
            </a:pPr>
            <a:r>
              <a:rPr lang="pt-BR" smtClean="0"/>
              <a:t>Timeliness</a:t>
            </a:r>
          </a:p>
          <a:p>
            <a:pPr lvl="1" eaLnBrk="1" hangingPunct="1">
              <a:lnSpc>
                <a:spcPct val="100000"/>
              </a:lnSpc>
              <a:spcBef>
                <a:spcPct val="0"/>
              </a:spcBef>
            </a:pPr>
            <a:r>
              <a:rPr lang="en-GB" smtClean="0"/>
              <a:t>Once a day vs real-time</a:t>
            </a:r>
          </a:p>
          <a:p>
            <a:pPr lvl="1" eaLnBrk="1" hangingPunct="1">
              <a:lnSpc>
                <a:spcPct val="100000"/>
              </a:lnSpc>
              <a:spcBef>
                <a:spcPct val="0"/>
              </a:spcBef>
              <a:buFont typeface="Wingdings" pitchFamily="2" charset="2"/>
              <a:buNone/>
            </a:pPr>
            <a:endParaRPr lang="pt-BR" sz="1800" smtClean="0"/>
          </a:p>
          <a:p>
            <a:pPr lvl="1" eaLnBrk="1" hangingPunct="1">
              <a:lnSpc>
                <a:spcPct val="100000"/>
              </a:lnSpc>
              <a:spcBef>
                <a:spcPct val="0"/>
              </a:spcBef>
              <a:buFont typeface="Wingdings" pitchFamily="2" charset="2"/>
              <a:buNone/>
            </a:pPr>
            <a:endParaRPr lang="pt-BR" sz="1800" smtClean="0"/>
          </a:p>
          <a:p>
            <a:pPr marL="228600" indent="-228600" eaLnBrk="1" hangingPunct="1">
              <a:lnSpc>
                <a:spcPct val="100000"/>
              </a:lnSpc>
              <a:spcBef>
                <a:spcPct val="0"/>
              </a:spcBef>
              <a:buClr>
                <a:srgbClr val="E33631"/>
              </a:buClr>
              <a:buFont typeface="Arial" charset="0"/>
              <a:buChar char="■"/>
            </a:pPr>
            <a:r>
              <a:rPr lang="pt-BR" smtClean="0"/>
              <a:t>Language</a:t>
            </a:r>
          </a:p>
          <a:p>
            <a:pPr lvl="1" eaLnBrk="1" hangingPunct="1">
              <a:lnSpc>
                <a:spcPct val="100000"/>
              </a:lnSpc>
              <a:spcBef>
                <a:spcPct val="0"/>
              </a:spcBef>
            </a:pPr>
            <a:r>
              <a:rPr lang="en-GB" smtClean="0"/>
              <a:t>English vs native</a:t>
            </a:r>
          </a:p>
          <a:p>
            <a:pPr lvl="1" eaLnBrk="1" hangingPunct="1">
              <a:lnSpc>
                <a:spcPct val="100000"/>
              </a:lnSpc>
              <a:spcBef>
                <a:spcPct val="0"/>
              </a:spcBef>
              <a:buFont typeface="Wingdings" pitchFamily="2" charset="2"/>
              <a:buNone/>
            </a:pPr>
            <a:endParaRPr lang="en-GB" sz="1800" smtClean="0"/>
          </a:p>
          <a:p>
            <a:pPr lvl="1" eaLnBrk="1" hangingPunct="1">
              <a:lnSpc>
                <a:spcPct val="100000"/>
              </a:lnSpc>
              <a:spcBef>
                <a:spcPct val="0"/>
              </a:spcBef>
              <a:buFont typeface="Wingdings" pitchFamily="2" charset="2"/>
              <a:buNone/>
            </a:pPr>
            <a:endParaRPr lang="en-GB" sz="1800" smtClean="0"/>
          </a:p>
          <a:p>
            <a:pPr marL="228600" indent="-228600" eaLnBrk="1" hangingPunct="1">
              <a:lnSpc>
                <a:spcPct val="100000"/>
              </a:lnSpc>
              <a:spcBef>
                <a:spcPct val="0"/>
              </a:spcBef>
              <a:buClr>
                <a:srgbClr val="E33631"/>
              </a:buClr>
              <a:buFont typeface="Arial" charset="0"/>
              <a:buChar char="■"/>
            </a:pPr>
            <a:r>
              <a:rPr lang="en-GB" smtClean="0"/>
              <a:t>Complexity</a:t>
            </a:r>
          </a:p>
          <a:p>
            <a:pPr lvl="1" eaLnBrk="1" hangingPunct="1">
              <a:lnSpc>
                <a:spcPct val="100000"/>
              </a:lnSpc>
              <a:spcBef>
                <a:spcPct val="0"/>
              </a:spcBef>
            </a:pPr>
            <a:r>
              <a:rPr lang="en-GB" smtClean="0"/>
              <a:t>Standards vs local market practices</a:t>
            </a:r>
            <a:endParaRPr lang="en-SG" sz="1400" smtClean="0"/>
          </a:p>
        </p:txBody>
      </p:sp>
      <p:pic>
        <p:nvPicPr>
          <p:cNvPr id="13315" name="Picture 10" descr="http://www.optify.net/wp-content/uploads/2011/02/realti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075" y="2695575"/>
            <a:ext cx="21939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http://www.beasocialnetworker.com/wp-content/uploads/2012/06/Day-One-Social-Media.jpg"/>
          <p:cNvPicPr>
            <a:picLocks noChangeAspect="1" noChangeArrowheads="1"/>
          </p:cNvPicPr>
          <p:nvPr/>
        </p:nvPicPr>
        <p:blipFill>
          <a:blip r:embed="rId4">
            <a:extLst>
              <a:ext uri="{28A0092B-C50C-407E-A947-70E740481C1C}">
                <a14:useLocalDpi xmlns:a14="http://schemas.microsoft.com/office/drawing/2010/main" val="0"/>
              </a:ext>
            </a:extLst>
          </a:blip>
          <a:srcRect l="17506" t="12766" r="12878" b="15746"/>
          <a:stretch>
            <a:fillRect/>
          </a:stretch>
        </p:blipFill>
        <p:spPr bwMode="auto">
          <a:xfrm>
            <a:off x="5372100" y="2667000"/>
            <a:ext cx="16605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itle 1"/>
          <p:cNvSpPr>
            <a:spLocks noGrp="1"/>
          </p:cNvSpPr>
          <p:nvPr>
            <p:ph type="title"/>
          </p:nvPr>
        </p:nvSpPr>
        <p:spPr/>
        <p:txBody>
          <a:bodyPr/>
          <a:lstStyle/>
          <a:p>
            <a:pPr eaLnBrk="1" hangingPunct="1"/>
            <a:r>
              <a:rPr lang="en-US" smtClean="0"/>
              <a:t>Asia Pacific CA landscape</a:t>
            </a:r>
            <a:endParaRPr lang="en-SG" smtClean="0"/>
          </a:p>
        </p:txBody>
      </p:sp>
      <p:sp>
        <p:nvSpPr>
          <p:cNvPr id="13318" name="Slide Number Placeholder 3"/>
          <p:cNvSpPr>
            <a:spLocks noGrp="1"/>
          </p:cNvSpPr>
          <p:nvPr>
            <p:ph type="sldNum" sz="quarter" idx="10"/>
          </p:nvPr>
        </p:nvSpPr>
        <p:spPr>
          <a:xfrm>
            <a:off x="280988" y="6621463"/>
            <a:ext cx="411162" cy="198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B47B24-31E4-4C3C-9AFE-BCCC5BC9EDC5}" type="slidenum">
              <a:rPr lang="en-GB">
                <a:solidFill>
                  <a:srgbClr val="889CC5"/>
                </a:solidFill>
              </a:rPr>
              <a:pPr eaLnBrk="1" hangingPunct="1"/>
              <a:t>8</a:t>
            </a:fld>
            <a:endParaRPr lang="en-GB">
              <a:solidFill>
                <a:srgbClr val="889CC5"/>
              </a:solidFill>
            </a:endParaRPr>
          </a:p>
        </p:txBody>
      </p:sp>
      <p:pic>
        <p:nvPicPr>
          <p:cNvPr id="13319" name="Picture 2" descr="http://blogs-images.forbes.com/kenrapoza/files/2013/01/emerging-markets-sig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3100" y="1104900"/>
            <a:ext cx="21209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descr="http://www.nsmcentre.org.uk/sites/all/modules/show_case/images/developmen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250" y="1114425"/>
            <a:ext cx="196215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2" descr="http://i602.photobucket.com/albums/tt106/francheeze_0526/HelloEveryon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506913"/>
            <a:ext cx="2794000"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4" descr="http://artofnativelanguage.com/images/reflectlogo.jpg"/>
          <p:cNvPicPr>
            <a:picLocks noChangeAspect="1" noChangeArrowheads="1"/>
          </p:cNvPicPr>
          <p:nvPr/>
        </p:nvPicPr>
        <p:blipFill>
          <a:blip r:embed="rId8">
            <a:extLst>
              <a:ext uri="{28A0092B-C50C-407E-A947-70E740481C1C}">
                <a14:useLocalDpi xmlns:a14="http://schemas.microsoft.com/office/drawing/2010/main" val="0"/>
              </a:ext>
            </a:extLst>
          </a:blip>
          <a:srcRect l="8302" r="6696" b="30667"/>
          <a:stretch>
            <a:fillRect/>
          </a:stretch>
        </p:blipFill>
        <p:spPr bwMode="auto">
          <a:xfrm>
            <a:off x="7096125" y="4398963"/>
            <a:ext cx="204787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4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languageconnect.net/blog/wp-content/uploads/2011/12/iStock_000005316875Small.jpg"/>
          <p:cNvPicPr>
            <a:picLocks noChangeAspect="1" noChangeArrowheads="1"/>
          </p:cNvPicPr>
          <p:nvPr/>
        </p:nvPicPr>
        <p:blipFill>
          <a:blip r:embed="rId3">
            <a:extLst>
              <a:ext uri="{28A0092B-C50C-407E-A947-70E740481C1C}">
                <a14:useLocalDpi xmlns:a14="http://schemas.microsoft.com/office/drawing/2010/main" val="0"/>
              </a:ext>
            </a:extLst>
          </a:blip>
          <a:srcRect t="12642" b="9358"/>
          <a:stretch>
            <a:fillRect/>
          </a:stretch>
        </p:blipFill>
        <p:spPr bwMode="auto">
          <a:xfrm>
            <a:off x="5530850" y="1104900"/>
            <a:ext cx="36131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6" descr="http://eabc.info/v2/wp-content/uploads/2012/09/standards.jpg"/>
          <p:cNvPicPr>
            <a:picLocks noChangeAspect="1" noChangeArrowheads="1"/>
          </p:cNvPicPr>
          <p:nvPr/>
        </p:nvPicPr>
        <p:blipFill>
          <a:blip r:embed="rId4">
            <a:extLst>
              <a:ext uri="{28A0092B-C50C-407E-A947-70E740481C1C}">
                <a14:useLocalDpi xmlns:a14="http://schemas.microsoft.com/office/drawing/2010/main" val="0"/>
              </a:ext>
            </a:extLst>
          </a:blip>
          <a:srcRect l="7341" t="32515" r="3528" b="27403"/>
          <a:stretch>
            <a:fillRect/>
          </a:stretch>
        </p:blipFill>
        <p:spPr bwMode="auto">
          <a:xfrm>
            <a:off x="5648325" y="5187950"/>
            <a:ext cx="349567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marL="0" indent="-180975" eaLnBrk="1" hangingPunct="1">
              <a:buClr>
                <a:srgbClr val="E33631"/>
              </a:buClr>
              <a:buFont typeface="Arial" charset="0"/>
              <a:buChar char="■"/>
            </a:pPr>
            <a:r>
              <a:rPr lang="en-US" sz="2000" smtClean="0"/>
              <a:t>Build an active regional Community</a:t>
            </a:r>
          </a:p>
          <a:p>
            <a:pPr marL="0" indent="-180975" eaLnBrk="1" hangingPunct="1">
              <a:buClr>
                <a:srgbClr val="E33631"/>
              </a:buClr>
              <a:buFont typeface="Arial" charset="0"/>
              <a:buNone/>
            </a:pPr>
            <a:endParaRPr lang="en-US" sz="2000" smtClean="0"/>
          </a:p>
          <a:p>
            <a:pPr marL="0" indent="-180975" eaLnBrk="1" hangingPunct="1">
              <a:buClr>
                <a:srgbClr val="E33631"/>
              </a:buClr>
              <a:buFont typeface="Arial" charset="0"/>
              <a:buNone/>
            </a:pPr>
            <a:endParaRPr lang="en-US" sz="2000" smtClean="0"/>
          </a:p>
          <a:p>
            <a:pPr marL="0" indent="-180975" eaLnBrk="1" hangingPunct="1">
              <a:buClr>
                <a:srgbClr val="E33631"/>
              </a:buClr>
              <a:buFont typeface="Arial" charset="0"/>
              <a:buChar char="■"/>
            </a:pPr>
            <a:r>
              <a:rPr lang="en-US" sz="2000" smtClean="0"/>
              <a:t>Let’s uncover local Market Practices</a:t>
            </a:r>
          </a:p>
          <a:p>
            <a:pPr marL="0" indent="-180975" eaLnBrk="1" hangingPunct="1">
              <a:buClr>
                <a:srgbClr val="E33631"/>
              </a:buClr>
              <a:buFont typeface="Arial" charset="0"/>
              <a:buNone/>
            </a:pPr>
            <a:endParaRPr lang="en-US" sz="2000" smtClean="0"/>
          </a:p>
          <a:p>
            <a:pPr marL="0" indent="-180975" eaLnBrk="1" hangingPunct="1">
              <a:buClr>
                <a:srgbClr val="E33631"/>
              </a:buClr>
              <a:buFont typeface="Arial" charset="0"/>
              <a:buNone/>
            </a:pPr>
            <a:endParaRPr lang="en-US" sz="2000" smtClean="0"/>
          </a:p>
          <a:p>
            <a:pPr marL="0" indent="-180975" eaLnBrk="1" hangingPunct="1">
              <a:buClr>
                <a:srgbClr val="E33631"/>
              </a:buClr>
              <a:buFont typeface="Arial" charset="0"/>
              <a:buChar char="■"/>
            </a:pPr>
            <a:r>
              <a:rPr lang="en-US" sz="2000" smtClean="0"/>
              <a:t>Bring on Standards</a:t>
            </a:r>
          </a:p>
        </p:txBody>
      </p:sp>
      <p:sp>
        <p:nvSpPr>
          <p:cNvPr id="14341" name="Title 1"/>
          <p:cNvSpPr>
            <a:spLocks noGrp="1"/>
          </p:cNvSpPr>
          <p:nvPr>
            <p:ph type="title"/>
          </p:nvPr>
        </p:nvSpPr>
        <p:spPr/>
        <p:txBody>
          <a:bodyPr/>
          <a:lstStyle/>
          <a:p>
            <a:pPr eaLnBrk="1" hangingPunct="1"/>
            <a:r>
              <a:rPr lang="en-US" smtClean="0"/>
              <a:t>Why we initiated APAC CA WG?</a:t>
            </a:r>
            <a:endParaRPr lang="en-SG" smtClean="0"/>
          </a:p>
        </p:txBody>
      </p:sp>
      <p:sp>
        <p:nvSpPr>
          <p:cNvPr id="14342" name="Slide Number Placeholder 3"/>
          <p:cNvSpPr>
            <a:spLocks noGrp="1"/>
          </p:cNvSpPr>
          <p:nvPr>
            <p:ph type="sldNum" sz="quarter" idx="10"/>
          </p:nvPr>
        </p:nvSpPr>
        <p:spPr>
          <a:xfrm>
            <a:off x="280988" y="6621463"/>
            <a:ext cx="411162" cy="1984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E3F44E-0D5E-497A-B480-83393DB7587B}" type="slidenum">
              <a:rPr lang="en-GB">
                <a:solidFill>
                  <a:srgbClr val="889CC5"/>
                </a:solidFill>
              </a:rPr>
              <a:pPr eaLnBrk="1" hangingPunct="1"/>
              <a:t>9</a:t>
            </a:fld>
            <a:endParaRPr lang="en-GB">
              <a:solidFill>
                <a:srgbClr val="889CC5"/>
              </a:solidFill>
            </a:endParaRPr>
          </a:p>
        </p:txBody>
      </p:sp>
      <p:pic>
        <p:nvPicPr>
          <p:cNvPr id="14343" name="Picture 9" descr="http://cultureby.com/images/2008/10/07/wordle_for_culture_cap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5925" y="3195638"/>
            <a:ext cx="3648075"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216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SMPG presentation template">
  <a:themeElements>
    <a:clrScheme name="SMPG presentation templat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MPG presentation templat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MPG presentation template.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MPG presentation template.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MPG presentation template.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MPG presentation template.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MPG presentation template.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MPG presentation template.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0000000">
  <a:themeElements>
    <a:clrScheme name="Custom 12">
      <a:dk1>
        <a:srgbClr val="000000"/>
      </a:dk1>
      <a:lt1>
        <a:srgbClr val="FFFFFF"/>
      </a:lt1>
      <a:dk2>
        <a:srgbClr val="002060"/>
      </a:dk2>
      <a:lt2>
        <a:srgbClr val="FFFFFF"/>
      </a:lt2>
      <a:accent1>
        <a:srgbClr val="0099CC"/>
      </a:accent1>
      <a:accent2>
        <a:srgbClr val="69BE28"/>
      </a:accent2>
      <a:accent3>
        <a:srgbClr val="6639B7"/>
      </a:accent3>
      <a:accent4>
        <a:srgbClr val="F58025"/>
      </a:accent4>
      <a:accent5>
        <a:srgbClr val="E33631"/>
      </a:accent5>
      <a:accent6>
        <a:srgbClr val="8E8E8E"/>
      </a:accent6>
      <a:hlink>
        <a:srgbClr val="0099CC"/>
      </a:hlink>
      <a:folHlink>
        <a:srgbClr val="7030A0"/>
      </a:folHlink>
    </a:clrScheme>
    <a:fontScheme name="Interactive da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rgbClr val="0099CC">
                <a:tint val="66000"/>
                <a:satMod val="160000"/>
              </a:srgbClr>
            </a:gs>
            <a:gs pos="50000">
              <a:srgbClr val="0099CC">
                <a:tint val="44500"/>
                <a:satMod val="160000"/>
              </a:srgbClr>
            </a:gs>
            <a:gs pos="100000">
              <a:srgbClr val="0099CC">
                <a:tint val="23500"/>
                <a:satMod val="160000"/>
              </a:srgbClr>
            </a:gs>
          </a:gsLst>
          <a:lin ang="0" scaled="1"/>
          <a:tileRect/>
        </a:gradFill>
        <a:ln w="9525">
          <a:noFill/>
          <a:miter lim="800000"/>
          <a:headEnd/>
          <a:tailEnd/>
        </a:ln>
        <a:effectLst>
          <a:outerShdw blurRad="50800" dist="38100" dir="2700000" sx="99000" sy="99000" algn="tl" rotWithShape="0">
            <a:prstClr val="black">
              <a:alpha val="52000"/>
            </a:prstClr>
          </a:outerShdw>
        </a:effectLst>
      </a:spPr>
      <a:bodyPr wrap="none" rtlCol="0" anchor="ctr"/>
      <a:lstStyle>
        <a:defPPr algn="ctr">
          <a:defRPr dirty="0" smtClean="0">
            <a:solidFill>
              <a:srgbClr val="1C2F67"/>
            </a:solidFill>
          </a:defRPr>
        </a:defPPr>
      </a:lstStyle>
    </a:spDef>
  </a:objectDefaults>
  <a:extraClrSchemeLst>
    <a:extraClrScheme>
      <a:clrScheme name="Office Theme 1">
        <a:dk1>
          <a:srgbClr val="423132"/>
        </a:dk1>
        <a:lt1>
          <a:srgbClr val="FFFFFF"/>
        </a:lt1>
        <a:dk2>
          <a:srgbClr val="DD4814"/>
        </a:dk2>
        <a:lt2>
          <a:srgbClr val="857363"/>
        </a:lt2>
        <a:accent1>
          <a:srgbClr val="CAC0B6"/>
        </a:accent1>
        <a:accent2>
          <a:srgbClr val="FECB00"/>
        </a:accent2>
        <a:accent3>
          <a:srgbClr val="FFFFFF"/>
        </a:accent3>
        <a:accent4>
          <a:srgbClr val="372829"/>
        </a:accent4>
        <a:accent5>
          <a:srgbClr val="E1DCD7"/>
        </a:accent5>
        <a:accent6>
          <a:srgbClr val="E6B800"/>
        </a:accent6>
        <a:hlink>
          <a:srgbClr val="E98300"/>
        </a:hlink>
        <a:folHlink>
          <a:srgbClr val="BD363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4391</TotalTime>
  <Words>1393</Words>
  <Application>Microsoft Office PowerPoint</Application>
  <PresentationFormat>On-screen Show (4:3)</PresentationFormat>
  <Paragraphs>404</Paragraphs>
  <Slides>51</Slides>
  <Notes>10</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SMPG presentation template</vt:lpstr>
      <vt:lpstr>Ppt0000000</vt:lpstr>
      <vt:lpstr>PowerPoint Presentation</vt:lpstr>
      <vt:lpstr>Agenda</vt:lpstr>
      <vt:lpstr>Agenda</vt:lpstr>
      <vt:lpstr>Background</vt:lpstr>
      <vt:lpstr>Market Data Provider perspective</vt:lpstr>
      <vt:lpstr>Through the eyes of market data vendors…</vt:lpstr>
      <vt:lpstr>The role of market data vendors</vt:lpstr>
      <vt:lpstr>Asia Pacific CA landscape</vt:lpstr>
      <vt:lpstr>Why we initiated APAC CA WG?</vt:lpstr>
      <vt:lpstr>Market Data Provider User Group (MDPUG)</vt:lpstr>
      <vt:lpstr>Thank you slide </vt:lpstr>
      <vt:lpstr>Relation with existing groups</vt:lpstr>
      <vt:lpstr>SMPG</vt:lpstr>
      <vt:lpstr>SMPG organisation</vt:lpstr>
      <vt:lpstr>NMPG role</vt:lpstr>
      <vt:lpstr>APAC RMPG</vt:lpstr>
      <vt:lpstr>APAC RMPG founding members</vt:lpstr>
      <vt:lpstr>APAC RMPG and ABMF</vt:lpstr>
      <vt:lpstr>APAC CA WG proposed scope</vt:lpstr>
      <vt:lpstr>APAC CA WG proposed structure</vt:lpstr>
      <vt:lpstr>Proposed structure and scope. </vt:lpstr>
      <vt:lpstr>Agenda</vt:lpstr>
      <vt:lpstr>Global SMPG CAWG in figures</vt:lpstr>
      <vt:lpstr>Global SMPG CAWG achievements</vt:lpstr>
      <vt:lpstr>Global SMPG CAWG achievements</vt:lpstr>
      <vt:lpstr>Global SMPG CAWG on going and future developments</vt:lpstr>
      <vt:lpstr>Global SMPG CAWG</vt:lpstr>
      <vt:lpstr>Agenda</vt:lpstr>
      <vt:lpstr>Agenda</vt:lpstr>
      <vt:lpstr>Asset Servicing Working Group</vt:lpstr>
      <vt:lpstr>ASWG 8 original survey questions</vt:lpstr>
      <vt:lpstr>ASWG Priorities at the time</vt:lpstr>
      <vt:lpstr>Update on CA Standards and/or Market Practice work</vt:lpstr>
      <vt:lpstr>Australia</vt:lpstr>
      <vt:lpstr>Singapore</vt:lpstr>
      <vt:lpstr>Hong Kong</vt:lpstr>
      <vt:lpstr>India</vt:lpstr>
      <vt:lpstr>China</vt:lpstr>
      <vt:lpstr>Japan</vt:lpstr>
      <vt:lpstr>Korea</vt:lpstr>
      <vt:lpstr>Indonesia</vt:lpstr>
      <vt:lpstr>Malaysia</vt:lpstr>
      <vt:lpstr>Thailand</vt:lpstr>
      <vt:lpstr>Vietnam</vt:lpstr>
      <vt:lpstr>Philipines</vt:lpstr>
      <vt:lpstr>BLCM</vt:lpstr>
      <vt:lpstr>Other</vt:lpstr>
      <vt:lpstr>Agenda</vt:lpstr>
      <vt:lpstr>Next actions</vt:lpstr>
      <vt:lpstr>Closing</vt:lpstr>
      <vt:lpstr>Agenda</vt:lpstr>
    </vt:vector>
  </TitlesOfParts>
  <Company>SWIFT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SWIFT</dc:creator>
  <cp:lastModifiedBy>KECH Alexandre</cp:lastModifiedBy>
  <cp:revision>208</cp:revision>
  <dcterms:created xsi:type="dcterms:W3CDTF">2004-03-19T13:34:33Z</dcterms:created>
  <dcterms:modified xsi:type="dcterms:W3CDTF">2013-02-25T09:40:28Z</dcterms:modified>
</cp:coreProperties>
</file>