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460" r:id="rId3"/>
    <p:sldId id="464" r:id="rId4"/>
    <p:sldId id="463" r:id="rId5"/>
    <p:sldId id="465" r:id="rId6"/>
    <p:sldId id="466" r:id="rId7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CFF"/>
    <a:srgbClr val="6666FF"/>
    <a:srgbClr val="6B8EFF"/>
    <a:srgbClr val="3333CC"/>
    <a:srgbClr val="9DCEFF"/>
    <a:srgbClr val="CCEC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08" autoAdjust="0"/>
    <p:restoredTop sz="92972" autoAdjust="0"/>
  </p:normalViewPr>
  <p:slideViewPr>
    <p:cSldViewPr>
      <p:cViewPr>
        <p:scale>
          <a:sx n="98" d="100"/>
          <a:sy n="98" d="100"/>
        </p:scale>
        <p:origin x="-2004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GB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fld id="{F1F523FB-327F-462D-BC85-6B1FB59CD694}" type="datetimeFigureOut">
              <a:rPr lang="en-US" altLang="ja-JP"/>
              <a:pPr/>
              <a:t>6/3/2013</a:t>
            </a:fld>
            <a:endParaRPr lang="en-GB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GB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fld id="{ED9CE306-74CB-4F6F-9D97-59CEC05CAB25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01114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kumimoji="0" sz="1200"/>
            </a:lvl1pPr>
          </a:lstStyle>
          <a:p>
            <a:fld id="{7F733570-CDBB-4690-B772-3F319157CE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31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99A67-4093-48DB-B6BB-7C664872404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A35C5-8BFC-41EF-89D7-4BCDE244E743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DB595-8CB4-4391-B80C-F1B71AD74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57031-D192-4BFB-9CE5-8024965122B8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6668C-FB4E-411B-AB97-575C52D05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8C63D-769A-45D3-81C6-FE96E7F10169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4CD1-4184-40D4-AA60-A7D456DC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0"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1463" indent="-271463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1pPr>
            <a:lvl2pPr marL="622300" indent="-350838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2pPr>
            <a:lvl3pPr marL="893763" indent="-271463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3pPr>
            <a:lvl4pPr marL="1255713" indent="-361950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4pPr>
            <a:lvl5pPr marL="1527175" indent="-271463">
              <a:spcBef>
                <a:spcPts val="0"/>
              </a:spcBef>
              <a:defRPr>
                <a:solidFill>
                  <a:srgbClr val="3333CC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10766-F544-41B4-A67F-71C0953F0603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4841D-2E4F-4A07-AB5C-959BDCE89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A13CB-5859-4A00-826E-E1F93B564720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5F241-42A2-4085-96BF-E899F9CB0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14909-38BD-4FB9-9CC9-A56FE2C29088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476F-1D3A-48D2-9F9E-B654C8B43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05FF9-88F3-4A7D-AA05-1614AE9ED194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B37F-427C-46AC-807C-7F29C447AB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A4AC0-EF9B-4BA7-94A8-B41E1D907719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32D-BBC3-4BCC-ADC5-FF598ED79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44508-5FBC-40EE-80BD-02BF22BC855E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95D5-0B87-4780-A0FD-D09D14D3A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7D3EE-C0A5-47C1-AE9F-CF2269EE7204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DEF8-DB8F-48FA-8C90-C1978251F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96CB1-2FBA-4B20-84C0-3DA4C8961F81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E8FE-68EF-4F4A-9193-607F4984B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rgbClr val="3333CC"/>
                </a:solidFill>
                <a:latin typeface="Arial" charset="0"/>
                <a:cs typeface="Arial" charset="0"/>
              </a:defRPr>
            </a:lvl1pPr>
          </a:lstStyle>
          <a:p>
            <a:fld id="{22998DDF-0730-4804-8918-80A5A1A5B821}" type="datetime1">
              <a:rPr lang="ja-JP" altLang="en-US"/>
              <a:pPr/>
              <a:t>2013/6/3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rgbClr val="3333CC"/>
                </a:solidFill>
                <a:latin typeface="Arial" charset="0"/>
                <a:cs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rgbClr val="3333C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D2BD4DA-FB11-4140-9E3E-6F30591A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0"/>
        </a:spcAft>
        <a:buChar char="•"/>
        <a:defRPr sz="28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622300" indent="-350838" algn="l" rtl="0" eaLnBrk="0" fontAlgn="base" hangingPunct="0">
        <a:spcBef>
          <a:spcPct val="0"/>
        </a:spcBef>
        <a:spcAft>
          <a:spcPct val="0"/>
        </a:spcAft>
        <a:buChar char="–"/>
        <a:defRPr sz="2400">
          <a:solidFill>
            <a:srgbClr val="3333CC"/>
          </a:solidFill>
          <a:latin typeface="Arial" pitchFamily="34" charset="0"/>
          <a:cs typeface="Arial" pitchFamily="34" charset="0"/>
        </a:defRPr>
      </a:lvl2pPr>
      <a:lvl3pPr marL="893763" indent="-260350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rgbClr val="3333CC"/>
          </a:solidFill>
          <a:latin typeface="Arial" pitchFamily="34" charset="0"/>
          <a:cs typeface="Arial" pitchFamily="34" charset="0"/>
        </a:defRPr>
      </a:lvl3pPr>
      <a:lvl4pPr marL="1165225" indent="-2714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rgbClr val="3333CC"/>
          </a:solidFill>
          <a:latin typeface="Arial" pitchFamily="34" charset="0"/>
          <a:cs typeface="Arial" pitchFamily="34" charset="0"/>
        </a:defRPr>
      </a:lvl4pPr>
      <a:lvl5pPr marL="1436688" indent="-2714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mpg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F4B81AD-53C8-4F2E-92C7-D6C50D669D3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 descr="\\HK-FILE01\akech$\MyData\0a) Singapore\Market Practices\APAC RMPG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088740"/>
            <a:ext cx="658042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400" dirty="0" smtClean="0">
                <a:latin typeface="Corbel" pitchFamily="34" charset="0"/>
              </a:rPr>
              <a:t>Establishment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June 2012</a:t>
            </a:r>
          </a:p>
          <a:p>
            <a:pPr lvl="1"/>
            <a:endParaRPr lang="en-US" altLang="ja-JP" sz="2000" dirty="0" smtClean="0">
              <a:latin typeface="Corbel" pitchFamily="34" charset="0"/>
            </a:endParaRPr>
          </a:p>
          <a:p>
            <a:r>
              <a:rPr lang="en-US" altLang="ja-JP" sz="2400" dirty="0" smtClean="0">
                <a:latin typeface="Corbel" pitchFamily="34" charset="0"/>
              </a:rPr>
              <a:t>Purpose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increase the engagement of the APAC community in global and regional market practice and standards discussion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support the creation of National Market Practice Groups (NMPG) in as many APAC countries as possible and provide assistance to the existing ones.</a:t>
            </a:r>
          </a:p>
          <a:p>
            <a:pPr lvl="1">
              <a:buNone/>
            </a:pPr>
            <a:endParaRPr lang="en-GB" altLang="ja-JP" sz="2000" dirty="0" smtClean="0">
              <a:latin typeface="Corbel" pitchFamily="34" charset="0"/>
            </a:endParaRPr>
          </a:p>
          <a:p>
            <a:r>
              <a:rPr lang="en-GB" altLang="ja-JP" sz="2400" dirty="0" smtClean="0">
                <a:latin typeface="Corbel" pitchFamily="34" charset="0"/>
              </a:rPr>
              <a:t>Organisation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>
                <a:latin typeface="Corbel" pitchFamily="34" charset="0"/>
                <a:ea typeface="ＭＳ Ｐゴシック" charset="-128"/>
                <a:cs typeface="Arial" charset="0"/>
              </a:rPr>
              <a:t>l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ight structure facilitated by SWIFT Standards Singapore (no chair)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>
                <a:latin typeface="Corbel" pitchFamily="34" charset="0"/>
                <a:ea typeface="ＭＳ Ｐゴシック" charset="-128"/>
                <a:cs typeface="Arial" charset="0"/>
              </a:rPr>
              <a:t>o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ne physical meeting / year, conference calls</a:t>
            </a:r>
          </a:p>
          <a:p>
            <a:pPr marL="636588" lvl="2" indent="-187325">
              <a:lnSpc>
                <a:spcPct val="90000"/>
              </a:lnSpc>
              <a:spcBef>
                <a:spcPct val="0"/>
              </a:spcBef>
              <a:buFont typeface="Arial" charset="0"/>
              <a:buChar char="-"/>
            </a:pPr>
            <a:r>
              <a:rPr lang="en-GB" altLang="ja-JP" sz="1800" dirty="0">
                <a:latin typeface="Corbel" pitchFamily="34" charset="0"/>
                <a:ea typeface="ＭＳ Ｐゴシック" charset="-128"/>
                <a:cs typeface="Arial" charset="0"/>
              </a:rPr>
              <a:t>e</a:t>
            </a:r>
            <a:r>
              <a:rPr lang="en-GB" altLang="ja-JP" sz="1800" dirty="0" smtClean="0">
                <a:latin typeface="Corbel" pitchFamily="34" charset="0"/>
                <a:ea typeface="ＭＳ Ｐゴシック" charset="-128"/>
                <a:cs typeface="Arial" charset="0"/>
              </a:rPr>
              <a:t>xchange of information and network building in all APAC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2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rbel" pitchFamily="34" charset="0"/>
              </a:rPr>
              <a:t>APAC </a:t>
            </a:r>
            <a:r>
              <a:rPr lang="en-GB" dirty="0" smtClean="0">
                <a:latin typeface="Corbel" pitchFamily="34" charset="0"/>
              </a:rPr>
              <a:t>RMPG founding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 descr="\\HK-FILE01\akech$\MyData\0a) Singapore\Market Practices\RMPG photo 20062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12876"/>
            <a:ext cx="5184576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4093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 accomplishments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Bi-monthly calls</a:t>
            </a:r>
          </a:p>
          <a:p>
            <a:r>
              <a:rPr lang="en-US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APAC By-laws approved</a:t>
            </a:r>
            <a:r>
              <a:rPr lang="en-GB" altLang="ja-JP" sz="2400" dirty="0">
                <a:latin typeface="Corbel" pitchFamily="34" charset="0"/>
                <a:ea typeface="ＭＳ Ｐゴシック" charset="-128"/>
                <a:cs typeface="Arial" charset="0"/>
              </a:rPr>
              <a:t> </a:t>
            </a:r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(available in APAC folder on </a:t>
            </a:r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  <a:hlinkClick r:id="rId2"/>
              </a:rPr>
              <a:t>www.smpg.info</a:t>
            </a:r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)</a:t>
            </a:r>
          </a:p>
          <a:p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Two global Market Practices (IPO, DR) from APAC</a:t>
            </a:r>
          </a:p>
          <a:p>
            <a:r>
              <a:rPr lang="en-US" altLang="ja-JP" sz="2400" dirty="0">
                <a:latin typeface="Corbel" pitchFamily="34" charset="0"/>
                <a:ea typeface="ＭＳ Ｐゴシック" charset="-128"/>
                <a:cs typeface="Arial" charset="0"/>
              </a:rPr>
              <a:t>2 Newsletters published, third to come by end of June.</a:t>
            </a:r>
          </a:p>
          <a:p>
            <a:r>
              <a:rPr lang="en-US" altLang="ja-JP" sz="2400" dirty="0">
                <a:latin typeface="Corbel" pitchFamily="34" charset="0"/>
                <a:ea typeface="ＭＳ Ｐゴシック" charset="-128"/>
                <a:cs typeface="Arial" charset="0"/>
              </a:rPr>
              <a:t>ABMF </a:t>
            </a:r>
            <a:r>
              <a:rPr lang="en-GB" altLang="ja-JP" sz="2400" dirty="0">
                <a:latin typeface="Corbel" pitchFamily="34" charset="0"/>
                <a:ea typeface="ＭＳ Ｐゴシック" charset="-128"/>
                <a:cs typeface="Arial" charset="0"/>
              </a:rPr>
              <a:t>support for NMPGs</a:t>
            </a:r>
          </a:p>
          <a:p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APAC CA Working Group launched</a:t>
            </a: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4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626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 accomplishments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GB" altLang="ja-JP" sz="2400" dirty="0" smtClean="0">
                <a:latin typeface="Corbel" pitchFamily="34" charset="0"/>
                <a:ea typeface="ＭＳ Ｐゴシック" charset="-128"/>
                <a:cs typeface="Arial" charset="0"/>
              </a:rPr>
              <a:t>NMPGs</a:t>
            </a:r>
            <a:r>
              <a:rPr lang="en-GB" altLang="ja-JP" sz="2400" dirty="0">
                <a:latin typeface="Corbel" pitchFamily="34" charset="0"/>
                <a:ea typeface="ＭＳ Ｐゴシック" charset="-128"/>
                <a:cs typeface="Arial" charset="0"/>
              </a:rPr>
              <a:t>: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Korea: CA WG kicked off with aim to publish MP in 2013.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Singapore is reorganizing itself with CA and S&amp;R MP plans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Malaysia: Kick-off meeting in May 2013 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Thailand: Aiming at kick-off meeting in Q3 2013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Vietnam: Aiming at kick-off meeting by end 2013.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Hong Kong: discussion ongoing with current group to reshape the structure to be as inclusive as possible.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Indonesia: discussion with custodians and CSD to restart by end of the year.</a:t>
            </a:r>
          </a:p>
          <a:p>
            <a:pPr lvl="1"/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India: sign-off of 1</a:t>
            </a:r>
            <a:r>
              <a:rPr lang="en-US" altLang="ja-JP" sz="2000" baseline="30000" dirty="0">
                <a:latin typeface="Corbel" pitchFamily="34" charset="0"/>
                <a:ea typeface="ＭＳ Ｐゴシック" charset="-128"/>
                <a:cs typeface="Arial" charset="0"/>
              </a:rPr>
              <a:t>st</a:t>
            </a:r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 set of CA MP templates (in MyStandards). More CA + S&amp;R MP to come. </a:t>
            </a: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US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5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147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rbel" pitchFamily="34" charset="0"/>
              </a:rPr>
              <a:t>APAC RMPG what is next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2000" dirty="0" smtClean="0">
                <a:latin typeface="Corbel" pitchFamily="34" charset="0"/>
                <a:ea typeface="ＭＳ Ｐゴシック" charset="-128"/>
                <a:cs typeface="Arial" charset="0"/>
              </a:rPr>
              <a:t>Increased involvement  in global SMPG and standards discussions?</a:t>
            </a:r>
          </a:p>
          <a:p>
            <a:r>
              <a:rPr lang="en-US" altLang="ja-JP" sz="2000" dirty="0" smtClean="0">
                <a:latin typeface="Corbel" pitchFamily="34" charset="0"/>
                <a:ea typeface="ＭＳ Ｐゴシック" charset="-128"/>
                <a:cs typeface="Arial" charset="0"/>
              </a:rPr>
              <a:t>Support of existing NMPGs and creation of new ones?</a:t>
            </a:r>
          </a:p>
          <a:p>
            <a:r>
              <a:rPr lang="en-US" altLang="ja-JP" sz="2000" dirty="0" smtClean="0">
                <a:latin typeface="Corbel" pitchFamily="34" charset="0"/>
                <a:ea typeface="ＭＳ Ｐゴシック" charset="-128"/>
                <a:cs typeface="Arial" charset="0"/>
              </a:rPr>
              <a:t>?</a:t>
            </a:r>
          </a:p>
          <a:p>
            <a:r>
              <a:rPr lang="en-US" altLang="ja-JP" sz="2000" dirty="0" smtClean="0">
                <a:latin typeface="Corbel" pitchFamily="34" charset="0"/>
                <a:ea typeface="ＭＳ Ｐゴシック" charset="-128"/>
                <a:cs typeface="Arial" charset="0"/>
              </a:rPr>
              <a:t>?</a:t>
            </a:r>
          </a:p>
          <a:p>
            <a:r>
              <a:rPr lang="en-US" altLang="ja-JP" sz="2000" dirty="0">
                <a:latin typeface="Corbel" pitchFamily="34" charset="0"/>
                <a:ea typeface="ＭＳ Ｐゴシック" charset="-128"/>
                <a:cs typeface="Arial" charset="0"/>
              </a:rPr>
              <a:t>?</a:t>
            </a: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GB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  <a:p>
            <a:endParaRPr lang="en-US" altLang="ja-JP" sz="2400" dirty="0" smtClean="0">
              <a:latin typeface="Corbel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841D-2E4F-4A07-AB5C-959BDCE89CF6}" type="slidenum">
              <a:rPr lang="en-US" smtClean="0">
                <a:latin typeface="Corbel" pitchFamily="34" charset="0"/>
              </a:rPr>
              <a:pPr>
                <a:defRPr/>
              </a:pPr>
              <a:t>6</a:t>
            </a:fld>
            <a:endParaRPr lang="en-US" dirty="0">
              <a:latin typeface="Corbel" pitchFamily="34" charset="0"/>
            </a:endParaRPr>
          </a:p>
        </p:txBody>
      </p:sp>
      <p:pic>
        <p:nvPicPr>
          <p:cNvPr id="5" name="Picture 4" descr="SMP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6206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518316"/>
      </p:ext>
    </p:extLst>
  </p:cSld>
  <p:clrMapOvr>
    <a:masterClrMapping/>
  </p:clrMapOvr>
</p:sld>
</file>

<file path=ppt/theme/theme1.xml><?xml version="1.0" encoding="utf-8"?>
<a:theme xmlns:a="http://schemas.openxmlformats.org/drawingml/2006/main" name="SMPG presentation template">
  <a:themeElements>
    <a:clrScheme name="SMPG presentation templat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MPG presentation templat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MPG presentation templat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PG presentation templat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MPG presentation template.po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275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SMPG presentation template</vt:lpstr>
      <vt:lpstr>PowerPoint Presentation</vt:lpstr>
      <vt:lpstr>APAC RMPG</vt:lpstr>
      <vt:lpstr>APAC RMPG founding members</vt:lpstr>
      <vt:lpstr>APAC RMPG accomplishments</vt:lpstr>
      <vt:lpstr>APAC RMPG accomplishments</vt:lpstr>
      <vt:lpstr>APAC RMPG what is next</vt:lpstr>
    </vt:vector>
  </TitlesOfParts>
  <Company>SWIFT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SWIFT</dc:creator>
  <cp:lastModifiedBy>FOO Cindy</cp:lastModifiedBy>
  <cp:revision>196</cp:revision>
  <dcterms:created xsi:type="dcterms:W3CDTF">2004-03-19T13:34:33Z</dcterms:created>
  <dcterms:modified xsi:type="dcterms:W3CDTF">2013-06-03T02:23:25Z</dcterms:modified>
</cp:coreProperties>
</file>