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8" autoAdjust="0"/>
    <p:restoredTop sz="94660" autoAdjust="0"/>
  </p:normalViewPr>
  <p:slideViewPr>
    <p:cSldViewPr>
      <p:cViewPr>
        <p:scale>
          <a:sx n="141" d="100"/>
          <a:sy n="141" d="100"/>
        </p:scale>
        <p:origin x="-78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B14FB-D92A-4A47-91CC-394DB77DBFC9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37B-DC62-4919-83DC-5CE72D77D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25A26E2-DF8A-4650-A05C-0050001FA1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4445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1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26E2-DF8A-4650-A05C-0050001FA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mpg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\\HK-FILE01\akech$\MyData\0a) Singapore\Market Practices\APAC RMPG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088740"/>
            <a:ext cx="658042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4191000"/>
            <a:ext cx="6372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Overview of Corporate Actions Working Group – June 2013</a:t>
            </a:r>
          </a:p>
          <a:p>
            <a:endParaRPr lang="en-GB" dirty="0">
              <a:latin typeface="Centaur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191000" y="1295400"/>
            <a:ext cx="4724400" cy="5181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&amp; Objectives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2819400"/>
            <a:ext cx="2743200" cy="1905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57200" y="28194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Impacts across the entire CA chain, locally and globally: </a:t>
            </a:r>
            <a:r>
              <a:rPr lang="en-GB" dirty="0" smtClean="0">
                <a:solidFill>
                  <a:schemeClr val="bg1"/>
                </a:solidFill>
              </a:rPr>
              <a:t>market infrastructures, custodians, brokers, banks, vendors, etc.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1295400"/>
            <a:ext cx="27432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81000" y="4953000"/>
            <a:ext cx="27432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400" y="13716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APAC has unique and specific CA challenges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029200"/>
            <a:ext cx="259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Momentum of ISO CA &amp; standardization projects in APAC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429000" y="3505200"/>
            <a:ext cx="685800" cy="5334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029200" y="1364159"/>
            <a:ext cx="31802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APAC CA WG</a:t>
            </a:r>
            <a:endParaRPr lang="en-GB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2289750"/>
            <a:ext cx="441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“go-to” community/forum on CA related issues in APAC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Leverage former ASWG work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Share and promote CA standards and Markets Practices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Discuss &amp; solve issues for markets with no NMPG CA WG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Supports CA ISO implementation and markets </a:t>
            </a:r>
          </a:p>
          <a:p>
            <a:pPr marL="225425" indent="-225425">
              <a:buClr>
                <a:srgbClr val="00B050"/>
              </a:buClr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43600" y="2286000"/>
            <a:ext cx="22860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Structure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7848600" cy="5419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Sub-group of the APAC RMPG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Inclusive working group, with representation from almost every stakeholder in the CA chain: </a:t>
            </a:r>
          </a:p>
          <a:p>
            <a:pPr marL="1258888" lvl="2" indent="-344488">
              <a:lnSpc>
                <a:spcPts val="1500"/>
              </a:lnSpc>
              <a:spcBef>
                <a:spcPts val="600"/>
              </a:spcBef>
              <a:spcAft>
                <a:spcPts val="4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Market Infrastructures (Exchanges / CSDs)</a:t>
            </a:r>
          </a:p>
          <a:p>
            <a:pPr marL="1258888" lvl="2" indent="-344488">
              <a:lnSpc>
                <a:spcPts val="15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custodians</a:t>
            </a:r>
          </a:p>
          <a:p>
            <a:pPr marL="1258888" lvl="2" indent="-344488">
              <a:lnSpc>
                <a:spcPts val="15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 Custodians</a:t>
            </a:r>
          </a:p>
          <a:p>
            <a:pPr marL="1258888" lvl="2" indent="-344488">
              <a:lnSpc>
                <a:spcPts val="15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Brokers/ dealers</a:t>
            </a:r>
          </a:p>
          <a:p>
            <a:pPr marL="1258888" lvl="2" indent="-344488">
              <a:lnSpc>
                <a:spcPts val="15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Investment Banks/ Private Banks</a:t>
            </a:r>
          </a:p>
          <a:p>
            <a:pPr marL="1258888" lvl="2" indent="-344488">
              <a:lnSpc>
                <a:spcPts val="15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vendors</a:t>
            </a:r>
          </a:p>
          <a:p>
            <a:pPr marL="1258888" lvl="2" indent="-344488">
              <a:lnSpc>
                <a:spcPts val="15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vendors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chairs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Facilitation by SWIFT Standards team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Bi-monthly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Webex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 Conference calls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 physical meeting per year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Minutes &amp; documents posted on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www.smpg.info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 APAC RMPG folder</a:t>
            </a:r>
          </a:p>
          <a:p>
            <a:pPr marL="225425" indent="-225425">
              <a:buClr>
                <a:srgbClr val="00B050"/>
              </a:buClr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590800"/>
            <a:ext cx="205740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4000" b="1" dirty="0" smtClean="0">
                <a:solidFill>
                  <a:srgbClr val="00B050"/>
                </a:solidFill>
              </a:rPr>
              <a:t>25+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active </a:t>
            </a:r>
          </a:p>
          <a:p>
            <a:pPr algn="r">
              <a:lnSpc>
                <a:spcPts val="2000"/>
              </a:lnSpc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members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200400"/>
            <a:ext cx="24384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15+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organizations represented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9" descr="j04315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43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533400" y="3962400"/>
            <a:ext cx="7772400" cy="259080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and recent activities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58982" y="3962400"/>
            <a:ext cx="70658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 meetings held to-date</a:t>
            </a:r>
          </a:p>
          <a:p>
            <a:endParaRPr lang="en-GB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Feb 13: Inaugural meeting</a:t>
            </a:r>
          </a:p>
          <a:p>
            <a:pPr marL="747713" lvl="1" indent="-290513"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Scope &amp; governance</a:t>
            </a:r>
          </a:p>
          <a:p>
            <a:pPr marL="747713" lvl="1" indent="-290513"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Overview of CA landscape in APAC</a:t>
            </a:r>
          </a:p>
          <a:p>
            <a:pPr marL="747713" lvl="1" indent="-290513"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urvey on top CA issues &amp; challenges in APAC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 13: 2</a:t>
            </a:r>
            <a:r>
              <a:rPr lang="en-GB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meeting</a:t>
            </a:r>
          </a:p>
          <a:p>
            <a:pPr marL="747713" lvl="1" indent="-290513"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 of survey results</a:t>
            </a:r>
          </a:p>
          <a:p>
            <a:pPr marL="747713" lvl="1" indent="-290513"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efine &amp; agree on priorities to tackle 1st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" y="1219200"/>
          <a:ext cx="85344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APAC CAWG Scope</a:t>
                      </a:r>
                      <a:endParaRPr lang="en-GB" sz="2800" dirty="0"/>
                    </a:p>
                  </a:txBody>
                  <a:tcPr/>
                </a:tc>
              </a:tr>
              <a:tr h="6103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Forum to share and discuss CA issues in APAC and look</a:t>
                      </a:r>
                      <a:r>
                        <a:rPr lang="en-US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at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solutions with a </a:t>
                      </a:r>
                      <a:r>
                        <a:rPr lang="en-US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vertically-integrated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, pan-regional focus</a:t>
                      </a:r>
                      <a:endParaRPr lang="en-GB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Promote ISO standards adoption in APAC</a:t>
                      </a:r>
                      <a:r>
                        <a:rPr lang="en-US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by reaching out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towards exchanges, CSDs and other local parties looking at changing/</a:t>
                      </a:r>
                      <a:r>
                        <a:rPr lang="en-US" sz="18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STPing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their CA processes</a:t>
                      </a:r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marL="0" marR="0" lvl="0" indent="0" algn="l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Discuss and establish informal CA market practices for APAC countries where there is no NMPG CA Working group (waiting for those countries to have a NMPG CA WG to endorse the work done)</a:t>
                      </a:r>
                      <a:endParaRPr lang="en-GB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/>
        </p:nvSpPr>
        <p:spPr>
          <a:xfrm>
            <a:off x="304800" y="1219200"/>
            <a:ext cx="8610600" cy="28194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Diagonal Corner Rectangle 9"/>
          <p:cNvSpPr/>
          <p:nvPr/>
        </p:nvSpPr>
        <p:spPr>
          <a:xfrm>
            <a:off x="304800" y="4191000"/>
            <a:ext cx="8534400" cy="24384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Agreed Priorities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20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Standardize and automate the announcement process</a:t>
            </a:r>
            <a:endParaRPr lang="en-GB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Work with infrastructures to move from proprietary to ISO standards</a:t>
            </a:r>
            <a:endParaRPr lang="en-GB" sz="2400" dirty="0" smtClean="0"/>
          </a:p>
          <a:p>
            <a:pPr marL="857179" lvl="2" indent="-187325"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1800" dirty="0" smtClean="0"/>
              <a:t>Work with market infrastructures to further encourage the implementation of ISO standards</a:t>
            </a:r>
            <a:endParaRPr lang="en-GB" sz="1800" dirty="0" smtClean="0"/>
          </a:p>
          <a:p>
            <a:pPr marL="857179" lvl="2" indent="-187325"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1800" dirty="0" smtClean="0"/>
              <a:t>Improve ISO messaging quality in already implemented markets</a:t>
            </a:r>
            <a:endParaRPr lang="en-GB" sz="1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To improve transparency and efficiency of Shareholders Meeting services (Proxy-voting)</a:t>
            </a:r>
            <a:endParaRPr lang="en-GB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To review and complete the EIG+ document for all APAC countries</a:t>
            </a: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426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Next Steps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724400"/>
            <a:ext cx="7620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Progress update on priorities #1 &amp; #2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Define framework for priorities #3 &amp; #4 (create sub-groups, etc.)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Review of SR 2014 Change requests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Discuss April Global SMPG meeting outcomes</a:t>
            </a:r>
          </a:p>
          <a:p>
            <a:pPr marL="344488" indent="-344488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Review of Global SMPG Tax sub-group initiatives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3048000"/>
            <a:ext cx="3295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Thank You!</a:t>
            </a:r>
            <a:endParaRPr lang="en-GB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26E2-DF8A-4650-A05C-0050001FA192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423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Background &amp; Objectives</vt:lpstr>
      <vt:lpstr>Governance Structure</vt:lpstr>
      <vt:lpstr>Scope and recent activities</vt:lpstr>
      <vt:lpstr>Agreed Priorities &amp; Next steps</vt:lpstr>
      <vt:lpstr>PowerPoint Presentation</vt:lpstr>
    </vt:vector>
  </TitlesOfParts>
  <Company>Standard Chartered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1316417</dc:creator>
  <cp:lastModifiedBy>FOO Cindy</cp:lastModifiedBy>
  <cp:revision>24</cp:revision>
  <dcterms:created xsi:type="dcterms:W3CDTF">2013-06-02T02:11:03Z</dcterms:created>
  <dcterms:modified xsi:type="dcterms:W3CDTF">2013-06-03T02:21:59Z</dcterms:modified>
</cp:coreProperties>
</file>