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7"/>
  </p:notesMasterIdLst>
  <p:sldIdLst>
    <p:sldId id="256" r:id="rId2"/>
    <p:sldId id="261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92" d="100"/>
          <a:sy n="92" d="100"/>
        </p:scale>
        <p:origin x="-106" y="-41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0D7030-6295-4A67-A00D-316E821BEE28}" type="datetimeFigureOut">
              <a:rPr lang="en-US" smtClean="0"/>
              <a:t>4/10/2017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3F2C04-26D7-4A9E-AF74-270C6B8037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4551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48249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77907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90758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485A6-CC82-476B-B362-8D1FFDCE0244}" type="datetimeFigureOut">
              <a:rPr lang="en-US" smtClean="0"/>
              <a:t>4/10/2017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30E2D-5B4A-419C-AD1A-907E2BA6179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881471"/>
      </p:ext>
    </p:extLst>
  </p:cSld>
  <p:clrMapOvr>
    <a:masterClrMapping/>
  </p:clrMapOvr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485A6-CC82-476B-B362-8D1FFDCE0244}" type="datetimeFigureOut">
              <a:rPr lang="en-US" smtClean="0"/>
              <a:t>4/10/2017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30E2D-5B4A-419C-AD1A-907E2BA617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773557"/>
      </p:ext>
    </p:extLst>
  </p:cSld>
  <p:clrMapOvr>
    <a:masterClrMapping/>
  </p:clrMapOvr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485A6-CC82-476B-B362-8D1FFDCE0244}" type="datetimeFigureOut">
              <a:rPr lang="en-US" smtClean="0"/>
              <a:t>4/10/2017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30E2D-5B4A-419C-AD1A-907E2BA6179D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489357"/>
      </p:ext>
    </p:extLst>
  </p:cSld>
  <p:clrMapOvr>
    <a:masterClrMapping/>
  </p:clrMapOvr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485A6-CC82-476B-B362-8D1FFDCE0244}" type="datetimeFigureOut">
              <a:rPr lang="en-US" smtClean="0"/>
              <a:t>4/10/2017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30E2D-5B4A-419C-AD1A-907E2BA617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123678"/>
      </p:ext>
    </p:extLst>
  </p:cSld>
  <p:clrMapOvr>
    <a:masterClrMapping/>
  </p:clrMapOvr>
  <p:hf sldNum="0"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485A6-CC82-476B-B362-8D1FFDCE0244}" type="datetimeFigureOut">
              <a:rPr lang="en-US" smtClean="0"/>
              <a:t>4/10/2017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30E2D-5B4A-419C-AD1A-907E2BA6179D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18202588"/>
      </p:ext>
    </p:extLst>
  </p:cSld>
  <p:clrMapOvr>
    <a:masterClrMapping/>
  </p:clrMapOvr>
  <p:hf sldNum="0"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485A6-CC82-476B-B362-8D1FFDCE0244}" type="datetimeFigureOut">
              <a:rPr lang="en-US" smtClean="0"/>
              <a:t>4/10/2017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30E2D-5B4A-419C-AD1A-907E2BA617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368725"/>
      </p:ext>
    </p:extLst>
  </p:cSld>
  <p:clrMapOvr>
    <a:masterClrMapping/>
  </p:clrMapOvr>
  <p:hf sldNum="0"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485A6-CC82-476B-B362-8D1FFDCE0244}" type="datetimeFigureOut">
              <a:rPr lang="en-US" smtClean="0"/>
              <a:t>4/10/2017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30E2D-5B4A-419C-AD1A-907E2BA617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750956"/>
      </p:ext>
    </p:extLst>
  </p:cSld>
  <p:clrMapOvr>
    <a:masterClrMapping/>
  </p:clrMapOvr>
  <p:hf sldNum="0"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485A6-CC82-476B-B362-8D1FFDCE0244}" type="datetimeFigureOut">
              <a:rPr lang="en-US" smtClean="0"/>
              <a:t>4/10/2017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30E2D-5B4A-419C-AD1A-907E2BA617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211898"/>
      </p:ext>
    </p:extLst>
  </p:cSld>
  <p:clrMapOvr>
    <a:masterClrMapping/>
  </p:clrMapOvr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485A6-CC82-476B-B362-8D1FFDCE0244}" type="datetimeFigureOut">
              <a:rPr lang="en-US" smtClean="0"/>
              <a:t>4/10/2017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30E2D-5B4A-419C-AD1A-907E2BA6179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478883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485A6-CC82-476B-B362-8D1FFDCE0244}" type="datetimeFigureOut">
              <a:rPr lang="en-US" smtClean="0"/>
              <a:t>4/10/2017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30E2D-5B4A-419C-AD1A-907E2BA6179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351595"/>
      </p:ext>
    </p:extLst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485A6-CC82-476B-B362-8D1FFDCE0244}" type="datetimeFigureOut">
              <a:rPr lang="en-US" smtClean="0"/>
              <a:t>4/10/2017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30E2D-5B4A-419C-AD1A-907E2BA617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539118"/>
      </p:ext>
    </p:extLst>
  </p:cSld>
  <p:clrMapOvr>
    <a:masterClrMapping/>
  </p:clrMapOvr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485A6-CC82-476B-B362-8D1FFDCE0244}" type="datetimeFigureOut">
              <a:rPr lang="en-US" smtClean="0"/>
              <a:t>4/10/2017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30E2D-5B4A-419C-AD1A-907E2BA617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545532"/>
      </p:ext>
    </p:extLst>
  </p:cSld>
  <p:clrMapOvr>
    <a:masterClrMapping/>
  </p:clrMapOvr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485A6-CC82-476B-B362-8D1FFDCE0244}" type="datetimeFigureOut">
              <a:rPr lang="en-US" smtClean="0"/>
              <a:t>4/10/2017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30E2D-5B4A-419C-AD1A-907E2BA617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256634"/>
      </p:ext>
    </p:extLst>
  </p:cSld>
  <p:clrMapOvr>
    <a:masterClrMapping/>
  </p:clrMapOvr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485A6-CC82-476B-B362-8D1FFDCE0244}" type="datetimeFigureOut">
              <a:rPr lang="en-US" smtClean="0"/>
              <a:t>4/10/2017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30E2D-5B4A-419C-AD1A-907E2BA617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257354"/>
      </p:ext>
    </p:extLst>
  </p:cSld>
  <p:clrMapOvr>
    <a:masterClrMapping/>
  </p:clrMapOvr>
  <p:hf sldNum="0"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485A6-CC82-476B-B362-8D1FFDCE0244}" type="datetimeFigureOut">
              <a:rPr lang="en-US" smtClean="0"/>
              <a:t>4/10/2017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30E2D-5B4A-419C-AD1A-907E2BA617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221901"/>
      </p:ext>
    </p:extLst>
  </p:cSld>
  <p:clrMapOvr>
    <a:masterClrMapping/>
  </p:clrMapOvr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485A6-CC82-476B-B362-8D1FFDCE0244}" type="datetimeFigureOut">
              <a:rPr lang="en-US" smtClean="0"/>
              <a:t>4/10/2017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30E2D-5B4A-419C-AD1A-907E2BA617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146047"/>
      </p:ext>
    </p:extLst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8485A6-CC82-476B-B362-8D1FFDCE0244}" type="datetimeFigureOut">
              <a:rPr lang="en-US" smtClean="0"/>
              <a:t>4/10/2017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CC530E2D-5B4A-419C-AD1A-907E2BA617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872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  <p:sldLayoutId id="2147483840" r:id="rId12"/>
    <p:sldLayoutId id="2147483841" r:id="rId13"/>
    <p:sldLayoutId id="2147483842" r:id="rId14"/>
    <p:sldLayoutId id="2147483843" r:id="rId15"/>
    <p:sldLayoutId id="2147483844" r:id="rId16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> Philippines National Market Practice </a:t>
            </a:r>
            <a:r>
              <a:rPr lang="en-US" dirty="0" smtClean="0"/>
              <a:t>Group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28 March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>
          <a:xfrm>
            <a:off x="677334" y="6041362"/>
            <a:ext cx="6297612" cy="365125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302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40" name="Slide header"/>
          <p:cNvSpPr>
            <a:spLocks noGrp="1" noChangeArrowheads="1"/>
          </p:cNvSpPr>
          <p:nvPr>
            <p:ph type="title"/>
          </p:nvPr>
        </p:nvSpPr>
        <p:spPr>
          <a:xfrm>
            <a:off x="504312" y="249538"/>
            <a:ext cx="8716626" cy="681596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/>
          <a:p>
            <a:pPr>
              <a:spcBef>
                <a:spcPts val="0"/>
              </a:spcBef>
            </a:pPr>
            <a:r>
              <a:rPr lang="en-GB" dirty="0" smtClean="0"/>
              <a:t>Schedule</a:t>
            </a:r>
            <a:r>
              <a:rPr lang="en-GB" dirty="0" smtClean="0">
                <a:solidFill>
                  <a:srgbClr val="626469"/>
                </a:solidFill>
              </a:rPr>
              <a:t/>
            </a:r>
            <a:br>
              <a:rPr lang="en-GB" dirty="0" smtClean="0">
                <a:solidFill>
                  <a:srgbClr val="626469"/>
                </a:solidFill>
              </a:rPr>
            </a:br>
            <a:endParaRPr lang="en-GB" dirty="0" smtClean="0">
              <a:solidFill>
                <a:srgbClr val="626469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9163" y="1051821"/>
            <a:ext cx="8475845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/>
              <a:t>9.00 – 9.30 am 		Registration / Coffee</a:t>
            </a:r>
          </a:p>
          <a:p>
            <a:r>
              <a:rPr lang="en-US" sz="2500" dirty="0" smtClean="0"/>
              <a:t/>
            </a:r>
            <a:br>
              <a:rPr lang="en-US" sz="2500" dirty="0" smtClean="0"/>
            </a:br>
            <a:r>
              <a:rPr lang="en-US" sz="2500" dirty="0" smtClean="0"/>
              <a:t>9.30 – 11.15 am 		Discussion / Agenda</a:t>
            </a:r>
          </a:p>
          <a:p>
            <a:endParaRPr lang="en-US" sz="2500" dirty="0" smtClean="0"/>
          </a:p>
          <a:p>
            <a:r>
              <a:rPr lang="en-US" sz="2500" dirty="0" smtClean="0"/>
              <a:t>11.15 am – 11.30 am 	Wrap-up </a:t>
            </a:r>
          </a:p>
          <a:p>
            <a:endParaRPr lang="en-US" sz="25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337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entagon 2"/>
          <p:cNvSpPr/>
          <p:nvPr/>
        </p:nvSpPr>
        <p:spPr bwMode="auto">
          <a:xfrm>
            <a:off x="504313" y="1886511"/>
            <a:ext cx="936820" cy="792694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86476" tIns="43238" rIns="86476" bIns="43238" numCol="1" rtlCol="0" anchor="ctr" anchorCtr="0" compatLnSpc="1">
            <a:prstTxWarp prst="textNoShape">
              <a:avLst/>
            </a:prstTxWarp>
          </a:bodyPr>
          <a:lstStyle/>
          <a:p>
            <a:pPr algn="ctr" defTabSz="812203"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567" b="1" i="1">
              <a:latin typeface="Arial" charset="0"/>
            </a:endParaRPr>
          </a:p>
        </p:txBody>
      </p:sp>
      <p:sp>
        <p:nvSpPr>
          <p:cNvPr id="11" name="Chevron 10"/>
          <p:cNvSpPr/>
          <p:nvPr/>
        </p:nvSpPr>
        <p:spPr bwMode="auto">
          <a:xfrm>
            <a:off x="1249497" y="1886511"/>
            <a:ext cx="7494557" cy="792694"/>
          </a:xfrm>
          <a:prstGeom prst="chevron">
            <a:avLst/>
          </a:prstGeom>
          <a:solidFill>
            <a:schemeClr val="bg1">
              <a:lumMod val="85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86476" tIns="43238" rIns="86476" bIns="43238" numCol="1" rtlCol="0" anchor="ctr" anchorCtr="0" compatLnSpc="1">
            <a:prstTxWarp prst="textNoShape">
              <a:avLst/>
            </a:prstTxWarp>
          </a:bodyPr>
          <a:lstStyle/>
          <a:p>
            <a:pPr defTabSz="812203" eaLnBrk="0" hangingPunct="0"/>
            <a:r>
              <a:rPr lang="en-US" sz="1400" dirty="0" smtClean="0"/>
              <a:t>Discuss list of issues raised during </a:t>
            </a:r>
            <a:r>
              <a:rPr lang="en-US" sz="1400" dirty="0"/>
              <a:t>the 09 January 2017 meeting, solicit inputs from </a:t>
            </a:r>
            <a:endParaRPr lang="en-US" sz="1400" dirty="0" smtClean="0"/>
          </a:p>
          <a:p>
            <a:pPr defTabSz="812203" eaLnBrk="0" hangingPunct="0"/>
            <a:r>
              <a:rPr lang="en-US" sz="1400" dirty="0" smtClean="0"/>
              <a:t>entities not </a:t>
            </a:r>
            <a:r>
              <a:rPr lang="en-US" sz="1400" dirty="0"/>
              <a:t>represented, deliberate and agree on the priority list</a:t>
            </a:r>
            <a:endParaRPr lang="en-US" sz="1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88653" y="1948131"/>
            <a:ext cx="576504" cy="6744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783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13" name="Pentagon 12"/>
          <p:cNvSpPr/>
          <p:nvPr/>
        </p:nvSpPr>
        <p:spPr bwMode="auto">
          <a:xfrm>
            <a:off x="504313" y="2775888"/>
            <a:ext cx="936820" cy="792694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86476" tIns="43238" rIns="86476" bIns="43238" numCol="1" rtlCol="0" anchor="ctr" anchorCtr="0" compatLnSpc="1">
            <a:prstTxWarp prst="textNoShape">
              <a:avLst/>
            </a:prstTxWarp>
          </a:bodyPr>
          <a:lstStyle/>
          <a:p>
            <a:pPr algn="ctr" defTabSz="812203"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567" b="1" i="1">
              <a:latin typeface="Arial" charset="0"/>
            </a:endParaRPr>
          </a:p>
        </p:txBody>
      </p:sp>
      <p:sp>
        <p:nvSpPr>
          <p:cNvPr id="14" name="Chevron 13"/>
          <p:cNvSpPr/>
          <p:nvPr/>
        </p:nvSpPr>
        <p:spPr bwMode="auto">
          <a:xfrm>
            <a:off x="1249497" y="2775888"/>
            <a:ext cx="7494557" cy="792694"/>
          </a:xfrm>
          <a:prstGeom prst="chevron">
            <a:avLst/>
          </a:prstGeom>
          <a:solidFill>
            <a:schemeClr val="bg1">
              <a:lumMod val="85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86476" tIns="43238" rIns="86476" bIns="43238" numCol="1" rtlCol="0" anchor="ctr" anchorCtr="0" compatLnSpc="1">
            <a:prstTxWarp prst="textNoShape">
              <a:avLst/>
            </a:prstTxWarp>
          </a:bodyPr>
          <a:lstStyle/>
          <a:p>
            <a:pPr defTabSz="812203" eaLnBrk="0" hangingPunct="0"/>
            <a:r>
              <a:rPr lang="en-US" sz="1400" dirty="0"/>
              <a:t>Establish a framework for handling each topic whether for further deliberation </a:t>
            </a:r>
          </a:p>
          <a:p>
            <a:pPr defTabSz="812203" eaLnBrk="0" hangingPunct="0"/>
            <a:r>
              <a:rPr lang="en-US" sz="1400" dirty="0"/>
              <a:t>at the NMPG en banc or should it be assigned to a Task Force </a:t>
            </a:r>
            <a:endParaRPr lang="en-US" sz="1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588653" y="2837507"/>
            <a:ext cx="576504" cy="6744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783" dirty="0" smtClean="0">
                <a:solidFill>
                  <a:schemeClr val="bg1"/>
                </a:solidFill>
              </a:rPr>
              <a:t>3</a:t>
            </a:r>
            <a:endParaRPr lang="en-US" sz="3783" dirty="0">
              <a:solidFill>
                <a:schemeClr val="bg1"/>
              </a:solidFill>
            </a:endParaRPr>
          </a:p>
        </p:txBody>
      </p:sp>
      <p:sp>
        <p:nvSpPr>
          <p:cNvPr id="16" name="Pentagon 15"/>
          <p:cNvSpPr/>
          <p:nvPr/>
        </p:nvSpPr>
        <p:spPr bwMode="auto">
          <a:xfrm>
            <a:off x="504312" y="3665264"/>
            <a:ext cx="1033436" cy="1031706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86476" tIns="43238" rIns="86476" bIns="43238" numCol="1" rtlCol="0" anchor="ctr" anchorCtr="0" compatLnSpc="1">
            <a:prstTxWarp prst="textNoShape">
              <a:avLst/>
            </a:prstTxWarp>
          </a:bodyPr>
          <a:lstStyle/>
          <a:p>
            <a:pPr algn="ctr" defTabSz="812203"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567" b="1" i="1">
              <a:latin typeface="Arial" charset="0"/>
            </a:endParaRPr>
          </a:p>
        </p:txBody>
      </p:sp>
      <p:sp>
        <p:nvSpPr>
          <p:cNvPr id="17" name="Chevron 16"/>
          <p:cNvSpPr/>
          <p:nvPr/>
        </p:nvSpPr>
        <p:spPr bwMode="auto">
          <a:xfrm>
            <a:off x="1249497" y="3665264"/>
            <a:ext cx="7494557" cy="1031706"/>
          </a:xfrm>
          <a:prstGeom prst="chevron">
            <a:avLst>
              <a:gd name="adj" fmla="val 42790"/>
            </a:avLst>
          </a:prstGeom>
          <a:solidFill>
            <a:schemeClr val="bg1">
              <a:lumMod val="85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86476" tIns="43238" rIns="86476" bIns="43238" numCol="1" rtlCol="0" anchor="ctr" anchorCtr="0" compatLnSpc="1">
            <a:prstTxWarp prst="textNoShape">
              <a:avLst/>
            </a:prstTxWarp>
          </a:bodyPr>
          <a:lstStyle/>
          <a:p>
            <a:pPr defTabSz="812203" eaLnBrk="0" hangingPunct="0"/>
            <a:r>
              <a:rPr lang="en-US" sz="1400" dirty="0"/>
              <a:t>Identify and agree on various Task Forces, their composition and elect the </a:t>
            </a:r>
          </a:p>
          <a:p>
            <a:pPr defTabSz="812203" eaLnBrk="0" hangingPunct="0"/>
            <a:r>
              <a:rPr lang="en-US" sz="1400" dirty="0"/>
              <a:t>TF Lead and Co-Lead, as necessary. Should there be existing market groups </a:t>
            </a:r>
          </a:p>
          <a:p>
            <a:pPr defTabSz="812203" eaLnBrk="0" hangingPunct="0"/>
            <a:r>
              <a:rPr lang="en-US" sz="1400" dirty="0"/>
              <a:t>(e.g. custodian group) who already have ongoing discussions relating to any of the </a:t>
            </a:r>
          </a:p>
          <a:p>
            <a:pPr defTabSz="812203" eaLnBrk="0" hangingPunct="0"/>
            <a:r>
              <a:rPr lang="en-US" sz="1400" dirty="0"/>
              <a:t>identified topics, consider formalizing the effort into a Task Force under NMPG.</a:t>
            </a:r>
            <a:endParaRPr lang="en-US" sz="14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588653" y="3850123"/>
            <a:ext cx="576504" cy="6744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783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22" name="Pentagon 21"/>
          <p:cNvSpPr/>
          <p:nvPr/>
        </p:nvSpPr>
        <p:spPr bwMode="auto">
          <a:xfrm>
            <a:off x="529617" y="4844298"/>
            <a:ext cx="936820" cy="792694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86476" tIns="43238" rIns="86476" bIns="43238" numCol="1" rtlCol="0" anchor="ctr" anchorCtr="0" compatLnSpc="1">
            <a:prstTxWarp prst="textNoShape">
              <a:avLst/>
            </a:prstTxWarp>
          </a:bodyPr>
          <a:lstStyle/>
          <a:p>
            <a:pPr algn="ctr" defTabSz="812203"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567" b="1" i="1">
              <a:latin typeface="Arial" charset="0"/>
            </a:endParaRPr>
          </a:p>
        </p:txBody>
      </p:sp>
      <p:sp>
        <p:nvSpPr>
          <p:cNvPr id="23" name="Chevron 22"/>
          <p:cNvSpPr/>
          <p:nvPr/>
        </p:nvSpPr>
        <p:spPr bwMode="auto">
          <a:xfrm>
            <a:off x="1274801" y="4844298"/>
            <a:ext cx="7494557" cy="792694"/>
          </a:xfrm>
          <a:prstGeom prst="chevron">
            <a:avLst/>
          </a:prstGeom>
          <a:solidFill>
            <a:schemeClr val="bg1">
              <a:lumMod val="85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86476" tIns="43238" rIns="86476" bIns="43238" numCol="1" rtlCol="0" anchor="ctr" anchorCtr="0" compatLnSpc="1">
            <a:prstTxWarp prst="textNoShape">
              <a:avLst/>
            </a:prstTxWarp>
          </a:bodyPr>
          <a:lstStyle/>
          <a:p>
            <a:pPr defTabSz="812203" eaLnBrk="0" hangingPunct="0"/>
            <a:r>
              <a:rPr lang="en-US" sz="1400" dirty="0"/>
              <a:t>Identify requirements for training for NMPG (en banc or Task Forces) and/or subject </a:t>
            </a:r>
          </a:p>
          <a:p>
            <a:pPr defTabSz="812203" eaLnBrk="0" hangingPunct="0"/>
            <a:r>
              <a:rPr lang="en-US" sz="1400" dirty="0"/>
              <a:t>matter experts to augment the local expertise and possible resourcing options</a:t>
            </a:r>
            <a:endParaRPr lang="en-US" sz="14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593714" y="4895970"/>
            <a:ext cx="576504" cy="6744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783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25" name="Pentagon 24"/>
          <p:cNvSpPr/>
          <p:nvPr/>
        </p:nvSpPr>
        <p:spPr bwMode="auto">
          <a:xfrm>
            <a:off x="529617" y="5771471"/>
            <a:ext cx="936820" cy="792694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86476" tIns="43238" rIns="86476" bIns="43238" numCol="1" rtlCol="0" anchor="ctr" anchorCtr="0" compatLnSpc="1">
            <a:prstTxWarp prst="textNoShape">
              <a:avLst/>
            </a:prstTxWarp>
          </a:bodyPr>
          <a:lstStyle/>
          <a:p>
            <a:pPr algn="ctr" defTabSz="812203"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567" b="1" i="1">
              <a:latin typeface="Arial" charset="0"/>
            </a:endParaRPr>
          </a:p>
        </p:txBody>
      </p:sp>
      <p:sp>
        <p:nvSpPr>
          <p:cNvPr id="26" name="Chevron 25"/>
          <p:cNvSpPr/>
          <p:nvPr/>
        </p:nvSpPr>
        <p:spPr bwMode="auto">
          <a:xfrm>
            <a:off x="1274801" y="5771471"/>
            <a:ext cx="7494557" cy="792694"/>
          </a:xfrm>
          <a:prstGeom prst="chevron">
            <a:avLst/>
          </a:prstGeom>
          <a:solidFill>
            <a:schemeClr val="bg1">
              <a:lumMod val="85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86476" tIns="43238" rIns="86476" bIns="43238" numCol="1" rtlCol="0" anchor="ctr" anchorCtr="0" compatLnSpc="1">
            <a:prstTxWarp prst="textNoShape">
              <a:avLst/>
            </a:prstTxWarp>
          </a:bodyPr>
          <a:lstStyle/>
          <a:p>
            <a:pPr defTabSz="812203" eaLnBrk="0" hangingPunct="0"/>
            <a:r>
              <a:rPr lang="en-US" sz="1400" dirty="0"/>
              <a:t>Proposal for a rotating chair concept, default host/chair is Ms. Nellie </a:t>
            </a:r>
            <a:r>
              <a:rPr lang="en-US" sz="1400" dirty="0" err="1"/>
              <a:t>Dagdag</a:t>
            </a:r>
            <a:endParaRPr lang="en-US" sz="14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588653" y="5833091"/>
            <a:ext cx="576504" cy="6744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783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170218" y="6030973"/>
            <a:ext cx="5804728" cy="365125"/>
          </a:xfrm>
        </p:spPr>
        <p:txBody>
          <a:bodyPr/>
          <a:lstStyle/>
          <a:p>
            <a:r>
              <a:rPr lang="en-US" smtClean="0"/>
              <a:t>6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2538845" y="1017063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solidFill>
                  <a:srgbClr val="1F497D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Agree on the establishment of a Terms of References for the Philippine NMPG. Sample TOR for Vietnam enclosed. </a:t>
            </a:r>
            <a:endParaRPr lang="en-US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Chevron 20"/>
          <p:cNvSpPr/>
          <p:nvPr/>
        </p:nvSpPr>
        <p:spPr bwMode="auto">
          <a:xfrm>
            <a:off x="1249496" y="1002001"/>
            <a:ext cx="7494557" cy="792694"/>
          </a:xfrm>
          <a:prstGeom prst="chevron">
            <a:avLst/>
          </a:prstGeom>
          <a:solidFill>
            <a:schemeClr val="bg1">
              <a:lumMod val="85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86476" tIns="43238" rIns="86476" bIns="43238" numCol="1" rtlCol="0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z="1400" dirty="0"/>
              <a:t>Agree on the establishment of a Terms of References for the Philippine NMPG. </a:t>
            </a:r>
            <a:endParaRPr lang="en-US" sz="1400" dirty="0" smtClean="0"/>
          </a:p>
        </p:txBody>
      </p:sp>
      <p:sp>
        <p:nvSpPr>
          <p:cNvPr id="28" name="TextBox 27"/>
          <p:cNvSpPr txBox="1"/>
          <p:nvPr/>
        </p:nvSpPr>
        <p:spPr>
          <a:xfrm>
            <a:off x="504313" y="1052617"/>
            <a:ext cx="576504" cy="6744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783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29" name="Slide header"/>
          <p:cNvSpPr txBox="1">
            <a:spLocks noChangeArrowheads="1"/>
          </p:cNvSpPr>
          <p:nvPr/>
        </p:nvSpPr>
        <p:spPr>
          <a:xfrm>
            <a:off x="504312" y="249538"/>
            <a:ext cx="8716626" cy="681596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spcBef>
                <a:spcPts val="0"/>
              </a:spcBef>
            </a:pPr>
            <a:r>
              <a:rPr lang="en-GB" dirty="0" smtClean="0"/>
              <a:t>Agenda</a:t>
            </a:r>
            <a:r>
              <a:rPr lang="en-GB" dirty="0" smtClean="0">
                <a:solidFill>
                  <a:srgbClr val="626469"/>
                </a:solidFill>
              </a:rPr>
              <a:t/>
            </a:r>
            <a:br>
              <a:rPr lang="en-GB" dirty="0" smtClean="0">
                <a:solidFill>
                  <a:srgbClr val="626469"/>
                </a:solidFill>
              </a:rPr>
            </a:br>
            <a:endParaRPr lang="en-GB" dirty="0" smtClean="0">
              <a:solidFill>
                <a:srgbClr val="626469"/>
              </a:solidFill>
            </a:endParaRPr>
          </a:p>
        </p:txBody>
      </p:sp>
      <p:sp>
        <p:nvSpPr>
          <p:cNvPr id="30" name="Pentagon 29"/>
          <p:cNvSpPr/>
          <p:nvPr/>
        </p:nvSpPr>
        <p:spPr bwMode="auto">
          <a:xfrm>
            <a:off x="498414" y="1012392"/>
            <a:ext cx="942719" cy="792694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86476" tIns="43238" rIns="86476" bIns="43238" numCol="1" rtlCol="0" anchor="ctr" anchorCtr="0" compatLnSpc="1">
            <a:prstTxWarp prst="textNoShape">
              <a:avLst/>
            </a:prstTxWarp>
          </a:bodyPr>
          <a:lstStyle/>
          <a:p>
            <a:pPr algn="ctr" defTabSz="812203"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567" b="1" i="1">
              <a:latin typeface="Arial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82755" y="1074012"/>
            <a:ext cx="580134" cy="6744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783" dirty="0">
                <a:solidFill>
                  <a:schemeClr val="bg1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25524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40" name="Slide header"/>
          <p:cNvSpPr>
            <a:spLocks noGrp="1" noChangeArrowheads="1"/>
          </p:cNvSpPr>
          <p:nvPr>
            <p:ph type="title"/>
          </p:nvPr>
        </p:nvSpPr>
        <p:spPr>
          <a:xfrm>
            <a:off x="251788" y="103758"/>
            <a:ext cx="8716626" cy="681596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/>
          <a:p>
            <a:pPr>
              <a:spcBef>
                <a:spcPts val="0"/>
              </a:spcBef>
            </a:pPr>
            <a:r>
              <a:rPr lang="en-GB" dirty="0" smtClean="0"/>
              <a:t>List of Issues Raised </a:t>
            </a:r>
            <a:r>
              <a:rPr lang="en-GB" dirty="0"/>
              <a:t>last 9 Jan 2017</a:t>
            </a:r>
            <a:r>
              <a:rPr lang="en-GB" dirty="0" smtClean="0">
                <a:solidFill>
                  <a:srgbClr val="626469"/>
                </a:solidFill>
              </a:rPr>
              <a:t/>
            </a:r>
            <a:br>
              <a:rPr lang="en-GB" dirty="0" smtClean="0">
                <a:solidFill>
                  <a:srgbClr val="626469"/>
                </a:solidFill>
              </a:rPr>
            </a:br>
            <a:endParaRPr lang="en-GB" dirty="0" smtClean="0">
              <a:solidFill>
                <a:srgbClr val="626469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26329" y="783899"/>
            <a:ext cx="8249717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78327" indent="-378327">
              <a:buFont typeface="+mj-lt"/>
              <a:buAutoNum type="romanUcPeriod"/>
            </a:pPr>
            <a:r>
              <a:rPr lang="en-US" sz="1400" dirty="0" smtClean="0"/>
              <a:t>Clearing </a:t>
            </a:r>
            <a:r>
              <a:rPr lang="en-US" sz="1400" dirty="0"/>
              <a:t>&amp; Settlement of Indirect Clearing Participants</a:t>
            </a:r>
          </a:p>
          <a:p>
            <a:pPr marL="810701" lvl="1" indent="-378327">
              <a:buFont typeface="+mj-lt"/>
              <a:buAutoNum type="alphaLcParenR"/>
            </a:pPr>
            <a:r>
              <a:rPr lang="en-US" sz="1400" dirty="0"/>
              <a:t>Cash Clearing</a:t>
            </a:r>
          </a:p>
          <a:p>
            <a:pPr marL="1243075" lvl="2" indent="-378327">
              <a:buFont typeface="Arial" panose="020B0604020202020204" pitchFamily="34" charset="0"/>
              <a:buChar char="•"/>
            </a:pPr>
            <a:r>
              <a:rPr lang="en-US" sz="1400" dirty="0"/>
              <a:t>Use RTGS as mode of payment</a:t>
            </a:r>
          </a:p>
          <a:p>
            <a:pPr marL="1243075" lvl="2" indent="-378327">
              <a:buFont typeface="Arial" panose="020B0604020202020204" pitchFamily="34" charset="0"/>
              <a:buChar char="•"/>
            </a:pPr>
            <a:r>
              <a:rPr lang="en-US" sz="1400" dirty="0"/>
              <a:t>Linkage of Trades (direct and indirect legs are linked)</a:t>
            </a:r>
          </a:p>
          <a:p>
            <a:pPr lvl="2"/>
            <a:endParaRPr lang="en-US" sz="1400" dirty="0"/>
          </a:p>
          <a:p>
            <a:pPr marL="810701" lvl="1" indent="-378327">
              <a:buFont typeface="+mj-lt"/>
              <a:buAutoNum type="alphaLcParenR"/>
            </a:pPr>
            <a:r>
              <a:rPr lang="en-US" sz="1400" dirty="0"/>
              <a:t>Auto Pre-matching</a:t>
            </a:r>
          </a:p>
          <a:p>
            <a:pPr marL="1243075" lvl="2" indent="-378327">
              <a:buFont typeface="Arial" panose="020B0604020202020204" pitchFamily="34" charset="0"/>
              <a:buChar char="•"/>
            </a:pPr>
            <a:r>
              <a:rPr lang="en-US" sz="1400" dirty="0"/>
              <a:t>Trade Date as matching criteria</a:t>
            </a:r>
          </a:p>
          <a:p>
            <a:pPr marL="1243075" lvl="2" indent="-378327">
              <a:buFont typeface="Arial" panose="020B0604020202020204" pitchFamily="34" charset="0"/>
              <a:buChar char="•"/>
            </a:pPr>
            <a:r>
              <a:rPr lang="en-US" sz="1400" dirty="0"/>
              <a:t>Real-time depository upload</a:t>
            </a:r>
          </a:p>
          <a:p>
            <a:pPr marL="1243075" lvl="2" indent="-378327">
              <a:buFont typeface="Arial" panose="020B0604020202020204" pitchFamily="34" charset="0"/>
              <a:buChar char="•"/>
            </a:pPr>
            <a:r>
              <a:rPr lang="en-US" sz="1400" dirty="0"/>
              <a:t>GS Pre-matching </a:t>
            </a:r>
          </a:p>
          <a:p>
            <a:pPr lvl="2"/>
            <a:endParaRPr lang="en-US" sz="1400" dirty="0"/>
          </a:p>
          <a:p>
            <a:pPr marL="810701" lvl="1" indent="-378327">
              <a:buFont typeface="+mj-lt"/>
              <a:buAutoNum type="alphaLcParenR"/>
            </a:pPr>
            <a:r>
              <a:rPr lang="en-US" sz="1400" dirty="0"/>
              <a:t>Failed Trades Management</a:t>
            </a:r>
          </a:p>
          <a:p>
            <a:pPr marL="810701" lvl="1" indent="-378327">
              <a:buFont typeface="+mj-lt"/>
              <a:buAutoNum type="alphaLcParenR"/>
            </a:pPr>
            <a:endParaRPr lang="en-US" sz="1400" dirty="0"/>
          </a:p>
          <a:p>
            <a:pPr marL="378327" indent="-378327">
              <a:buFont typeface="+mj-lt"/>
              <a:buAutoNum type="romanUcPeriod"/>
            </a:pPr>
            <a:r>
              <a:rPr lang="en-US" sz="1400" dirty="0"/>
              <a:t>Corporate Actions</a:t>
            </a:r>
          </a:p>
          <a:p>
            <a:pPr marL="810701" lvl="1" indent="-378327">
              <a:buFont typeface="+mj-lt"/>
              <a:buAutoNum type="alphaLcParenR"/>
            </a:pPr>
            <a:r>
              <a:rPr lang="en-US" sz="1400" dirty="0"/>
              <a:t>Issuers to use RTGS as mode of payment for cash dividends</a:t>
            </a:r>
          </a:p>
          <a:p>
            <a:pPr marL="810701" lvl="1" indent="-378327">
              <a:buFont typeface="+mj-lt"/>
              <a:buAutoNum type="alphaLcParenR"/>
            </a:pPr>
            <a:r>
              <a:rPr lang="en-US" sz="1400" dirty="0"/>
              <a:t>STP interface for CA announcements</a:t>
            </a:r>
          </a:p>
          <a:p>
            <a:pPr marL="810701" lvl="1" indent="-378327">
              <a:buFont typeface="+mj-lt"/>
              <a:buAutoNum type="alphaLcParenR"/>
            </a:pPr>
            <a:r>
              <a:rPr lang="en-US" sz="1400" dirty="0"/>
              <a:t>E-Voting for Annual Stockholders’ Meeting</a:t>
            </a:r>
          </a:p>
          <a:p>
            <a:pPr marL="810701" lvl="1" indent="-378327">
              <a:buFont typeface="+mj-lt"/>
              <a:buAutoNum type="alphaLcParenR"/>
            </a:pPr>
            <a:r>
              <a:rPr lang="en-US" sz="1400" dirty="0"/>
              <a:t>Upload facility of PDTC for tax maintenance</a:t>
            </a:r>
          </a:p>
          <a:p>
            <a:pPr marL="810701" lvl="1" indent="-378327">
              <a:buFont typeface="+mj-lt"/>
              <a:buAutoNum type="alphaLcParenR"/>
            </a:pPr>
            <a:r>
              <a:rPr lang="en-US" sz="1400" dirty="0"/>
              <a:t>Streamline Issuers’ documentary tax requirements for the </a:t>
            </a:r>
            <a:r>
              <a:rPr lang="en-US" sz="1400" dirty="0" err="1"/>
              <a:t>availment</a:t>
            </a:r>
            <a:r>
              <a:rPr lang="en-US" sz="1400" dirty="0"/>
              <a:t> of preferential rate</a:t>
            </a:r>
          </a:p>
          <a:p>
            <a:pPr marL="378327" indent="-378327">
              <a:buFont typeface="+mj-lt"/>
              <a:buAutoNum type="romanUcPeriod"/>
            </a:pPr>
            <a:endParaRPr lang="en-US" sz="1400" dirty="0"/>
          </a:p>
          <a:p>
            <a:pPr marL="378327" indent="-378327">
              <a:buFont typeface="+mj-lt"/>
              <a:buAutoNum type="romanUcPeriod"/>
            </a:pPr>
            <a:r>
              <a:rPr lang="en-US" sz="1400" dirty="0"/>
              <a:t>Settlement Cycle (T+2)</a:t>
            </a:r>
          </a:p>
          <a:p>
            <a:pPr marL="378327" indent="-378327">
              <a:buFont typeface="+mj-lt"/>
              <a:buAutoNum type="romanUcPeriod"/>
            </a:pPr>
            <a:endParaRPr lang="en-US" sz="1400" dirty="0"/>
          </a:p>
          <a:p>
            <a:pPr marL="378327" indent="-378327">
              <a:buFont typeface="+mj-lt"/>
              <a:buAutoNum type="romanUcPeriod"/>
            </a:pPr>
            <a:r>
              <a:rPr lang="en-US" sz="1400" dirty="0"/>
              <a:t>Open connectivity (ISO20022) </a:t>
            </a:r>
          </a:p>
          <a:p>
            <a:pPr marL="810701" lvl="1" indent="-378327">
              <a:buFont typeface="Arial" panose="020B0604020202020204" pitchFamily="34" charset="0"/>
              <a:buChar char="•"/>
            </a:pPr>
            <a:r>
              <a:rPr lang="en-US" sz="1400" dirty="0"/>
              <a:t>E</a:t>
            </a:r>
            <a:r>
              <a:rPr lang="en-US" sz="1400" dirty="0" smtClean="0"/>
              <a:t>stablish </a:t>
            </a:r>
            <a:r>
              <a:rPr lang="en-US" sz="1400" dirty="0"/>
              <a:t>standards/rule book for the market</a:t>
            </a:r>
          </a:p>
          <a:p>
            <a:pPr marL="378327" indent="-378327">
              <a:buFont typeface="+mj-lt"/>
              <a:buAutoNum type="romanUcPeriod"/>
            </a:pPr>
            <a:endParaRPr lang="en-US" sz="1400" dirty="0"/>
          </a:p>
          <a:p>
            <a:pPr marL="378327" indent="-378327">
              <a:buFont typeface="+mj-lt"/>
              <a:buAutoNum type="romanUcPeriod"/>
            </a:pPr>
            <a:r>
              <a:rPr lang="en-US" sz="1400" dirty="0"/>
              <a:t>Automated settlement of Corporate Bonds 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971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0255" y="194930"/>
            <a:ext cx="8596668" cy="1320800"/>
          </a:xfrm>
        </p:spPr>
        <p:txBody>
          <a:bodyPr/>
          <a:lstStyle/>
          <a:p>
            <a:r>
              <a:rPr lang="en-US" dirty="0" smtClean="0"/>
              <a:t>Appendices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3705436"/>
              </p:ext>
            </p:extLst>
          </p:nvPr>
        </p:nvGraphicFramePr>
        <p:xfrm>
          <a:off x="1704847" y="2663005"/>
          <a:ext cx="864757" cy="729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" name="Acrobat Document" showAsIcon="1" r:id="rId3" imgW="914400" imgH="771480" progId="AcroExch.Document.11">
                  <p:embed/>
                </p:oleObj>
              </mc:Choice>
              <mc:Fallback>
                <p:oleObj name="Acrobat Document" showAsIcon="1" r:id="rId3" imgW="914400" imgH="771480" progId="AcroExch.Document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04847" y="2663005"/>
                        <a:ext cx="864757" cy="7296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7154761"/>
              </p:ext>
            </p:extLst>
          </p:nvPr>
        </p:nvGraphicFramePr>
        <p:xfrm>
          <a:off x="1704847" y="1525077"/>
          <a:ext cx="864757" cy="729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" name="Acrobat Document" showAsIcon="1" r:id="rId5" imgW="914400" imgH="771480" progId="AcroExch.Document.11">
                  <p:embed/>
                </p:oleObj>
              </mc:Choice>
              <mc:Fallback>
                <p:oleObj name="Acrobat Document" showAsIcon="1" r:id="rId5" imgW="914400" imgH="771480" progId="AcroExch.Document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704847" y="1525077"/>
                        <a:ext cx="864757" cy="7296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431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23659B44-6E34-4CE8-8F0D-387DA79968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81</TotalTime>
  <Words>313</Words>
  <Application>Microsoft Office PowerPoint</Application>
  <PresentationFormat>Custom</PresentationFormat>
  <Paragraphs>56</Paragraphs>
  <Slides>5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Facet</vt:lpstr>
      <vt:lpstr>Acrobat Document</vt:lpstr>
      <vt:lpstr>  Philippines National Market Practice Group</vt:lpstr>
      <vt:lpstr>Schedule </vt:lpstr>
      <vt:lpstr>PowerPoint Presentation</vt:lpstr>
      <vt:lpstr>List of Issues Raised last 9 Jan 2017 </vt:lpstr>
      <vt:lpstr>Appendices</vt:lpstr>
    </vt:vector>
  </TitlesOfParts>
  <Company>HSBC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NMPG Meeting</dc:title>
  <dc:creator>Rachel B PALMA</dc:creator>
  <cp:keywords>NOT-APPL</cp:keywords>
  <dc:description>NOT-APPL</dc:description>
  <cp:lastModifiedBy>FOO Cindy</cp:lastModifiedBy>
  <cp:revision>10</cp:revision>
  <dcterms:created xsi:type="dcterms:W3CDTF">2017-03-27T10:28:43Z</dcterms:created>
  <dcterms:modified xsi:type="dcterms:W3CDTF">2017-04-10T02:12:08Z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lassification">
    <vt:lpwstr>NOT-APPL</vt:lpwstr>
  </property>
  <property fmtid="{D5CDD505-2E9C-101B-9397-08002B2CF9AE}" pid="3" name="Source">
    <vt:lpwstr>External</vt:lpwstr>
  </property>
  <property fmtid="{D5CDD505-2E9C-101B-9397-08002B2CF9AE}" pid="4" name="Footers">
    <vt:lpwstr>External No Footers</vt:lpwstr>
  </property>
  <property fmtid="{D5CDD505-2E9C-101B-9397-08002B2CF9AE}" pid="5" name="DocClassification">
    <vt:lpwstr>CLANOTAPP</vt:lpwstr>
  </property>
</Properties>
</file>